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15"/>
  </p:notesMasterIdLst>
  <p:sldIdLst>
    <p:sldId id="256" r:id="rId3"/>
    <p:sldId id="277" r:id="rId4"/>
    <p:sldId id="263" r:id="rId5"/>
    <p:sldId id="265" r:id="rId6"/>
    <p:sldId id="266" r:id="rId7"/>
    <p:sldId id="270" r:id="rId8"/>
    <p:sldId id="271" r:id="rId9"/>
    <p:sldId id="272" r:id="rId10"/>
    <p:sldId id="273" r:id="rId11"/>
    <p:sldId id="274" r:id="rId12"/>
    <p:sldId id="275" r:id="rId13"/>
    <p:sldId id="276" r:id="rId14"/>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3300"/>
    <a:srgbClr val="0066FF"/>
    <a:srgbClr val="FFFFFF"/>
    <a:srgbClr val="FAE1A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99" autoAdjust="0"/>
    <p:restoredTop sz="94643" autoAdjust="0"/>
  </p:normalViewPr>
  <p:slideViewPr>
    <p:cSldViewPr>
      <p:cViewPr>
        <p:scale>
          <a:sx n="100" d="100"/>
          <a:sy n="100" d="100"/>
        </p:scale>
        <p:origin x="-78"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pl-PL"/>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pl-PL"/>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pl-PL"/>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4EC54F0-A8B4-42C3-988E-B299E309DE5B}" type="slidenum">
              <a:rPr lang="pl-PL"/>
              <a:pPr/>
              <a:t>‹#›</a:t>
            </a:fld>
            <a:endParaRPr lang="pl-P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9488F0-C239-4380-BD56-05CA761EAE00}" type="slidenum">
              <a:rPr lang="pl-PL"/>
              <a:pPr/>
              <a:t>1</a:t>
            </a:fld>
            <a:endParaRPr lang="pl-PL"/>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170" name="Group 2"/>
          <p:cNvGrpSpPr>
            <a:grpSpLocks/>
          </p:cNvGrpSpPr>
          <p:nvPr/>
        </p:nvGrpSpPr>
        <p:grpSpPr bwMode="auto">
          <a:xfrm>
            <a:off x="-500063" y="1311275"/>
            <a:ext cx="10431463" cy="5908675"/>
            <a:chOff x="-313" y="824"/>
            <a:chExt cx="6570" cy="3722"/>
          </a:xfrm>
        </p:grpSpPr>
        <p:sp>
          <p:nvSpPr>
            <p:cNvPr id="7171"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p>
          </p:txBody>
        </p:sp>
        <p:sp>
          <p:nvSpPr>
            <p:cNvPr id="7172"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p>
          </p:txBody>
        </p:sp>
        <p:sp>
          <p:nvSpPr>
            <p:cNvPr id="7173"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p>
          </p:txBody>
        </p:sp>
        <p:sp>
          <p:nvSpPr>
            <p:cNvPr id="7174"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p>
          </p:txBody>
        </p:sp>
        <p:sp>
          <p:nvSpPr>
            <p:cNvPr id="7175"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p>
          </p:txBody>
        </p:sp>
        <p:sp>
          <p:nvSpPr>
            <p:cNvPr id="7176"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p>
          </p:txBody>
        </p:sp>
        <p:sp>
          <p:nvSpPr>
            <p:cNvPr id="7177"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p>
          </p:txBody>
        </p:sp>
        <p:sp>
          <p:nvSpPr>
            <p:cNvPr id="7178"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endParaRPr lang="pl-PL"/>
            </a:p>
          </p:txBody>
        </p:sp>
        <p:sp>
          <p:nvSpPr>
            <p:cNvPr id="7179"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endParaRPr lang="pl-PL"/>
            </a:p>
          </p:txBody>
        </p:sp>
        <p:sp>
          <p:nvSpPr>
            <p:cNvPr id="7180"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endParaRPr lang="pl-PL"/>
            </a:p>
          </p:txBody>
        </p:sp>
        <p:sp>
          <p:nvSpPr>
            <p:cNvPr id="7181"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pl-PL"/>
            </a:p>
          </p:txBody>
        </p:sp>
        <p:sp>
          <p:nvSpPr>
            <p:cNvPr id="7182"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endParaRPr lang="pl-PL"/>
            </a:p>
          </p:txBody>
        </p:sp>
        <p:sp>
          <p:nvSpPr>
            <p:cNvPr id="7183"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endParaRPr lang="pl-PL"/>
            </a:p>
          </p:txBody>
        </p:sp>
        <p:sp>
          <p:nvSpPr>
            <p:cNvPr id="7184"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endParaRPr lang="pl-PL"/>
            </a:p>
          </p:txBody>
        </p:sp>
        <p:sp>
          <p:nvSpPr>
            <p:cNvPr id="7185"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pl-PL"/>
            </a:p>
          </p:txBody>
        </p:sp>
        <p:sp>
          <p:nvSpPr>
            <p:cNvPr id="7186"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pl-PL"/>
            </a:p>
          </p:txBody>
        </p:sp>
        <p:sp>
          <p:nvSpPr>
            <p:cNvPr id="7187"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endParaRPr lang="pl-PL"/>
            </a:p>
          </p:txBody>
        </p:sp>
        <p:sp>
          <p:nvSpPr>
            <p:cNvPr id="7188"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pl-PL"/>
            </a:p>
          </p:txBody>
        </p:sp>
        <p:sp>
          <p:nvSpPr>
            <p:cNvPr id="7189"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pl-PL"/>
            </a:p>
          </p:txBody>
        </p:sp>
        <p:sp>
          <p:nvSpPr>
            <p:cNvPr id="7190"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endParaRPr lang="pl-PL"/>
            </a:p>
          </p:txBody>
        </p:sp>
        <p:sp>
          <p:nvSpPr>
            <p:cNvPr id="7191"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endParaRPr lang="pl-PL"/>
            </a:p>
          </p:txBody>
        </p:sp>
        <p:sp>
          <p:nvSpPr>
            <p:cNvPr id="7192"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endParaRPr lang="pl-PL"/>
            </a:p>
          </p:txBody>
        </p:sp>
        <p:sp>
          <p:nvSpPr>
            <p:cNvPr id="7193"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pl-PL"/>
            </a:p>
          </p:txBody>
        </p:sp>
        <p:sp>
          <p:nvSpPr>
            <p:cNvPr id="7194"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pl-PL"/>
            </a:p>
          </p:txBody>
        </p:sp>
        <p:sp>
          <p:nvSpPr>
            <p:cNvPr id="7195"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pl-PL"/>
            </a:p>
          </p:txBody>
        </p:sp>
        <p:sp>
          <p:nvSpPr>
            <p:cNvPr id="7196"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pl-PL"/>
            </a:p>
          </p:txBody>
        </p:sp>
        <p:sp>
          <p:nvSpPr>
            <p:cNvPr id="7197"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endParaRPr lang="pl-PL"/>
            </a:p>
          </p:txBody>
        </p:sp>
        <p:sp>
          <p:nvSpPr>
            <p:cNvPr id="7198"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pl-PL"/>
            </a:p>
          </p:txBody>
        </p:sp>
        <p:sp>
          <p:nvSpPr>
            <p:cNvPr id="7199"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pl-PL"/>
            </a:p>
          </p:txBody>
        </p:sp>
        <p:sp>
          <p:nvSpPr>
            <p:cNvPr id="7200"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pl-PL"/>
            </a:p>
          </p:txBody>
        </p:sp>
        <p:sp>
          <p:nvSpPr>
            <p:cNvPr id="7201"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endParaRPr lang="pl-PL"/>
            </a:p>
          </p:txBody>
        </p:sp>
        <p:sp>
          <p:nvSpPr>
            <p:cNvPr id="7202"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endParaRPr lang="pl-PL"/>
            </a:p>
          </p:txBody>
        </p:sp>
        <p:sp>
          <p:nvSpPr>
            <p:cNvPr id="7203"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04"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05"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06"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07"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08"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09"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10"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211"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12"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13"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14"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15"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16"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17"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18"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19"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20"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pl-PL"/>
            </a:p>
          </p:txBody>
        </p:sp>
        <p:sp>
          <p:nvSpPr>
            <p:cNvPr id="7221"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pl-PL"/>
            </a:p>
          </p:txBody>
        </p:sp>
        <p:sp>
          <p:nvSpPr>
            <p:cNvPr id="7222"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23"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224"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225"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226"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227"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228"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229"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230"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231"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232"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33"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34"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35"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7236"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7237"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238"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239"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240"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41"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42"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43"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44"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45"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7246"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47"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48"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49"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50"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7251"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7252"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253"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7254"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255"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256"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57"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58"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59"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60"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61"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62"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63"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64"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65"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66"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67"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68"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69"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70"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71"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72"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273"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274"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pl-PL"/>
            </a:p>
          </p:txBody>
        </p:sp>
        <p:sp>
          <p:nvSpPr>
            <p:cNvPr id="7275"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pl-PL"/>
            </a:p>
          </p:txBody>
        </p:sp>
        <p:sp>
          <p:nvSpPr>
            <p:cNvPr id="7276"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77"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7278"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279"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280"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281"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282"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83"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84"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7285"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7286"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87"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7288"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289"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290"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291"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92"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93"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7294"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295"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296"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7297"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7298"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299"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00"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01"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02"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03"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04"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05"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306"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307"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308"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309"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7310"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311"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7312"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7313"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7314"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7315"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7316"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7317"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18"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7319"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7320"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21"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22"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23"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24"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25"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26"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27"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28"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29"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30"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31"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32"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33"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34"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35"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36"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7337"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7338"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339"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340"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41"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42"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43"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44"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45"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46"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47"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48"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49"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350"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351"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352"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353"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354"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355"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356"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357"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pl-PL"/>
            </a:p>
          </p:txBody>
        </p:sp>
        <p:sp>
          <p:nvSpPr>
            <p:cNvPr id="7358"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359"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360"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7361"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pl-PL"/>
            </a:p>
          </p:txBody>
        </p:sp>
        <p:sp>
          <p:nvSpPr>
            <p:cNvPr id="7362"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pl-PL"/>
            </a:p>
          </p:txBody>
        </p:sp>
        <p:sp>
          <p:nvSpPr>
            <p:cNvPr id="7363"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pl-PL"/>
            </a:p>
          </p:txBody>
        </p:sp>
        <p:sp>
          <p:nvSpPr>
            <p:cNvPr id="7364"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65"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66"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pl-PL"/>
            </a:p>
          </p:txBody>
        </p:sp>
        <p:sp>
          <p:nvSpPr>
            <p:cNvPr id="7367"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pl-PL"/>
            </a:p>
          </p:txBody>
        </p:sp>
        <p:sp>
          <p:nvSpPr>
            <p:cNvPr id="7368"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69"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70"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pl-PL"/>
            </a:p>
          </p:txBody>
        </p:sp>
        <p:sp>
          <p:nvSpPr>
            <p:cNvPr id="7371"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72"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73"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pl-PL"/>
            </a:p>
          </p:txBody>
        </p:sp>
        <p:sp>
          <p:nvSpPr>
            <p:cNvPr id="7374"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75"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76"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77"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78"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79"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pl-PL"/>
            </a:p>
          </p:txBody>
        </p:sp>
        <p:sp>
          <p:nvSpPr>
            <p:cNvPr id="7380"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pl-PL"/>
            </a:p>
          </p:txBody>
        </p:sp>
        <p:sp>
          <p:nvSpPr>
            <p:cNvPr id="7381"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pl-PL"/>
            </a:p>
          </p:txBody>
        </p:sp>
        <p:sp>
          <p:nvSpPr>
            <p:cNvPr id="7382"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7383"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7384"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7385"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pl-PL"/>
            </a:p>
          </p:txBody>
        </p:sp>
      </p:grpSp>
      <p:sp>
        <p:nvSpPr>
          <p:cNvPr id="7386"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pl-PL"/>
              <a:t>Kliknij, aby edytować styl wzorca tytułu</a:t>
            </a:r>
          </a:p>
        </p:txBody>
      </p:sp>
      <p:sp>
        <p:nvSpPr>
          <p:cNvPr id="7387"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pl-PL"/>
              <a:t>Kliknij, aby edytować styl wzorca podtytułu</a:t>
            </a:r>
          </a:p>
        </p:txBody>
      </p:sp>
      <p:sp>
        <p:nvSpPr>
          <p:cNvPr id="7388" name="Rectangle 220"/>
          <p:cNvSpPr>
            <a:spLocks noGrp="1" noChangeArrowheads="1"/>
          </p:cNvSpPr>
          <p:nvPr>
            <p:ph type="dt" sz="quarter" idx="2"/>
          </p:nvPr>
        </p:nvSpPr>
        <p:spPr/>
        <p:txBody>
          <a:bodyPr/>
          <a:lstStyle>
            <a:lvl1pPr>
              <a:defRPr/>
            </a:lvl1pPr>
          </a:lstStyle>
          <a:p>
            <a:endParaRPr lang="pl-PL"/>
          </a:p>
        </p:txBody>
      </p:sp>
      <p:sp>
        <p:nvSpPr>
          <p:cNvPr id="7389" name="Rectangle 221"/>
          <p:cNvSpPr>
            <a:spLocks noGrp="1" noChangeArrowheads="1"/>
          </p:cNvSpPr>
          <p:nvPr>
            <p:ph type="ftr" sz="quarter" idx="3"/>
          </p:nvPr>
        </p:nvSpPr>
        <p:spPr>
          <a:xfrm>
            <a:off x="3124200" y="6248400"/>
            <a:ext cx="2895600" cy="457200"/>
          </a:xfrm>
        </p:spPr>
        <p:txBody>
          <a:bodyPr/>
          <a:lstStyle>
            <a:lvl1pPr>
              <a:defRPr/>
            </a:lvl1pPr>
          </a:lstStyle>
          <a:p>
            <a:endParaRPr lang="pl-PL"/>
          </a:p>
        </p:txBody>
      </p:sp>
      <p:sp>
        <p:nvSpPr>
          <p:cNvPr id="7390" name="Rectangle 222"/>
          <p:cNvSpPr>
            <a:spLocks noGrp="1" noChangeArrowheads="1"/>
          </p:cNvSpPr>
          <p:nvPr>
            <p:ph type="sldNum" sz="quarter" idx="4"/>
          </p:nvPr>
        </p:nvSpPr>
        <p:spPr/>
        <p:txBody>
          <a:bodyPr/>
          <a:lstStyle>
            <a:lvl1pPr>
              <a:defRPr/>
            </a:lvl1pPr>
          </a:lstStyle>
          <a:p>
            <a:fld id="{DDD6BE2C-7BFF-4F4B-A906-501F3AA3948F}" type="slidenum">
              <a:rPr lang="pl-PL"/>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numeru slajdu 3"/>
          <p:cNvSpPr>
            <a:spLocks noGrp="1"/>
          </p:cNvSpPr>
          <p:nvPr>
            <p:ph type="sldNum" sz="quarter" idx="10"/>
          </p:nvPr>
        </p:nvSpPr>
        <p:spPr/>
        <p:txBody>
          <a:bodyPr/>
          <a:lstStyle>
            <a:lvl1pPr>
              <a:defRPr/>
            </a:lvl1pPr>
          </a:lstStyle>
          <a:p>
            <a:fld id="{895A870F-2170-420A-9EAF-C234B5631891}" type="slidenum">
              <a:rPr lang="pl-PL"/>
              <a:pPr/>
              <a:t>‹#›</a:t>
            </a:fld>
            <a:endParaRPr lang="pl-PL"/>
          </a:p>
        </p:txBody>
      </p:sp>
      <p:sp>
        <p:nvSpPr>
          <p:cNvPr id="5" name="Symbol zastępczy daty 4"/>
          <p:cNvSpPr>
            <a:spLocks noGrp="1"/>
          </p:cNvSpPr>
          <p:nvPr>
            <p:ph type="dt" sz="half" idx="11"/>
          </p:nvPr>
        </p:nvSpPr>
        <p:spPr/>
        <p:txBody>
          <a:bodyPr/>
          <a:lstStyle>
            <a:lvl1pPr>
              <a:defRPr/>
            </a:lvl1pPr>
          </a:lstStyle>
          <a:p>
            <a:endParaRPr lang="pl-PL"/>
          </a:p>
        </p:txBody>
      </p:sp>
      <p:sp>
        <p:nvSpPr>
          <p:cNvPr id="6" name="Symbol zastępczy stopki 5"/>
          <p:cNvSpPr>
            <a:spLocks noGrp="1"/>
          </p:cNvSpPr>
          <p:nvPr>
            <p:ph type="ftr" sz="quarter" idx="12"/>
          </p:nvPr>
        </p:nvSpPr>
        <p:spPr/>
        <p:txBody>
          <a:bodyPr/>
          <a:lstStyle>
            <a:lvl1pPr>
              <a:defRPr/>
            </a:lvl1pPr>
          </a:lstStyle>
          <a:p>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9462"/>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9462"/>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numeru slajdu 3"/>
          <p:cNvSpPr>
            <a:spLocks noGrp="1"/>
          </p:cNvSpPr>
          <p:nvPr>
            <p:ph type="sldNum" sz="quarter" idx="10"/>
          </p:nvPr>
        </p:nvSpPr>
        <p:spPr/>
        <p:txBody>
          <a:bodyPr/>
          <a:lstStyle>
            <a:lvl1pPr>
              <a:defRPr/>
            </a:lvl1pPr>
          </a:lstStyle>
          <a:p>
            <a:fld id="{937A58CD-D7A9-4510-B16D-AA7AAAB6EBF8}" type="slidenum">
              <a:rPr lang="pl-PL"/>
              <a:pPr/>
              <a:t>‹#›</a:t>
            </a:fld>
            <a:endParaRPr lang="pl-PL"/>
          </a:p>
        </p:txBody>
      </p:sp>
      <p:sp>
        <p:nvSpPr>
          <p:cNvPr id="5" name="Symbol zastępczy daty 4"/>
          <p:cNvSpPr>
            <a:spLocks noGrp="1"/>
          </p:cNvSpPr>
          <p:nvPr>
            <p:ph type="dt" sz="half" idx="11"/>
          </p:nvPr>
        </p:nvSpPr>
        <p:spPr/>
        <p:txBody>
          <a:bodyPr/>
          <a:lstStyle>
            <a:lvl1pPr>
              <a:defRPr/>
            </a:lvl1pPr>
          </a:lstStyle>
          <a:p>
            <a:endParaRPr lang="pl-PL"/>
          </a:p>
        </p:txBody>
      </p:sp>
      <p:sp>
        <p:nvSpPr>
          <p:cNvPr id="6" name="Symbol zastępczy stopki 5"/>
          <p:cNvSpPr>
            <a:spLocks noGrp="1"/>
          </p:cNvSpPr>
          <p:nvPr>
            <p:ph type="ftr" sz="quarter" idx="12"/>
          </p:nvPr>
        </p:nvSpPr>
        <p:spPr/>
        <p:txBody>
          <a:bodyPr/>
          <a:lstStyle>
            <a:lvl1pPr>
              <a:defRPr/>
            </a:lvl1pPr>
          </a:lstStyle>
          <a:p>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AEF68CBA-CACB-4AF7-9848-48BA0D4EAC5C}" type="slidenum">
              <a:rPr lang="pl-PL"/>
              <a:pPr/>
              <a:t>‹#›</a:t>
            </a:fld>
            <a:endParaRPr 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1775C68C-F9E6-4EF9-B715-6DCEBA9940B0}" type="slidenum">
              <a:rPr lang="pl-PL"/>
              <a:pPr/>
              <a:t>‹#›</a:t>
            </a:fld>
            <a:endParaRPr 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6ED8D507-19AA-4828-A82F-BB6EFBB72477}" type="slidenum">
              <a:rPr lang="pl-PL"/>
              <a:pPr/>
              <a:t>‹#›</a:t>
            </a:fld>
            <a:endParaRPr 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AD2F225B-E874-47E2-84EB-55FD58A89081}" type="slidenum">
              <a:rPr lang="pl-PL"/>
              <a:pPr/>
              <a:t>‹#›</a:t>
            </a:fld>
            <a:endParaRPr 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lvl1pPr>
              <a:defRPr/>
            </a:lvl1pPr>
          </a:lstStyle>
          <a:p>
            <a:endParaRPr lang="pl-PL"/>
          </a:p>
        </p:txBody>
      </p:sp>
      <p:sp>
        <p:nvSpPr>
          <p:cNvPr id="8" name="Symbol zastępczy stopki 7"/>
          <p:cNvSpPr>
            <a:spLocks noGrp="1"/>
          </p:cNvSpPr>
          <p:nvPr>
            <p:ph type="ftr" sz="quarter" idx="11"/>
          </p:nvPr>
        </p:nvSpPr>
        <p:spPr/>
        <p:txBody>
          <a:bodyPr/>
          <a:lstStyle>
            <a:lvl1pPr>
              <a:defRPr/>
            </a:lvl1pPr>
          </a:lstStyle>
          <a:p>
            <a:endParaRPr lang="pl-PL"/>
          </a:p>
        </p:txBody>
      </p:sp>
      <p:sp>
        <p:nvSpPr>
          <p:cNvPr id="9" name="Symbol zastępczy numeru slajdu 8"/>
          <p:cNvSpPr>
            <a:spLocks noGrp="1"/>
          </p:cNvSpPr>
          <p:nvPr>
            <p:ph type="sldNum" sz="quarter" idx="12"/>
          </p:nvPr>
        </p:nvSpPr>
        <p:spPr/>
        <p:txBody>
          <a:bodyPr/>
          <a:lstStyle>
            <a:lvl1pPr>
              <a:defRPr/>
            </a:lvl1pPr>
          </a:lstStyle>
          <a:p>
            <a:fld id="{E3DA6FBB-66B2-4AED-868E-5E3C9A9C8434}" type="slidenum">
              <a:rPr lang="pl-PL"/>
              <a:pPr/>
              <a:t>‹#›</a:t>
            </a:fld>
            <a:endParaRPr lang="pl-P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lvl1pPr>
              <a:defRPr/>
            </a:lvl1pPr>
          </a:lstStyle>
          <a:p>
            <a:endParaRPr lang="pl-PL"/>
          </a:p>
        </p:txBody>
      </p:sp>
      <p:sp>
        <p:nvSpPr>
          <p:cNvPr id="4" name="Symbol zastępczy stopki 3"/>
          <p:cNvSpPr>
            <a:spLocks noGrp="1"/>
          </p:cNvSpPr>
          <p:nvPr>
            <p:ph type="ftr" sz="quarter" idx="11"/>
          </p:nvPr>
        </p:nvSpPr>
        <p:spPr/>
        <p:txBody>
          <a:bodyPr/>
          <a:lstStyle>
            <a:lvl1pPr>
              <a:defRPr/>
            </a:lvl1pPr>
          </a:lstStyle>
          <a:p>
            <a:endParaRPr lang="pl-PL"/>
          </a:p>
        </p:txBody>
      </p:sp>
      <p:sp>
        <p:nvSpPr>
          <p:cNvPr id="5" name="Symbol zastępczy numeru slajdu 4"/>
          <p:cNvSpPr>
            <a:spLocks noGrp="1"/>
          </p:cNvSpPr>
          <p:nvPr>
            <p:ph type="sldNum" sz="quarter" idx="12"/>
          </p:nvPr>
        </p:nvSpPr>
        <p:spPr/>
        <p:txBody>
          <a:bodyPr/>
          <a:lstStyle>
            <a:lvl1pPr>
              <a:defRPr/>
            </a:lvl1pPr>
          </a:lstStyle>
          <a:p>
            <a:fld id="{53187D21-4A91-4C30-8AA7-A521487D5534}" type="slidenum">
              <a:rPr lang="pl-PL"/>
              <a:pPr/>
              <a:t>‹#›</a:t>
            </a:fld>
            <a:endParaRPr lang="pl-P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lvl1pPr>
          </a:lstStyle>
          <a:p>
            <a:endParaRPr lang="pl-PL"/>
          </a:p>
        </p:txBody>
      </p:sp>
      <p:sp>
        <p:nvSpPr>
          <p:cNvPr id="3" name="Symbol zastępczy stopki 2"/>
          <p:cNvSpPr>
            <a:spLocks noGrp="1"/>
          </p:cNvSpPr>
          <p:nvPr>
            <p:ph type="ftr" sz="quarter" idx="11"/>
          </p:nvPr>
        </p:nvSpPr>
        <p:spPr/>
        <p:txBody>
          <a:bodyPr/>
          <a:lstStyle>
            <a:lvl1pPr>
              <a:defRPr/>
            </a:lvl1pPr>
          </a:lstStyle>
          <a:p>
            <a:endParaRPr lang="pl-PL"/>
          </a:p>
        </p:txBody>
      </p:sp>
      <p:sp>
        <p:nvSpPr>
          <p:cNvPr id="4" name="Symbol zastępczy numeru slajdu 3"/>
          <p:cNvSpPr>
            <a:spLocks noGrp="1"/>
          </p:cNvSpPr>
          <p:nvPr>
            <p:ph type="sldNum" sz="quarter" idx="12"/>
          </p:nvPr>
        </p:nvSpPr>
        <p:spPr/>
        <p:txBody>
          <a:bodyPr/>
          <a:lstStyle>
            <a:lvl1pPr>
              <a:defRPr/>
            </a:lvl1pPr>
          </a:lstStyle>
          <a:p>
            <a:fld id="{EA184AAC-2A53-43F7-B899-EA31594F726A}" type="slidenum">
              <a:rPr lang="pl-PL"/>
              <a:pPr/>
              <a:t>‹#›</a:t>
            </a:fld>
            <a:endParaRPr lang="pl-P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4096E692-CCEA-42D5-9649-2130EB6C7A04}" type="slidenum">
              <a:rPr lang="pl-PL"/>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numeru slajdu 3"/>
          <p:cNvSpPr>
            <a:spLocks noGrp="1"/>
          </p:cNvSpPr>
          <p:nvPr>
            <p:ph type="sldNum" sz="quarter" idx="10"/>
          </p:nvPr>
        </p:nvSpPr>
        <p:spPr/>
        <p:txBody>
          <a:bodyPr/>
          <a:lstStyle>
            <a:lvl1pPr>
              <a:defRPr/>
            </a:lvl1pPr>
          </a:lstStyle>
          <a:p>
            <a:fld id="{32C1D219-5BA1-46DE-9437-5FBCC5D2BE07}" type="slidenum">
              <a:rPr lang="pl-PL"/>
              <a:pPr/>
              <a:t>‹#›</a:t>
            </a:fld>
            <a:endParaRPr lang="pl-PL"/>
          </a:p>
        </p:txBody>
      </p:sp>
      <p:sp>
        <p:nvSpPr>
          <p:cNvPr id="5" name="Symbol zastępczy daty 4"/>
          <p:cNvSpPr>
            <a:spLocks noGrp="1"/>
          </p:cNvSpPr>
          <p:nvPr>
            <p:ph type="dt" sz="half" idx="11"/>
          </p:nvPr>
        </p:nvSpPr>
        <p:spPr/>
        <p:txBody>
          <a:bodyPr/>
          <a:lstStyle>
            <a:lvl1pPr>
              <a:defRPr/>
            </a:lvl1pPr>
          </a:lstStyle>
          <a:p>
            <a:endParaRPr lang="pl-PL"/>
          </a:p>
        </p:txBody>
      </p:sp>
      <p:sp>
        <p:nvSpPr>
          <p:cNvPr id="6" name="Symbol zastępczy stopki 5"/>
          <p:cNvSpPr>
            <a:spLocks noGrp="1"/>
          </p:cNvSpPr>
          <p:nvPr>
            <p:ph type="ftr" sz="quarter" idx="12"/>
          </p:nvPr>
        </p:nvSpPr>
        <p:spPr/>
        <p:txBody>
          <a:bodyPr/>
          <a:lstStyle>
            <a:lvl1pPr>
              <a:defRPr/>
            </a:lvl1pPr>
          </a:lstStyle>
          <a:p>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68EE7EA2-381F-4924-A537-B927D916858E}" type="slidenum">
              <a:rPr lang="pl-PL"/>
              <a:pPr/>
              <a:t>‹#›</a:t>
            </a:fld>
            <a:endParaRPr lang="pl-P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CBEA9B89-60B8-4212-8DD6-532B8CD96EAA}" type="slidenum">
              <a:rPr lang="pl-PL"/>
              <a:pPr/>
              <a:t>‹#›</a:t>
            </a:fld>
            <a:endParaRPr lang="pl-P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73230AF3-FA5C-4055-927F-1AA556D3CCB1}" type="slidenum">
              <a:rPr lang="pl-PL"/>
              <a:pPr/>
              <a:t>‹#›</a:t>
            </a:fld>
            <a:endParaRPr lang="pl-PL"/>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Tytuł, tekst i 2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457200" y="1600200"/>
            <a:ext cx="4038600" cy="45259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quarter" idx="2"/>
          </p:nvPr>
        </p:nvSpPr>
        <p:spPr>
          <a:xfrm>
            <a:off x="4648200" y="1600200"/>
            <a:ext cx="4038600" cy="21859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zawartości 4"/>
          <p:cNvSpPr>
            <a:spLocks noGrp="1"/>
          </p:cNvSpPr>
          <p:nvPr>
            <p:ph sz="quarter" idx="3"/>
          </p:nvPr>
        </p:nvSpPr>
        <p:spPr>
          <a:xfrm>
            <a:off x="4648200" y="3938588"/>
            <a:ext cx="4038600" cy="218757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daty 5"/>
          <p:cNvSpPr>
            <a:spLocks noGrp="1"/>
          </p:cNvSpPr>
          <p:nvPr>
            <p:ph type="dt" sz="half" idx="10"/>
          </p:nvPr>
        </p:nvSpPr>
        <p:spPr>
          <a:xfrm>
            <a:off x="457200" y="6245225"/>
            <a:ext cx="2133600" cy="476250"/>
          </a:xfrm>
        </p:spPr>
        <p:txBody>
          <a:bodyPr/>
          <a:lstStyle>
            <a:lvl1pPr>
              <a:defRPr/>
            </a:lvl1pPr>
          </a:lstStyle>
          <a:p>
            <a:endParaRPr lang="pl-PL"/>
          </a:p>
        </p:txBody>
      </p:sp>
      <p:sp>
        <p:nvSpPr>
          <p:cNvPr id="7" name="Symbol zastępczy stopki 6"/>
          <p:cNvSpPr>
            <a:spLocks noGrp="1"/>
          </p:cNvSpPr>
          <p:nvPr>
            <p:ph type="ftr" sz="quarter" idx="11"/>
          </p:nvPr>
        </p:nvSpPr>
        <p:spPr>
          <a:xfrm>
            <a:off x="3124200" y="6245225"/>
            <a:ext cx="2895600" cy="476250"/>
          </a:xfrm>
        </p:spPr>
        <p:txBody>
          <a:bodyPr/>
          <a:lstStyle>
            <a:lvl1pPr>
              <a:defRPr/>
            </a:lvl1pPr>
          </a:lstStyle>
          <a:p>
            <a:endParaRPr lang="pl-PL"/>
          </a:p>
        </p:txBody>
      </p:sp>
      <p:sp>
        <p:nvSpPr>
          <p:cNvPr id="8" name="Symbol zastępczy numeru slajdu 7"/>
          <p:cNvSpPr>
            <a:spLocks noGrp="1"/>
          </p:cNvSpPr>
          <p:nvPr>
            <p:ph type="sldNum" sz="quarter" idx="12"/>
          </p:nvPr>
        </p:nvSpPr>
        <p:spPr>
          <a:xfrm>
            <a:off x="6553200" y="6245225"/>
            <a:ext cx="2133600" cy="476250"/>
          </a:xfrm>
        </p:spPr>
        <p:txBody>
          <a:bodyPr/>
          <a:lstStyle>
            <a:lvl1pPr>
              <a:defRPr/>
            </a:lvl1pPr>
          </a:lstStyle>
          <a:p>
            <a:fld id="{9550F04D-4EE8-47AA-ACCF-3ABFB2285A0F}" type="slidenum">
              <a:rPr lang="pl-PL"/>
              <a:pPr/>
              <a:t>‹#›</a:t>
            </a:fld>
            <a:endParaRPr lang="pl-PL"/>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ytuł i tabela">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p>
            <a:r>
              <a:rPr lang="pl-PL" smtClean="0"/>
              <a:t>Kliknij, aby edytować styl</a:t>
            </a:r>
            <a:endParaRPr lang="pl-PL"/>
          </a:p>
        </p:txBody>
      </p:sp>
      <p:sp>
        <p:nvSpPr>
          <p:cNvPr id="3" name="Symbol zastępczy tabeli 2"/>
          <p:cNvSpPr>
            <a:spLocks noGrp="1"/>
          </p:cNvSpPr>
          <p:nvPr>
            <p:ph type="tbl" idx="1"/>
          </p:nvPr>
        </p:nvSpPr>
        <p:spPr>
          <a:xfrm>
            <a:off x="457200" y="1600200"/>
            <a:ext cx="8229600" cy="4525963"/>
          </a:xfrm>
        </p:spPr>
        <p:txBody>
          <a:bodyPr/>
          <a:lstStyle/>
          <a:p>
            <a:endParaRPr lang="pl-PL"/>
          </a:p>
        </p:txBody>
      </p:sp>
      <p:sp>
        <p:nvSpPr>
          <p:cNvPr id="4" name="Symbol zastępczy daty 3"/>
          <p:cNvSpPr>
            <a:spLocks noGrp="1"/>
          </p:cNvSpPr>
          <p:nvPr>
            <p:ph type="dt" sz="half" idx="10"/>
          </p:nvPr>
        </p:nvSpPr>
        <p:spPr>
          <a:xfrm>
            <a:off x="457200" y="6245225"/>
            <a:ext cx="2133600" cy="476250"/>
          </a:xfrm>
        </p:spPr>
        <p:txBody>
          <a:bodyPr/>
          <a:lstStyle>
            <a:lvl1pPr>
              <a:defRPr/>
            </a:lvl1pPr>
          </a:lstStyle>
          <a:p>
            <a:endParaRPr lang="pl-PL"/>
          </a:p>
        </p:txBody>
      </p:sp>
      <p:sp>
        <p:nvSpPr>
          <p:cNvPr id="5" name="Symbol zastępczy stopki 4"/>
          <p:cNvSpPr>
            <a:spLocks noGrp="1"/>
          </p:cNvSpPr>
          <p:nvPr>
            <p:ph type="ftr" sz="quarter" idx="11"/>
          </p:nvPr>
        </p:nvSpPr>
        <p:spPr>
          <a:xfrm>
            <a:off x="3124200" y="6245225"/>
            <a:ext cx="2895600" cy="476250"/>
          </a:xfrm>
        </p:spPr>
        <p:txBody>
          <a:bodyPr/>
          <a:lstStyle>
            <a:lvl1pPr>
              <a:defRPr/>
            </a:lvl1pPr>
          </a:lstStyle>
          <a:p>
            <a:endParaRPr lang="pl-PL"/>
          </a:p>
        </p:txBody>
      </p:sp>
      <p:sp>
        <p:nvSpPr>
          <p:cNvPr id="6" name="Symbol zastępczy numeru slajdu 5"/>
          <p:cNvSpPr>
            <a:spLocks noGrp="1"/>
          </p:cNvSpPr>
          <p:nvPr>
            <p:ph type="sldNum" sz="quarter" idx="12"/>
          </p:nvPr>
        </p:nvSpPr>
        <p:spPr>
          <a:xfrm>
            <a:off x="6553200" y="6245225"/>
            <a:ext cx="2133600" cy="476250"/>
          </a:xfrm>
        </p:spPr>
        <p:txBody>
          <a:bodyPr/>
          <a:lstStyle>
            <a:lvl1pPr>
              <a:defRPr/>
            </a:lvl1pPr>
          </a:lstStyle>
          <a:p>
            <a:fld id="{07777812-FEB2-4898-8835-1FAEDBF36F7D}" type="slidenum">
              <a:rPr lang="pl-PL"/>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Symbol zastępczy numeru slajdu 3"/>
          <p:cNvSpPr>
            <a:spLocks noGrp="1"/>
          </p:cNvSpPr>
          <p:nvPr>
            <p:ph type="sldNum" sz="quarter" idx="10"/>
          </p:nvPr>
        </p:nvSpPr>
        <p:spPr/>
        <p:txBody>
          <a:bodyPr/>
          <a:lstStyle>
            <a:lvl1pPr>
              <a:defRPr/>
            </a:lvl1pPr>
          </a:lstStyle>
          <a:p>
            <a:fld id="{62E299CE-7624-4E72-9273-E8BDB684884D}" type="slidenum">
              <a:rPr lang="pl-PL"/>
              <a:pPr/>
              <a:t>‹#›</a:t>
            </a:fld>
            <a:endParaRPr lang="pl-PL"/>
          </a:p>
        </p:txBody>
      </p:sp>
      <p:sp>
        <p:nvSpPr>
          <p:cNvPr id="5" name="Symbol zastępczy daty 4"/>
          <p:cNvSpPr>
            <a:spLocks noGrp="1"/>
          </p:cNvSpPr>
          <p:nvPr>
            <p:ph type="dt" sz="half" idx="11"/>
          </p:nvPr>
        </p:nvSpPr>
        <p:spPr/>
        <p:txBody>
          <a:bodyPr/>
          <a:lstStyle>
            <a:lvl1pPr>
              <a:defRPr/>
            </a:lvl1pPr>
          </a:lstStyle>
          <a:p>
            <a:endParaRPr lang="pl-PL"/>
          </a:p>
        </p:txBody>
      </p:sp>
      <p:sp>
        <p:nvSpPr>
          <p:cNvPr id="6" name="Symbol zastępczy stopki 5"/>
          <p:cNvSpPr>
            <a:spLocks noGrp="1"/>
          </p:cNvSpPr>
          <p:nvPr>
            <p:ph type="ftr" sz="quarter" idx="12"/>
          </p:nvPr>
        </p:nvSpPr>
        <p:spPr/>
        <p:txBody>
          <a:bodyPr/>
          <a:lstStyle>
            <a:lvl1pPr>
              <a:defRPr/>
            </a:lvl1pPr>
          </a:lstStyle>
          <a:p>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numeru slajdu 4"/>
          <p:cNvSpPr>
            <a:spLocks noGrp="1"/>
          </p:cNvSpPr>
          <p:nvPr>
            <p:ph type="sldNum" sz="quarter" idx="10"/>
          </p:nvPr>
        </p:nvSpPr>
        <p:spPr/>
        <p:txBody>
          <a:bodyPr/>
          <a:lstStyle>
            <a:lvl1pPr>
              <a:defRPr/>
            </a:lvl1pPr>
          </a:lstStyle>
          <a:p>
            <a:fld id="{29187B46-C259-4CAB-84C2-60292100E575}" type="slidenum">
              <a:rPr lang="pl-PL"/>
              <a:pPr/>
              <a:t>‹#›</a:t>
            </a:fld>
            <a:endParaRPr lang="pl-PL"/>
          </a:p>
        </p:txBody>
      </p:sp>
      <p:sp>
        <p:nvSpPr>
          <p:cNvPr id="6" name="Symbol zastępczy daty 5"/>
          <p:cNvSpPr>
            <a:spLocks noGrp="1"/>
          </p:cNvSpPr>
          <p:nvPr>
            <p:ph type="dt" sz="half" idx="11"/>
          </p:nvPr>
        </p:nvSpPr>
        <p:spPr/>
        <p:txBody>
          <a:bodyPr/>
          <a:lstStyle>
            <a:lvl1pPr>
              <a:defRPr/>
            </a:lvl1pPr>
          </a:lstStyle>
          <a:p>
            <a:endParaRPr lang="pl-PL"/>
          </a:p>
        </p:txBody>
      </p:sp>
      <p:sp>
        <p:nvSpPr>
          <p:cNvPr id="7" name="Symbol zastępczy stopki 6"/>
          <p:cNvSpPr>
            <a:spLocks noGrp="1"/>
          </p:cNvSpPr>
          <p:nvPr>
            <p:ph type="ftr" sz="quarter" idx="12"/>
          </p:nvPr>
        </p:nvSpPr>
        <p:spPr/>
        <p:txBody>
          <a:bodyPr/>
          <a:lstStyle>
            <a:lvl1pPr>
              <a:defRPr/>
            </a:lvl1pPr>
          </a:lstStyle>
          <a:p>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numeru slajdu 6"/>
          <p:cNvSpPr>
            <a:spLocks noGrp="1"/>
          </p:cNvSpPr>
          <p:nvPr>
            <p:ph type="sldNum" sz="quarter" idx="10"/>
          </p:nvPr>
        </p:nvSpPr>
        <p:spPr/>
        <p:txBody>
          <a:bodyPr/>
          <a:lstStyle>
            <a:lvl1pPr>
              <a:defRPr/>
            </a:lvl1pPr>
          </a:lstStyle>
          <a:p>
            <a:fld id="{07AEEF35-56F1-491C-8F70-118EB1C122CB}" type="slidenum">
              <a:rPr lang="pl-PL"/>
              <a:pPr/>
              <a:t>‹#›</a:t>
            </a:fld>
            <a:endParaRPr lang="pl-PL"/>
          </a:p>
        </p:txBody>
      </p:sp>
      <p:sp>
        <p:nvSpPr>
          <p:cNvPr id="8" name="Symbol zastępczy daty 7"/>
          <p:cNvSpPr>
            <a:spLocks noGrp="1"/>
          </p:cNvSpPr>
          <p:nvPr>
            <p:ph type="dt" sz="half" idx="11"/>
          </p:nvPr>
        </p:nvSpPr>
        <p:spPr/>
        <p:txBody>
          <a:bodyPr/>
          <a:lstStyle>
            <a:lvl1pPr>
              <a:defRPr/>
            </a:lvl1pPr>
          </a:lstStyle>
          <a:p>
            <a:endParaRPr lang="pl-PL"/>
          </a:p>
        </p:txBody>
      </p:sp>
      <p:sp>
        <p:nvSpPr>
          <p:cNvPr id="9" name="Symbol zastępczy stopki 8"/>
          <p:cNvSpPr>
            <a:spLocks noGrp="1"/>
          </p:cNvSpPr>
          <p:nvPr>
            <p:ph type="ftr" sz="quarter" idx="12"/>
          </p:nvPr>
        </p:nvSpPr>
        <p:spPr/>
        <p:txBody>
          <a:bodyPr/>
          <a:lstStyle>
            <a:lvl1pPr>
              <a:defRPr/>
            </a:lvl1pPr>
          </a:lstStyle>
          <a:p>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numeru slajdu 2"/>
          <p:cNvSpPr>
            <a:spLocks noGrp="1"/>
          </p:cNvSpPr>
          <p:nvPr>
            <p:ph type="sldNum" sz="quarter" idx="10"/>
          </p:nvPr>
        </p:nvSpPr>
        <p:spPr/>
        <p:txBody>
          <a:bodyPr/>
          <a:lstStyle>
            <a:lvl1pPr>
              <a:defRPr/>
            </a:lvl1pPr>
          </a:lstStyle>
          <a:p>
            <a:fld id="{4972EFC7-7984-46B8-BA1A-6D451CE9FDB6}" type="slidenum">
              <a:rPr lang="pl-PL"/>
              <a:pPr/>
              <a:t>‹#›</a:t>
            </a:fld>
            <a:endParaRPr lang="pl-PL"/>
          </a:p>
        </p:txBody>
      </p:sp>
      <p:sp>
        <p:nvSpPr>
          <p:cNvPr id="4" name="Symbol zastępczy daty 3"/>
          <p:cNvSpPr>
            <a:spLocks noGrp="1"/>
          </p:cNvSpPr>
          <p:nvPr>
            <p:ph type="dt" sz="half" idx="11"/>
          </p:nvPr>
        </p:nvSpPr>
        <p:spPr/>
        <p:txBody>
          <a:bodyPr/>
          <a:lstStyle>
            <a:lvl1pPr>
              <a:defRPr/>
            </a:lvl1pPr>
          </a:lstStyle>
          <a:p>
            <a:endParaRPr lang="pl-PL"/>
          </a:p>
        </p:txBody>
      </p:sp>
      <p:sp>
        <p:nvSpPr>
          <p:cNvPr id="5" name="Symbol zastępczy stopki 4"/>
          <p:cNvSpPr>
            <a:spLocks noGrp="1"/>
          </p:cNvSpPr>
          <p:nvPr>
            <p:ph type="ftr" sz="quarter" idx="12"/>
          </p:nvPr>
        </p:nvSpPr>
        <p:spPr/>
        <p:txBody>
          <a:bodyPr/>
          <a:lstStyle>
            <a:lvl1pPr>
              <a:defRPr/>
            </a:lvl1pPr>
          </a:lstStyle>
          <a:p>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numeru slajdu 1"/>
          <p:cNvSpPr>
            <a:spLocks noGrp="1"/>
          </p:cNvSpPr>
          <p:nvPr>
            <p:ph type="sldNum" sz="quarter" idx="10"/>
          </p:nvPr>
        </p:nvSpPr>
        <p:spPr/>
        <p:txBody>
          <a:bodyPr/>
          <a:lstStyle>
            <a:lvl1pPr>
              <a:defRPr/>
            </a:lvl1pPr>
          </a:lstStyle>
          <a:p>
            <a:fld id="{A9F8EB7C-42B4-4A12-9958-5A94979B24B5}" type="slidenum">
              <a:rPr lang="pl-PL"/>
              <a:pPr/>
              <a:t>‹#›</a:t>
            </a:fld>
            <a:endParaRPr lang="pl-PL"/>
          </a:p>
        </p:txBody>
      </p:sp>
      <p:sp>
        <p:nvSpPr>
          <p:cNvPr id="3" name="Symbol zastępczy daty 2"/>
          <p:cNvSpPr>
            <a:spLocks noGrp="1"/>
          </p:cNvSpPr>
          <p:nvPr>
            <p:ph type="dt" sz="half" idx="11"/>
          </p:nvPr>
        </p:nvSpPr>
        <p:spPr/>
        <p:txBody>
          <a:bodyPr/>
          <a:lstStyle>
            <a:lvl1pPr>
              <a:defRPr/>
            </a:lvl1pPr>
          </a:lstStyle>
          <a:p>
            <a:endParaRPr lang="pl-PL"/>
          </a:p>
        </p:txBody>
      </p:sp>
      <p:sp>
        <p:nvSpPr>
          <p:cNvPr id="4" name="Symbol zastępczy stopki 3"/>
          <p:cNvSpPr>
            <a:spLocks noGrp="1"/>
          </p:cNvSpPr>
          <p:nvPr>
            <p:ph type="ftr" sz="quarter" idx="12"/>
          </p:nvPr>
        </p:nvSpPr>
        <p:spPr/>
        <p:txBody>
          <a:bodyPr/>
          <a:lstStyle>
            <a:lvl1pPr>
              <a:defRPr/>
            </a:lvl1pPr>
          </a:lstStyle>
          <a:p>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numeru slajdu 4"/>
          <p:cNvSpPr>
            <a:spLocks noGrp="1"/>
          </p:cNvSpPr>
          <p:nvPr>
            <p:ph type="sldNum" sz="quarter" idx="10"/>
          </p:nvPr>
        </p:nvSpPr>
        <p:spPr/>
        <p:txBody>
          <a:bodyPr/>
          <a:lstStyle>
            <a:lvl1pPr>
              <a:defRPr/>
            </a:lvl1pPr>
          </a:lstStyle>
          <a:p>
            <a:fld id="{FBD54795-AB44-409D-BB65-90186B2DB338}" type="slidenum">
              <a:rPr lang="pl-PL"/>
              <a:pPr/>
              <a:t>‹#›</a:t>
            </a:fld>
            <a:endParaRPr lang="pl-PL"/>
          </a:p>
        </p:txBody>
      </p:sp>
      <p:sp>
        <p:nvSpPr>
          <p:cNvPr id="6" name="Symbol zastępczy daty 5"/>
          <p:cNvSpPr>
            <a:spLocks noGrp="1"/>
          </p:cNvSpPr>
          <p:nvPr>
            <p:ph type="dt" sz="half" idx="11"/>
          </p:nvPr>
        </p:nvSpPr>
        <p:spPr/>
        <p:txBody>
          <a:bodyPr/>
          <a:lstStyle>
            <a:lvl1pPr>
              <a:defRPr/>
            </a:lvl1pPr>
          </a:lstStyle>
          <a:p>
            <a:endParaRPr lang="pl-PL"/>
          </a:p>
        </p:txBody>
      </p:sp>
      <p:sp>
        <p:nvSpPr>
          <p:cNvPr id="7" name="Symbol zastępczy stopki 6"/>
          <p:cNvSpPr>
            <a:spLocks noGrp="1"/>
          </p:cNvSpPr>
          <p:nvPr>
            <p:ph type="ftr" sz="quarter" idx="12"/>
          </p:nvPr>
        </p:nvSpPr>
        <p:spPr/>
        <p:txBody>
          <a:bodyPr/>
          <a:lstStyle>
            <a:lvl1pPr>
              <a:defRPr/>
            </a:lvl1pPr>
          </a:lstStyle>
          <a:p>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numeru slajdu 4"/>
          <p:cNvSpPr>
            <a:spLocks noGrp="1"/>
          </p:cNvSpPr>
          <p:nvPr>
            <p:ph type="sldNum" sz="quarter" idx="10"/>
          </p:nvPr>
        </p:nvSpPr>
        <p:spPr/>
        <p:txBody>
          <a:bodyPr/>
          <a:lstStyle>
            <a:lvl1pPr>
              <a:defRPr/>
            </a:lvl1pPr>
          </a:lstStyle>
          <a:p>
            <a:fld id="{B75B965A-52DB-412F-B106-5D33D180B1E0}" type="slidenum">
              <a:rPr lang="pl-PL"/>
              <a:pPr/>
              <a:t>‹#›</a:t>
            </a:fld>
            <a:endParaRPr lang="pl-PL"/>
          </a:p>
        </p:txBody>
      </p:sp>
      <p:sp>
        <p:nvSpPr>
          <p:cNvPr id="6" name="Symbol zastępczy daty 5"/>
          <p:cNvSpPr>
            <a:spLocks noGrp="1"/>
          </p:cNvSpPr>
          <p:nvPr>
            <p:ph type="dt" sz="half" idx="11"/>
          </p:nvPr>
        </p:nvSpPr>
        <p:spPr/>
        <p:txBody>
          <a:bodyPr/>
          <a:lstStyle>
            <a:lvl1pPr>
              <a:defRPr/>
            </a:lvl1pPr>
          </a:lstStyle>
          <a:p>
            <a:endParaRPr lang="pl-PL"/>
          </a:p>
        </p:txBody>
      </p:sp>
      <p:sp>
        <p:nvSpPr>
          <p:cNvPr id="7" name="Symbol zastępczy stopki 6"/>
          <p:cNvSpPr>
            <a:spLocks noGrp="1"/>
          </p:cNvSpPr>
          <p:nvPr>
            <p:ph type="ftr" sz="quarter" idx="12"/>
          </p:nvPr>
        </p:nvSpPr>
        <p:spPr/>
        <p:txBody>
          <a:bodyPr/>
          <a:lstStyle>
            <a:lvl1pPr>
              <a:defRPr/>
            </a:lvl1p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496888" y="1308100"/>
            <a:ext cx="10429876" cy="5908675"/>
            <a:chOff x="-313" y="824"/>
            <a:chExt cx="6570" cy="3722"/>
          </a:xfrm>
        </p:grpSpPr>
        <p:sp>
          <p:nvSpPr>
            <p:cNvPr id="6147"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48"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49"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50"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51"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52"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53"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54"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55"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56"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57"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58"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59"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60"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61"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pl-PL">
                <a:effectLst>
                  <a:outerShdw blurRad="38100" dist="38100" dir="2700000" algn="tl">
                    <a:srgbClr val="FFFFFF"/>
                  </a:outerShdw>
                </a:effectLst>
              </a:endParaRPr>
            </a:p>
          </p:txBody>
        </p:sp>
        <p:sp>
          <p:nvSpPr>
            <p:cNvPr id="6162"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pl-PL">
                <a:effectLst>
                  <a:outerShdw blurRad="38100" dist="38100" dir="2700000" algn="tl">
                    <a:srgbClr val="FFFFFF"/>
                  </a:outerShdw>
                </a:effectLst>
              </a:endParaRPr>
            </a:p>
          </p:txBody>
        </p:sp>
        <p:sp>
          <p:nvSpPr>
            <p:cNvPr id="6163"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endParaRPr lang="pl-PL">
                <a:effectLst>
                  <a:outerShdw blurRad="38100" dist="38100" dir="2700000" algn="tl">
                    <a:srgbClr val="FFFFFF"/>
                  </a:outerShdw>
                </a:effectLst>
              </a:endParaRPr>
            </a:p>
          </p:txBody>
        </p:sp>
        <p:sp>
          <p:nvSpPr>
            <p:cNvPr id="6164"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pl-PL">
                <a:effectLst>
                  <a:outerShdw blurRad="38100" dist="38100" dir="2700000" algn="tl">
                    <a:srgbClr val="FFFFFF"/>
                  </a:outerShdw>
                </a:effectLst>
              </a:endParaRPr>
            </a:p>
          </p:txBody>
        </p:sp>
        <p:sp>
          <p:nvSpPr>
            <p:cNvPr id="6165"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pl-PL">
                <a:effectLst>
                  <a:outerShdw blurRad="38100" dist="38100" dir="2700000" algn="tl">
                    <a:srgbClr val="FFFFFF"/>
                  </a:outerShdw>
                </a:effectLst>
              </a:endParaRPr>
            </a:p>
          </p:txBody>
        </p:sp>
        <p:sp>
          <p:nvSpPr>
            <p:cNvPr id="6166"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endParaRPr lang="pl-PL">
                <a:effectLst>
                  <a:outerShdw blurRad="38100" dist="38100" dir="2700000" algn="tl">
                    <a:srgbClr val="FFFFFF"/>
                  </a:outerShdw>
                </a:effectLst>
              </a:endParaRPr>
            </a:p>
          </p:txBody>
        </p:sp>
        <p:sp>
          <p:nvSpPr>
            <p:cNvPr id="6167"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endParaRPr lang="pl-PL">
                <a:effectLst>
                  <a:outerShdw blurRad="38100" dist="38100" dir="2700000" algn="tl">
                    <a:srgbClr val="FFFFFF"/>
                  </a:outerShdw>
                </a:effectLst>
              </a:endParaRPr>
            </a:p>
          </p:txBody>
        </p:sp>
        <p:sp>
          <p:nvSpPr>
            <p:cNvPr id="6168"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endParaRPr lang="pl-PL">
                <a:effectLst>
                  <a:outerShdw blurRad="38100" dist="38100" dir="2700000" algn="tl">
                    <a:srgbClr val="FFFFFF"/>
                  </a:outerShdw>
                </a:effectLst>
              </a:endParaRPr>
            </a:p>
          </p:txBody>
        </p:sp>
        <p:sp>
          <p:nvSpPr>
            <p:cNvPr id="6169"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70"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pl-PL">
                <a:effectLst>
                  <a:outerShdw blurRad="38100" dist="38100" dir="2700000" algn="tl">
                    <a:srgbClr val="FFFFFF"/>
                  </a:outerShdw>
                </a:effectLst>
              </a:endParaRPr>
            </a:p>
          </p:txBody>
        </p:sp>
        <p:sp>
          <p:nvSpPr>
            <p:cNvPr id="6171"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pl-PL">
                <a:effectLst>
                  <a:outerShdw blurRad="38100" dist="38100" dir="2700000" algn="tl">
                    <a:srgbClr val="FFFFFF"/>
                  </a:outerShdw>
                </a:effectLst>
              </a:endParaRPr>
            </a:p>
          </p:txBody>
        </p:sp>
        <p:sp>
          <p:nvSpPr>
            <p:cNvPr id="6172"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pl-PL">
                <a:effectLst>
                  <a:outerShdw blurRad="38100" dist="38100" dir="2700000" algn="tl">
                    <a:srgbClr val="FFFFFF"/>
                  </a:outerShdw>
                </a:effectLst>
              </a:endParaRPr>
            </a:p>
          </p:txBody>
        </p:sp>
        <p:sp>
          <p:nvSpPr>
            <p:cNvPr id="6173"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endParaRPr lang="pl-PL">
                <a:effectLst>
                  <a:outerShdw blurRad="38100" dist="38100" dir="2700000" algn="tl">
                    <a:srgbClr val="FFFFFF"/>
                  </a:outerShdw>
                </a:effectLst>
              </a:endParaRPr>
            </a:p>
          </p:txBody>
        </p:sp>
        <p:sp>
          <p:nvSpPr>
            <p:cNvPr id="6174"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75"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76"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77"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78"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endParaRPr lang="pl-PL">
                <a:effectLst>
                  <a:outerShdw blurRad="38100" dist="38100" dir="2700000" algn="tl">
                    <a:srgbClr val="FFFFFF"/>
                  </a:outerShdw>
                </a:effectLst>
              </a:endParaRPr>
            </a:p>
          </p:txBody>
        </p:sp>
        <p:sp>
          <p:nvSpPr>
            <p:cNvPr id="6179"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180"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181"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182"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183"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184"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185"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186"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187"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188"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189"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190"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191"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192"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193"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194"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195"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196"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pl-PL"/>
            </a:p>
          </p:txBody>
        </p:sp>
        <p:sp>
          <p:nvSpPr>
            <p:cNvPr id="6197"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pl-PL"/>
            </a:p>
          </p:txBody>
        </p:sp>
        <p:sp>
          <p:nvSpPr>
            <p:cNvPr id="6198"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199"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200"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201"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202"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03"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04"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05"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06"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07"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08"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09"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10"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11"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6212"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6213"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14"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15"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216"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217"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18"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19"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20"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21"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6222"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23"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24"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25"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26"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6227"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6228"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29"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6230"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231"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232"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33"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34"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35"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36"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237"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238"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39"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40"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41"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42"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43"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44"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45"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46"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47"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48"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249"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250"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pl-PL"/>
            </a:p>
          </p:txBody>
        </p:sp>
        <p:sp>
          <p:nvSpPr>
            <p:cNvPr id="6251"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pl-PL"/>
            </a:p>
          </p:txBody>
        </p:sp>
        <p:sp>
          <p:nvSpPr>
            <p:cNvPr id="6252"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53"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pl-PL"/>
            </a:p>
          </p:txBody>
        </p:sp>
        <p:sp>
          <p:nvSpPr>
            <p:cNvPr id="6254"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255"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256"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57"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58"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59"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60"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6261"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6262"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63"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6264"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65"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66"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67"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268"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269"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pl-PL"/>
            </a:p>
          </p:txBody>
        </p:sp>
        <p:sp>
          <p:nvSpPr>
            <p:cNvPr id="6270"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271"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72"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6273"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6274"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75"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76"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77"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78"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79"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80"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81"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282"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83"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84"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85"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6286"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287"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pl-PL"/>
            </a:p>
          </p:txBody>
        </p:sp>
        <p:sp>
          <p:nvSpPr>
            <p:cNvPr id="6288"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6289"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6290"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6291"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6292"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6293"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94"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6295"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pl-PL"/>
            </a:p>
          </p:txBody>
        </p:sp>
        <p:sp>
          <p:nvSpPr>
            <p:cNvPr id="6296"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97"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98"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299"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00"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01"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02"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03"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04"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05"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06"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07"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08"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09"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10"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11"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12"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pl-PL"/>
            </a:p>
          </p:txBody>
        </p:sp>
        <p:sp>
          <p:nvSpPr>
            <p:cNvPr id="6313"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pl-PL"/>
            </a:p>
          </p:txBody>
        </p:sp>
        <p:sp>
          <p:nvSpPr>
            <p:cNvPr id="6314"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315"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316"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17"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18"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19"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20"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21"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22"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23"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24"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25"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326"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327"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328"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329"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330"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331"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332"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333"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pl-PL"/>
            </a:p>
          </p:txBody>
        </p:sp>
        <p:sp>
          <p:nvSpPr>
            <p:cNvPr id="6334"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335"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336"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pl-PL"/>
            </a:p>
          </p:txBody>
        </p:sp>
        <p:sp>
          <p:nvSpPr>
            <p:cNvPr id="6337"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pl-PL"/>
            </a:p>
          </p:txBody>
        </p:sp>
        <p:sp>
          <p:nvSpPr>
            <p:cNvPr id="6338"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pl-PL"/>
            </a:p>
          </p:txBody>
        </p:sp>
        <p:sp>
          <p:nvSpPr>
            <p:cNvPr id="6339"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pl-PL"/>
            </a:p>
          </p:txBody>
        </p:sp>
        <p:sp>
          <p:nvSpPr>
            <p:cNvPr id="6340"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41"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42"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pl-PL"/>
            </a:p>
          </p:txBody>
        </p:sp>
        <p:sp>
          <p:nvSpPr>
            <p:cNvPr id="6343"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pl-PL"/>
            </a:p>
          </p:txBody>
        </p:sp>
        <p:sp>
          <p:nvSpPr>
            <p:cNvPr id="6344"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45"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46"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pl-PL"/>
            </a:p>
          </p:txBody>
        </p:sp>
        <p:sp>
          <p:nvSpPr>
            <p:cNvPr id="6347"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48"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49"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pl-PL"/>
            </a:p>
          </p:txBody>
        </p:sp>
        <p:sp>
          <p:nvSpPr>
            <p:cNvPr id="6350"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51"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52"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53"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54"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55"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pl-PL"/>
            </a:p>
          </p:txBody>
        </p:sp>
        <p:sp>
          <p:nvSpPr>
            <p:cNvPr id="6356"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pl-PL"/>
            </a:p>
          </p:txBody>
        </p:sp>
        <p:sp>
          <p:nvSpPr>
            <p:cNvPr id="6357"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pl-PL"/>
            </a:p>
          </p:txBody>
        </p:sp>
        <p:sp>
          <p:nvSpPr>
            <p:cNvPr id="6358"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pl-PL"/>
            </a:p>
          </p:txBody>
        </p:sp>
        <p:sp>
          <p:nvSpPr>
            <p:cNvPr id="6359"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pl-PL"/>
            </a:p>
          </p:txBody>
        </p:sp>
        <p:sp>
          <p:nvSpPr>
            <p:cNvPr id="6360"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pl-PL"/>
            </a:p>
          </p:txBody>
        </p:sp>
        <p:sp>
          <p:nvSpPr>
            <p:cNvPr id="6361"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pl-PL"/>
            </a:p>
          </p:txBody>
        </p:sp>
      </p:grpSp>
      <p:sp>
        <p:nvSpPr>
          <p:cNvPr id="6362"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FFFFFF"/>
                  </a:outerShdw>
                </a:effectLst>
              </a:defRPr>
            </a:lvl1pPr>
          </a:lstStyle>
          <a:p>
            <a:fld id="{A813887E-D5D9-4C13-B310-0BDBB950674F}" type="slidenum">
              <a:rPr lang="pl-PL"/>
              <a:pPr/>
              <a:t>‹#›</a:t>
            </a:fld>
            <a:endParaRPr lang="pl-PL"/>
          </a:p>
        </p:txBody>
      </p:sp>
      <p:sp>
        <p:nvSpPr>
          <p:cNvPr id="6363"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FFFFFF"/>
                  </a:outerShdw>
                </a:effectLst>
              </a:defRPr>
            </a:lvl1pPr>
          </a:lstStyle>
          <a:p>
            <a:endParaRPr lang="pl-PL"/>
          </a:p>
        </p:txBody>
      </p:sp>
      <p:sp>
        <p:nvSpPr>
          <p:cNvPr id="6364"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FFFFFF"/>
                  </a:outerShdw>
                </a:effectLst>
              </a:defRPr>
            </a:lvl1pPr>
          </a:lstStyle>
          <a:p>
            <a:endParaRPr lang="pl-PL"/>
          </a:p>
        </p:txBody>
      </p:sp>
      <p:sp>
        <p:nvSpPr>
          <p:cNvPr id="6365"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6366"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fontAlgn="base">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FFFFFF"/>
            </a:outerShdw>
          </a:effectLst>
          <a:latin typeface="+mn-lt"/>
          <a:ea typeface="+mn-ea"/>
          <a:cs typeface="+mn-cs"/>
        </a:defRPr>
      </a:lvl1pPr>
      <a:lvl2pPr marL="742950" indent="-285750" algn="l" rtl="0" fontAlgn="base">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FFFFFF"/>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
        <p:nvSpPr>
          <p:cNvPr id="2457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pl-PL"/>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pl-PL"/>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74A52DF-49E1-4F77-8A61-9A081B21BABF}" type="slidenum">
              <a:rPr lang="pl-PL"/>
              <a:pPr/>
              <a:t>‹#›</a:t>
            </a:fld>
            <a:endParaRPr lang="pl-PL"/>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95288" y="2276475"/>
            <a:ext cx="7772400" cy="1736725"/>
          </a:xfrm>
          <a:noFill/>
        </p:spPr>
        <p:txBody>
          <a:bodyPr/>
          <a:lstStyle/>
          <a:p>
            <a:r>
              <a:rPr lang="pl-PL" sz="4400" b="1">
                <a:solidFill>
                  <a:schemeClr val="tx1"/>
                </a:solidFill>
              </a:rPr>
              <a:t>ZAŁOŻENIA REFORMY</a:t>
            </a:r>
            <a:br>
              <a:rPr lang="pl-PL" sz="4400" b="1">
                <a:solidFill>
                  <a:schemeClr val="tx1"/>
                </a:solidFill>
              </a:rPr>
            </a:br>
            <a:r>
              <a:rPr lang="pl-PL" sz="4400" b="1">
                <a:solidFill>
                  <a:schemeClr val="tx1"/>
                </a:solidFill>
              </a:rPr>
              <a:t>JEDNOSTEK POMOCNICZYCH</a:t>
            </a:r>
            <a:br>
              <a:rPr lang="pl-PL" sz="4400" b="1">
                <a:solidFill>
                  <a:schemeClr val="tx1"/>
                </a:solidFill>
              </a:rPr>
            </a:br>
            <a:r>
              <a:rPr lang="pl-PL" sz="4400" b="1">
                <a:solidFill>
                  <a:schemeClr val="tx1"/>
                </a:solidFill>
              </a:rPr>
              <a:t>WROCŁAWIA</a:t>
            </a:r>
          </a:p>
        </p:txBody>
      </p:sp>
      <p:sp>
        <p:nvSpPr>
          <p:cNvPr id="2051" name="Rectangle 3"/>
          <p:cNvSpPr>
            <a:spLocks noGrp="1" noChangeArrowheads="1"/>
          </p:cNvSpPr>
          <p:nvPr>
            <p:ph type="subTitle" idx="1"/>
          </p:nvPr>
        </p:nvSpPr>
        <p:spPr>
          <a:xfrm>
            <a:off x="1403350" y="4292600"/>
            <a:ext cx="6400800" cy="1752600"/>
          </a:xfrm>
          <a:noFill/>
        </p:spPr>
        <p:txBody>
          <a:bodyPr/>
          <a:lstStyle/>
          <a:p>
            <a:endParaRPr lang="pl-PL"/>
          </a:p>
          <a:p>
            <a:r>
              <a:rPr lang="pl-PL" sz="2000"/>
              <a:t>Wrocław 2009</a:t>
            </a:r>
          </a:p>
        </p:txBody>
      </p:sp>
      <p:pic>
        <p:nvPicPr>
          <p:cNvPr id="2053" name="Picture 5" descr="506px-Herb_wroclaw"/>
          <p:cNvPicPr>
            <a:picLocks noChangeAspect="1" noChangeArrowheads="1"/>
          </p:cNvPicPr>
          <p:nvPr/>
        </p:nvPicPr>
        <p:blipFill>
          <a:blip r:embed="rId3" cstate="print"/>
          <a:srcRect/>
          <a:stretch>
            <a:fillRect/>
          </a:stretch>
        </p:blipFill>
        <p:spPr bwMode="auto">
          <a:xfrm>
            <a:off x="8027988" y="5661025"/>
            <a:ext cx="790575" cy="936625"/>
          </a:xfrm>
          <a:prstGeom prst="rect">
            <a:avLst/>
          </a:prstGeom>
          <a:noFill/>
        </p:spPr>
      </p:pic>
      <p:sp>
        <p:nvSpPr>
          <p:cNvPr id="2056" name="Rectangle 8"/>
          <p:cNvSpPr>
            <a:spLocks noChangeArrowheads="1"/>
          </p:cNvSpPr>
          <p:nvPr/>
        </p:nvSpPr>
        <p:spPr bwMode="auto">
          <a:xfrm>
            <a:off x="252413" y="5805488"/>
            <a:ext cx="1870075" cy="287337"/>
          </a:xfrm>
          <a:prstGeom prst="rect">
            <a:avLst/>
          </a:prstGeom>
          <a:noFill/>
          <a:ln w="9525">
            <a:noFill/>
            <a:miter lim="800000"/>
            <a:headEnd/>
            <a:tailEnd/>
          </a:ln>
          <a:effectLst/>
        </p:spPr>
        <p:txBody>
          <a:bodyPr/>
          <a:lstStyle/>
          <a:p>
            <a:endParaRPr lang="pl-PL"/>
          </a:p>
          <a:p>
            <a:r>
              <a:rPr lang="pl-PL" sz="1600"/>
              <a:t> by MM i SH</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68313" y="188913"/>
            <a:ext cx="8229600" cy="639762"/>
          </a:xfrm>
        </p:spPr>
        <p:txBody>
          <a:bodyPr/>
          <a:lstStyle/>
          <a:p>
            <a:pPr algn="l"/>
            <a:r>
              <a:rPr lang="pl-PL" sz="3200" b="1"/>
              <a:t>3. Dlaczego Dzielnice zamiast Osiedli</a:t>
            </a:r>
            <a:r>
              <a:rPr lang="pl-PL"/>
              <a:t> </a:t>
            </a:r>
          </a:p>
        </p:txBody>
      </p:sp>
      <p:sp>
        <p:nvSpPr>
          <p:cNvPr id="66563" name="Rectangle 3"/>
          <p:cNvSpPr>
            <a:spLocks noGrp="1" noChangeArrowheads="1"/>
          </p:cNvSpPr>
          <p:nvPr>
            <p:ph type="body" sz="half" idx="1"/>
          </p:nvPr>
        </p:nvSpPr>
        <p:spPr>
          <a:xfrm>
            <a:off x="395288" y="981075"/>
            <a:ext cx="7705725" cy="5040313"/>
          </a:xfrm>
        </p:spPr>
        <p:txBody>
          <a:bodyPr/>
          <a:lstStyle/>
          <a:p>
            <a:pPr lvl="1" algn="just"/>
            <a:r>
              <a:rPr lang="pl-PL" sz="1600"/>
              <a:t>Na pytanie czy nie wystarczy zwiększenie uprawnień obecnych 48 osiedli, nasuwa się odpowiedź, że owszem jest możliwe przekazanie większych kompetencji obecnym osiedlom, ale nie będą to tak istotne zadania jakie można by zadać dzielnicom (choćby ze względu na rozdrobnienie środków finansowych na 48 budżetów) </a:t>
            </a:r>
          </a:p>
          <a:p>
            <a:pPr lvl="1" algn="just">
              <a:buFontTx/>
              <a:buNone/>
            </a:pPr>
            <a:endParaRPr lang="pl-PL" sz="1600"/>
          </a:p>
          <a:p>
            <a:pPr lvl="1" algn="just"/>
            <a:r>
              <a:rPr lang="pl-PL" sz="1600"/>
              <a:t>Aby dać duże kompetencje należy poprawić jakość radnych osiedlowych poprzez m.in. redukcję globalnej liczby mandatów z ~800 do ~250</a:t>
            </a:r>
          </a:p>
          <a:p>
            <a:pPr lvl="1" algn="just">
              <a:buFontTx/>
              <a:buNone/>
            </a:pPr>
            <a:endParaRPr lang="pl-PL" sz="1600"/>
          </a:p>
          <a:p>
            <a:pPr lvl="1" algn="just"/>
            <a:r>
              <a:rPr lang="pl-PL" sz="1600"/>
              <a:t>W skali miasta coraz trudniej zebrać 800 kandydatów do Rad Osiedli</a:t>
            </a:r>
          </a:p>
          <a:p>
            <a:pPr lvl="1" algn="just">
              <a:buFontTx/>
              <a:buNone/>
            </a:pPr>
            <a:endParaRPr lang="pl-PL" sz="1600"/>
          </a:p>
          <a:p>
            <a:pPr lvl="1" algn="just"/>
            <a:r>
              <a:rPr lang="pl-PL" sz="1600"/>
              <a:t>Urząd Miasta nie obsłuży silnych 48 osiedli. Wiązałoby się to ze zwiększeniem zatrudnienia o około 60 osób</a:t>
            </a:r>
          </a:p>
          <a:p>
            <a:pPr lvl="1" algn="just">
              <a:buFontTx/>
              <a:buNone/>
            </a:pPr>
            <a:endParaRPr lang="pl-PL" sz="1600"/>
          </a:p>
          <a:p>
            <a:pPr lvl="1" algn="just"/>
            <a:r>
              <a:rPr lang="pl-PL" sz="1600"/>
              <a:t>Gierek zamienił 17 województw na 49 aby osłabić ośrodki lokalne ;-)</a:t>
            </a:r>
          </a:p>
          <a:p>
            <a:pPr lvl="1" algn="just"/>
            <a:endParaRPr lang="pl-PL" sz="1600"/>
          </a:p>
          <a:p>
            <a:pPr lvl="1" algn="just"/>
            <a:endParaRPr lang="pl-PL" sz="2000"/>
          </a:p>
          <a:p>
            <a:pPr lvl="1" algn="just">
              <a:buFontTx/>
              <a:buNone/>
            </a:pPr>
            <a:endParaRPr lang="pl-PL" sz="1600"/>
          </a:p>
          <a:p>
            <a:pPr lvl="1" algn="just"/>
            <a:endParaRPr lang="pl-PL" sz="1600"/>
          </a:p>
        </p:txBody>
      </p:sp>
      <p:pic>
        <p:nvPicPr>
          <p:cNvPr id="66564" name="Picture 4" descr="506px-Herb_wroclaw"/>
          <p:cNvPicPr>
            <a:picLocks noChangeAspect="1" noChangeArrowheads="1"/>
          </p:cNvPicPr>
          <p:nvPr>
            <p:ph sz="quarter" idx="2"/>
          </p:nvPr>
        </p:nvPicPr>
        <p:blipFill>
          <a:blip r:embed="rId2" cstate="print"/>
          <a:srcRect/>
          <a:stretch>
            <a:fillRect/>
          </a:stretch>
        </p:blipFill>
        <p:spPr>
          <a:xfrm>
            <a:off x="8316913" y="5949950"/>
            <a:ext cx="609600" cy="719138"/>
          </a:xfrm>
          <a:noFill/>
          <a:ln/>
        </p:spPr>
      </p:pic>
      <p:sp>
        <p:nvSpPr>
          <p:cNvPr id="66566" name="Rectangle 6"/>
          <p:cNvSpPr>
            <a:spLocks noGrp="1" noChangeArrowheads="1"/>
          </p:cNvSpPr>
          <p:nvPr>
            <p:ph sz="quarter" idx="3"/>
          </p:nvPr>
        </p:nvSpPr>
        <p:spPr/>
        <p:txBody>
          <a:bodyPr/>
          <a:lstStyle/>
          <a:p>
            <a:endParaRPr lang="pl-PL" sz="2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68313" y="188913"/>
            <a:ext cx="8229600" cy="639762"/>
          </a:xfrm>
        </p:spPr>
        <p:txBody>
          <a:bodyPr/>
          <a:lstStyle/>
          <a:p>
            <a:pPr algn="l"/>
            <a:r>
              <a:rPr lang="pl-PL" sz="3200" b="1"/>
              <a:t>4. Kryteria podziału na Dzielnice</a:t>
            </a:r>
            <a:r>
              <a:rPr lang="pl-PL"/>
              <a:t> </a:t>
            </a:r>
          </a:p>
        </p:txBody>
      </p:sp>
      <p:sp>
        <p:nvSpPr>
          <p:cNvPr id="67587" name="Rectangle 3"/>
          <p:cNvSpPr>
            <a:spLocks noGrp="1" noChangeArrowheads="1"/>
          </p:cNvSpPr>
          <p:nvPr>
            <p:ph type="body" sz="half" idx="1"/>
          </p:nvPr>
        </p:nvSpPr>
        <p:spPr>
          <a:xfrm>
            <a:off x="395288" y="981075"/>
            <a:ext cx="7705725" cy="5040313"/>
          </a:xfrm>
        </p:spPr>
        <p:txBody>
          <a:bodyPr/>
          <a:lstStyle/>
          <a:p>
            <a:pPr marL="914400" lvl="1" indent="-457200" algn="just"/>
            <a:r>
              <a:rPr lang="pl-PL" sz="1400"/>
              <a:t>Należy przygotować mapę podziału Wrocławia na dzielnice z zachowaniem kryteriów urbanistycznych, społecznych oraz w miarę jednolitej normy dotyczącej ilości mieszkańców.</a:t>
            </a:r>
          </a:p>
          <a:p>
            <a:pPr marL="914400" lvl="1" indent="-457200" algn="just">
              <a:buFontTx/>
              <a:buNone/>
            </a:pPr>
            <a:endParaRPr lang="pl-PL" sz="1400"/>
          </a:p>
          <a:p>
            <a:pPr marL="914400" lvl="1" indent="-457200" algn="just"/>
            <a:r>
              <a:rPr lang="pl-PL" sz="1400"/>
              <a:t>Jednocześnie można dostosować lokalizację Komisariatów Dzielnicowych Policji, Sądów, Urzędów Skarbowych oraz MOPS-ów do nowego podziału administracyjnego</a:t>
            </a:r>
          </a:p>
          <a:p>
            <a:pPr marL="914400" lvl="1" indent="-457200" algn="just">
              <a:buFontTx/>
              <a:buNone/>
            </a:pPr>
            <a:endParaRPr lang="pl-PL" sz="1400"/>
          </a:p>
          <a:p>
            <a:pPr marL="914400" lvl="1" indent="-457200" algn="just"/>
            <a:endParaRPr lang="pl-PL" sz="1600"/>
          </a:p>
        </p:txBody>
      </p:sp>
      <p:pic>
        <p:nvPicPr>
          <p:cNvPr id="67588" name="Picture 4" descr="506px-Herb_wroclaw"/>
          <p:cNvPicPr>
            <a:picLocks noChangeAspect="1" noChangeArrowheads="1"/>
          </p:cNvPicPr>
          <p:nvPr>
            <p:ph sz="quarter" idx="2"/>
          </p:nvPr>
        </p:nvPicPr>
        <p:blipFill>
          <a:blip r:embed="rId2" cstate="print"/>
          <a:srcRect/>
          <a:stretch>
            <a:fillRect/>
          </a:stretch>
        </p:blipFill>
        <p:spPr>
          <a:xfrm>
            <a:off x="8316913" y="5949950"/>
            <a:ext cx="609600" cy="719138"/>
          </a:xfrm>
          <a:noFill/>
          <a:ln/>
        </p:spPr>
      </p:pic>
      <p:sp>
        <p:nvSpPr>
          <p:cNvPr id="67591" name="Rectangle 7"/>
          <p:cNvSpPr>
            <a:spLocks noGrp="1" noChangeArrowheads="1"/>
          </p:cNvSpPr>
          <p:nvPr>
            <p:ph sz="quarter" idx="3"/>
          </p:nvPr>
        </p:nvSpPr>
        <p:spPr/>
        <p:txBody>
          <a:bodyPr/>
          <a:lstStyle/>
          <a:p>
            <a:endParaRPr lang="pl-PL" sz="2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68313" y="188913"/>
            <a:ext cx="8229600" cy="639762"/>
          </a:xfrm>
        </p:spPr>
        <p:txBody>
          <a:bodyPr/>
          <a:lstStyle/>
          <a:p>
            <a:pPr algn="l"/>
            <a:r>
              <a:rPr lang="pl-PL" sz="3200" b="1"/>
              <a:t>5. Najważniejsze elementy reformy</a:t>
            </a:r>
            <a:r>
              <a:rPr lang="pl-PL"/>
              <a:t> </a:t>
            </a:r>
          </a:p>
        </p:txBody>
      </p:sp>
      <p:sp>
        <p:nvSpPr>
          <p:cNvPr id="68611" name="Rectangle 3"/>
          <p:cNvSpPr>
            <a:spLocks noGrp="1" noChangeArrowheads="1"/>
          </p:cNvSpPr>
          <p:nvPr>
            <p:ph type="body" sz="half" idx="1"/>
          </p:nvPr>
        </p:nvSpPr>
        <p:spPr>
          <a:xfrm>
            <a:off x="395288" y="981075"/>
            <a:ext cx="7705725" cy="5040313"/>
          </a:xfrm>
        </p:spPr>
        <p:txBody>
          <a:bodyPr/>
          <a:lstStyle/>
          <a:p>
            <a:pPr marL="914400" lvl="1" indent="-457200"/>
            <a:r>
              <a:rPr lang="pl-PL" sz="1400"/>
              <a:t>Nowelizacja Statutu Wrocławia – wprowadzenie dzielnic (uchwała RM)</a:t>
            </a:r>
          </a:p>
          <a:p>
            <a:pPr marL="914400" lvl="1" indent="-457200"/>
            <a:r>
              <a:rPr lang="pl-PL" sz="1400"/>
              <a:t>Przygotowanie podziału na dzielnice (zadanie UM)</a:t>
            </a:r>
          </a:p>
          <a:p>
            <a:pPr marL="914400" lvl="1" indent="-457200"/>
            <a:r>
              <a:rPr lang="pl-PL" sz="1400"/>
              <a:t>Uchwalenie statutów dzielnic (uchwała RM)</a:t>
            </a:r>
          </a:p>
          <a:p>
            <a:pPr marL="914400" lvl="1" indent="-457200"/>
            <a:r>
              <a:rPr lang="pl-PL" sz="1400"/>
              <a:t>Nowelizacja przepisów dotyczących ordynacji wyborczej, diet radnych JPG (uchwały RM)</a:t>
            </a:r>
          </a:p>
          <a:p>
            <a:pPr marL="914400" lvl="1" indent="-457200"/>
            <a:r>
              <a:rPr lang="pl-PL" sz="1400"/>
              <a:t>Nowelizacja uchwały dotyczącej procedury uchwalenia budżetu</a:t>
            </a:r>
          </a:p>
          <a:p>
            <a:pPr marL="914400" lvl="1" indent="-457200"/>
            <a:r>
              <a:rPr lang="pl-PL" sz="1400"/>
              <a:t>Zarządzenia wykonawcze Prezydenta</a:t>
            </a:r>
          </a:p>
          <a:p>
            <a:pPr marL="914400" lvl="1" indent="-457200"/>
            <a:r>
              <a:rPr lang="pl-PL" sz="1400"/>
              <a:t>Rozwiązania organizacyjne w UM</a:t>
            </a:r>
          </a:p>
          <a:p>
            <a:pPr marL="914400" lvl="1" indent="-457200"/>
            <a:r>
              <a:rPr lang="pl-PL" sz="1400"/>
              <a:t>Przygotowanie pakietu szkoleń dla działaczy dzielnicowych. Wprowadzenie procedur i zwyczajów dotyczących współpracy (rozwiązania miękkie).</a:t>
            </a:r>
          </a:p>
        </p:txBody>
      </p:sp>
      <p:pic>
        <p:nvPicPr>
          <p:cNvPr id="68612" name="Picture 4" descr="506px-Herb_wroclaw"/>
          <p:cNvPicPr>
            <a:picLocks noChangeAspect="1" noChangeArrowheads="1"/>
          </p:cNvPicPr>
          <p:nvPr>
            <p:ph sz="quarter" idx="2"/>
          </p:nvPr>
        </p:nvPicPr>
        <p:blipFill>
          <a:blip r:embed="rId2" cstate="print"/>
          <a:srcRect/>
          <a:stretch>
            <a:fillRect/>
          </a:stretch>
        </p:blipFill>
        <p:spPr>
          <a:xfrm>
            <a:off x="8316913" y="5949950"/>
            <a:ext cx="609600" cy="719138"/>
          </a:xfrm>
          <a:noFill/>
          <a:ln/>
        </p:spPr>
      </p:pic>
      <p:sp>
        <p:nvSpPr>
          <p:cNvPr id="68614" name="Rectangle 6"/>
          <p:cNvSpPr>
            <a:spLocks noGrp="1" noChangeArrowheads="1"/>
          </p:cNvSpPr>
          <p:nvPr>
            <p:ph sz="quarter" idx="3"/>
          </p:nvPr>
        </p:nvSpPr>
        <p:spPr/>
        <p:txBody>
          <a:bodyPr/>
          <a:lstStyle/>
          <a:p>
            <a:endParaRPr lang="pl-PL"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endParaRPr lang="pl-PL"/>
          </a:p>
        </p:txBody>
      </p:sp>
      <p:sp>
        <p:nvSpPr>
          <p:cNvPr id="70659" name="Rectangle 3"/>
          <p:cNvSpPr>
            <a:spLocks noGrp="1" noChangeArrowheads="1"/>
          </p:cNvSpPr>
          <p:nvPr>
            <p:ph type="body" idx="1"/>
          </p:nvPr>
        </p:nvSpPr>
        <p:spPr/>
        <p:txBody>
          <a:bodyPr/>
          <a:lstStyle/>
          <a:p>
            <a:endParaRPr lang="pl-P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8313" y="188913"/>
            <a:ext cx="8229600" cy="639762"/>
          </a:xfrm>
        </p:spPr>
        <p:txBody>
          <a:bodyPr/>
          <a:lstStyle/>
          <a:p>
            <a:pPr algn="l"/>
            <a:r>
              <a:rPr lang="pl-PL" sz="3200" b="1"/>
              <a:t>1. Cele reformy i jej geneza</a:t>
            </a:r>
            <a:r>
              <a:rPr lang="pl-PL"/>
              <a:t> </a:t>
            </a:r>
          </a:p>
        </p:txBody>
      </p:sp>
      <p:sp>
        <p:nvSpPr>
          <p:cNvPr id="33795" name="Rectangle 3"/>
          <p:cNvSpPr>
            <a:spLocks noGrp="1" noChangeArrowheads="1"/>
          </p:cNvSpPr>
          <p:nvPr>
            <p:ph type="body" sz="half" idx="1"/>
          </p:nvPr>
        </p:nvSpPr>
        <p:spPr>
          <a:xfrm>
            <a:off x="395288" y="981075"/>
            <a:ext cx="8435975" cy="5040313"/>
          </a:xfrm>
        </p:spPr>
        <p:txBody>
          <a:bodyPr/>
          <a:lstStyle/>
          <a:p>
            <a:pPr lvl="1" algn="just"/>
            <a:r>
              <a:rPr lang="pl-PL" sz="1600"/>
              <a:t>Należy dążyć do jak największego </a:t>
            </a:r>
            <a:r>
              <a:rPr lang="pl-PL" sz="1600" u="sng"/>
              <a:t>zaangażowania obywateli</a:t>
            </a:r>
            <a:r>
              <a:rPr lang="pl-PL" sz="1600"/>
              <a:t> i wspólnot lokalnych w życie społeczne i podejmowanie decyzji dotyczących wspólnoty. </a:t>
            </a:r>
          </a:p>
          <a:p>
            <a:pPr lvl="1" algn="just">
              <a:buFontTx/>
              <a:buNone/>
            </a:pPr>
            <a:endParaRPr lang="pl-PL" sz="1600"/>
          </a:p>
          <a:p>
            <a:pPr lvl="1" algn="just"/>
            <a:r>
              <a:rPr lang="pl-PL" sz="1600"/>
              <a:t>Ocena aktualnego stanu i funkcjonalności JPG wskazuje </a:t>
            </a:r>
            <a:r>
              <a:rPr lang="pl-PL" sz="1600" u="sng"/>
              <a:t>na niską efektywność obecnej formuły</a:t>
            </a:r>
            <a:r>
              <a:rPr lang="pl-PL" sz="1600"/>
              <a:t> w procesie zarządzania miastem i włączania obywateli w procesy decyzyjne. Rady i Zarządy Osiedli dysponują dziś ograniczonymi kompetencjami oraz są słabo umocowane ustrojowo i organizacyjnie, co sprawia, że trudno odgrywać im istotną rolę w rozwiązywaniu problemów mieszkańców. </a:t>
            </a:r>
          </a:p>
          <a:p>
            <a:pPr lvl="1" algn="just">
              <a:buFontTx/>
              <a:buNone/>
            </a:pPr>
            <a:endParaRPr lang="pl-PL" sz="1600"/>
          </a:p>
          <a:p>
            <a:pPr lvl="1" algn="just"/>
            <a:r>
              <a:rPr lang="pl-PL" sz="1600" u="sng"/>
              <a:t>Reforma jest wymogiem przyjętej strategii miejskiej</a:t>
            </a:r>
            <a:r>
              <a:rPr lang="pl-PL" sz="1600"/>
              <a:t> „Wrocław w perspektywie 2020 plus”, w której zapisano m.in. „Rolę rad osiedlowych w wysoko zurbanizowanych obszarach należy przedefiniować tak, aby mogły się skoncentrować na rozwijaniu kapitału społecznego wspólnot lokalnych”; oraz: „Wchłonięte, ale wciąż słabo zintegrowane miejscowości powinny rządzić się same i ewoluować w stronę elementów aglomeracji”</a:t>
            </a:r>
          </a:p>
          <a:p>
            <a:pPr lvl="1" algn="just">
              <a:buFontTx/>
              <a:buNone/>
            </a:pPr>
            <a:endParaRPr lang="pl-PL" sz="1600"/>
          </a:p>
          <a:p>
            <a:pPr lvl="1" algn="just"/>
            <a:r>
              <a:rPr lang="pl-PL" sz="1600" u="sng"/>
              <a:t>Wrocławiowi zależy na wytwarzaniu w obrębie miasta subcentrów</a:t>
            </a:r>
            <a:r>
              <a:rPr lang="pl-PL" sz="1600"/>
              <a:t>, które będą w stanie odciążyć (w pewnym stopniu) administracyjne i psychologiczne znaczenie ścisłego centrum. </a:t>
            </a:r>
          </a:p>
        </p:txBody>
      </p:sp>
      <p:pic>
        <p:nvPicPr>
          <p:cNvPr id="33796" name="Picture 4" descr="506px-Herb_wroclaw"/>
          <p:cNvPicPr>
            <a:picLocks noChangeAspect="1" noChangeArrowheads="1"/>
          </p:cNvPicPr>
          <p:nvPr>
            <p:ph sz="quarter" idx="2"/>
          </p:nvPr>
        </p:nvPicPr>
        <p:blipFill>
          <a:blip r:embed="rId2" cstate="print"/>
          <a:srcRect/>
          <a:stretch>
            <a:fillRect/>
          </a:stretch>
        </p:blipFill>
        <p:spPr>
          <a:xfrm>
            <a:off x="8316913" y="5949950"/>
            <a:ext cx="609600" cy="719138"/>
          </a:xfrm>
          <a:noFill/>
          <a:ln/>
        </p:spPr>
      </p:pic>
      <p:sp>
        <p:nvSpPr>
          <p:cNvPr id="33798" name="Rectangle 6"/>
          <p:cNvSpPr>
            <a:spLocks noGrp="1" noChangeArrowheads="1"/>
          </p:cNvSpPr>
          <p:nvPr>
            <p:ph sz="quarter" idx="3"/>
          </p:nvPr>
        </p:nvSpPr>
        <p:spPr/>
        <p:txBody>
          <a:bodyPr/>
          <a:lstStyle/>
          <a:p>
            <a:endParaRPr lang="pl-PL"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188913"/>
            <a:ext cx="8229600" cy="639762"/>
          </a:xfrm>
        </p:spPr>
        <p:txBody>
          <a:bodyPr/>
          <a:lstStyle/>
          <a:p>
            <a:pPr algn="l"/>
            <a:r>
              <a:rPr lang="pl-PL" sz="3200" b="1"/>
              <a:t>1. Cele reformy i jej geneza</a:t>
            </a:r>
            <a:r>
              <a:rPr lang="pl-PL"/>
              <a:t> </a:t>
            </a:r>
          </a:p>
        </p:txBody>
      </p:sp>
      <p:sp>
        <p:nvSpPr>
          <p:cNvPr id="35843" name="Rectangle 3"/>
          <p:cNvSpPr>
            <a:spLocks noGrp="1" noChangeArrowheads="1"/>
          </p:cNvSpPr>
          <p:nvPr>
            <p:ph type="body" sz="half" idx="1"/>
          </p:nvPr>
        </p:nvSpPr>
        <p:spPr>
          <a:xfrm>
            <a:off x="395288" y="981075"/>
            <a:ext cx="8435975" cy="5040313"/>
          </a:xfrm>
        </p:spPr>
        <p:txBody>
          <a:bodyPr/>
          <a:lstStyle/>
          <a:p>
            <a:pPr lvl="1" algn="just">
              <a:lnSpc>
                <a:spcPct val="80000"/>
              </a:lnSpc>
            </a:pPr>
            <a:r>
              <a:rPr lang="pl-PL" sz="1600" u="sng"/>
              <a:t>Istnieje pewna ilość zadań publicznych, które będą realizowane lepiej, jeśli weźmie za nie odpowiedzialność społeczność dzielnicowa. Są to zadania, które z uwagi na lokalność i skalę są trudne do rozpoznania z poziomu ogólnomiejskiego</a:t>
            </a:r>
            <a:r>
              <a:rPr lang="pl-PL" sz="1600"/>
              <a:t>, ponieważ dotyczą spraw nie wykraczających poza obszar jednej części miasta. Planowanie i monitorowanie wykonania tego typu zadań na poziomie dzielnicy mogłoby być bardziej efektywne, tańsze, lepsze i szybsze. Co więcej często są to niewielkie zadania, które jednak </a:t>
            </a:r>
            <a:r>
              <a:rPr lang="pl-PL" sz="1600" u="sng"/>
              <a:t>w dużym stopniu wpływają na jakość życia</a:t>
            </a:r>
            <a:r>
              <a:rPr lang="pl-PL" sz="1600"/>
              <a:t> mieszkańców (np. zagospodarowanie skwerów, remonty dróg osiedlowych).	</a:t>
            </a:r>
            <a:endParaRPr lang="pl-PL" sz="1600" u="sng"/>
          </a:p>
          <a:p>
            <a:pPr lvl="1" algn="just">
              <a:lnSpc>
                <a:spcPct val="80000"/>
              </a:lnSpc>
              <a:buFontTx/>
              <a:buNone/>
            </a:pPr>
            <a:r>
              <a:rPr lang="pl-PL" sz="1600"/>
              <a:t>	</a:t>
            </a:r>
          </a:p>
          <a:p>
            <a:pPr lvl="1" algn="just">
              <a:lnSpc>
                <a:spcPct val="80000"/>
              </a:lnSpc>
            </a:pPr>
            <a:r>
              <a:rPr lang="pl-PL" sz="1600" u="sng"/>
              <a:t>Przyznanie realnych kompetencji</a:t>
            </a:r>
            <a:r>
              <a:rPr lang="pl-PL" sz="1600"/>
              <a:t> samorządom dzielnicowym pozwoli na efektywniejszą realizację misji strategicznej miasta. Równocześnie umożliwi większy udział czynnika odpowiedzialności obywatelskiej za jakość życia. Nie oznacza to, że w ramach Wrocławia powstanie kolejny szczebel samorządu terytorialnego. Chodzi przede wszystkim o włączenie obywateli w procesy decyzyjne dotyczące bezpośrednio ich otoczenia,</a:t>
            </a:r>
          </a:p>
          <a:p>
            <a:pPr lvl="1" algn="just">
              <a:lnSpc>
                <a:spcPct val="80000"/>
              </a:lnSpc>
              <a:buFontTx/>
              <a:buNone/>
            </a:pPr>
            <a:endParaRPr lang="pl-PL" sz="1600"/>
          </a:p>
          <a:p>
            <a:pPr lvl="1" algn="just">
              <a:lnSpc>
                <a:spcPct val="80000"/>
              </a:lnSpc>
            </a:pPr>
            <a:r>
              <a:rPr lang="pl-PL" sz="1600"/>
              <a:t>Nowy system jednostek pomocniczych </a:t>
            </a:r>
            <a:r>
              <a:rPr lang="pl-PL" sz="1600" u="sng"/>
              <a:t>nie ograniczy politycznej roli władz miasta</a:t>
            </a:r>
            <a:r>
              <a:rPr lang="pl-PL" sz="1600"/>
              <a:t>. Będzie za to elementem, który zagospodaruje „pole nieuprawiane”. </a:t>
            </a:r>
          </a:p>
          <a:p>
            <a:pPr lvl="1" algn="just">
              <a:lnSpc>
                <a:spcPct val="80000"/>
              </a:lnSpc>
              <a:buFontTx/>
              <a:buNone/>
            </a:pPr>
            <a:endParaRPr lang="pl-PL" sz="1600"/>
          </a:p>
        </p:txBody>
      </p:sp>
      <p:pic>
        <p:nvPicPr>
          <p:cNvPr id="35844" name="Picture 4" descr="506px-Herb_wroclaw"/>
          <p:cNvPicPr>
            <a:picLocks noChangeAspect="1" noChangeArrowheads="1"/>
          </p:cNvPicPr>
          <p:nvPr>
            <p:ph sz="quarter" idx="2"/>
          </p:nvPr>
        </p:nvPicPr>
        <p:blipFill>
          <a:blip r:embed="rId2" cstate="print"/>
          <a:srcRect/>
          <a:stretch>
            <a:fillRect/>
          </a:stretch>
        </p:blipFill>
        <p:spPr>
          <a:xfrm>
            <a:off x="8316913" y="5949950"/>
            <a:ext cx="609600" cy="719138"/>
          </a:xfrm>
          <a:noFill/>
          <a:ln/>
        </p:spPr>
      </p:pic>
      <p:sp>
        <p:nvSpPr>
          <p:cNvPr id="35846" name="Rectangle 6"/>
          <p:cNvSpPr>
            <a:spLocks noGrp="1" noChangeArrowheads="1"/>
          </p:cNvSpPr>
          <p:nvPr>
            <p:ph sz="quarter" idx="3"/>
          </p:nvPr>
        </p:nvSpPr>
        <p:spPr/>
        <p:txBody>
          <a:bodyPr/>
          <a:lstStyle/>
          <a:p>
            <a:endParaRPr lang="pl-PL"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68313" y="188913"/>
            <a:ext cx="8229600" cy="639762"/>
          </a:xfrm>
        </p:spPr>
        <p:txBody>
          <a:bodyPr/>
          <a:lstStyle/>
          <a:p>
            <a:pPr algn="l"/>
            <a:r>
              <a:rPr lang="pl-PL" sz="3200" b="1"/>
              <a:t>2. Zadania Dzielnic</a:t>
            </a:r>
            <a:r>
              <a:rPr lang="pl-PL"/>
              <a:t> </a:t>
            </a:r>
          </a:p>
        </p:txBody>
      </p:sp>
      <p:sp>
        <p:nvSpPr>
          <p:cNvPr id="36867" name="Rectangle 3"/>
          <p:cNvSpPr>
            <a:spLocks noGrp="1" noChangeArrowheads="1"/>
          </p:cNvSpPr>
          <p:nvPr>
            <p:ph type="body" sz="half" idx="1"/>
          </p:nvPr>
        </p:nvSpPr>
        <p:spPr>
          <a:xfrm>
            <a:off x="179388" y="981075"/>
            <a:ext cx="8435975" cy="2232025"/>
          </a:xfrm>
        </p:spPr>
        <p:txBody>
          <a:bodyPr/>
          <a:lstStyle/>
          <a:p>
            <a:pPr marL="914400" lvl="1" indent="-457200" algn="just">
              <a:lnSpc>
                <a:spcPct val="80000"/>
              </a:lnSpc>
            </a:pPr>
            <a:r>
              <a:rPr lang="pl-PL" sz="1600"/>
              <a:t>Dzielnica wyposażona będzie we własny samorząd, który będzie odpowiedzialny za realizację zadań dzielnicy. Organami dzielnicy będą </a:t>
            </a:r>
            <a:r>
              <a:rPr lang="pl-PL" sz="1600" u="sng"/>
              <a:t>Rada – wybierana w wyborach powszechnych oraz Zarząd (organ wykonawczy powoływany przez Radę).</a:t>
            </a:r>
          </a:p>
          <a:p>
            <a:pPr marL="914400" lvl="1" indent="-457200" algn="just">
              <a:lnSpc>
                <a:spcPct val="80000"/>
              </a:lnSpc>
              <a:buFontTx/>
              <a:buNone/>
            </a:pPr>
            <a:r>
              <a:rPr lang="pl-PL" sz="1600"/>
              <a:t>	</a:t>
            </a:r>
          </a:p>
          <a:p>
            <a:pPr marL="914400" lvl="1" indent="-457200" algn="just">
              <a:lnSpc>
                <a:spcPct val="80000"/>
              </a:lnSpc>
            </a:pPr>
            <a:r>
              <a:rPr lang="pl-PL" sz="1600"/>
              <a:t>Dzielnice powinny wykonywać zadania o znaczeniu ściśle lokalnym. Można założyć, że zakres zadań dzielnic nie musi być zestandaryzowany, a dopasowany do specyfiki dzielnicy i możliwości poszczególnych społeczności. W niniejszym projekcie założono, że dzielnice wykonywałyby zadania w ramach następujących grup: </a:t>
            </a:r>
          </a:p>
          <a:p>
            <a:pPr marL="914400" lvl="1" indent="-457200" algn="just">
              <a:lnSpc>
                <a:spcPct val="80000"/>
              </a:lnSpc>
            </a:pPr>
            <a:endParaRPr lang="pl-PL" sz="1600" u="sng"/>
          </a:p>
          <a:p>
            <a:pPr marL="914400" lvl="1" indent="-457200">
              <a:buFontTx/>
              <a:buNone/>
            </a:pPr>
            <a:endParaRPr lang="pl-PL" sz="1600" u="sng"/>
          </a:p>
          <a:p>
            <a:pPr marL="914400" lvl="1" indent="-457200">
              <a:buFontTx/>
              <a:buNone/>
            </a:pPr>
            <a:r>
              <a:rPr lang="pl-PL" sz="2000"/>
              <a:t>		</a:t>
            </a:r>
            <a:endParaRPr lang="pl-PL" sz="2000" u="sng"/>
          </a:p>
        </p:txBody>
      </p:sp>
      <p:pic>
        <p:nvPicPr>
          <p:cNvPr id="36868" name="Picture 4" descr="506px-Herb_wroclaw"/>
          <p:cNvPicPr>
            <a:picLocks noChangeAspect="1" noChangeArrowheads="1"/>
          </p:cNvPicPr>
          <p:nvPr>
            <p:ph sz="quarter" idx="2"/>
          </p:nvPr>
        </p:nvPicPr>
        <p:blipFill>
          <a:blip r:embed="rId2" cstate="print"/>
          <a:srcRect/>
          <a:stretch>
            <a:fillRect/>
          </a:stretch>
        </p:blipFill>
        <p:spPr>
          <a:xfrm>
            <a:off x="8316913" y="5949950"/>
            <a:ext cx="609600" cy="719138"/>
          </a:xfrm>
          <a:noFill/>
          <a:ln/>
        </p:spPr>
      </p:pic>
      <p:sp>
        <p:nvSpPr>
          <p:cNvPr id="36873" name="Rectangle 9"/>
          <p:cNvSpPr>
            <a:spLocks noChangeArrowheads="1"/>
          </p:cNvSpPr>
          <p:nvPr/>
        </p:nvSpPr>
        <p:spPr bwMode="auto">
          <a:xfrm>
            <a:off x="900113" y="3357563"/>
            <a:ext cx="7559675" cy="719137"/>
          </a:xfrm>
          <a:prstGeom prst="rect">
            <a:avLst/>
          </a:prstGeom>
          <a:noFill/>
          <a:ln w="9525">
            <a:noFill/>
            <a:miter lim="800000"/>
            <a:headEnd/>
            <a:tailEnd/>
          </a:ln>
          <a:effectLst/>
        </p:spPr>
        <p:txBody>
          <a:bodyPr/>
          <a:lstStyle/>
          <a:p>
            <a:pPr marL="742950" lvl="1" indent="-285750">
              <a:buFontTx/>
              <a:buChar char="•"/>
            </a:pPr>
            <a:r>
              <a:rPr lang="pl-PL" sz="1600" u="sng">
                <a:solidFill>
                  <a:srgbClr val="0066FF"/>
                </a:solidFill>
              </a:rPr>
              <a:t>zadania podstawowe</a:t>
            </a:r>
            <a:r>
              <a:rPr lang="pl-PL" sz="1600">
                <a:solidFill>
                  <a:srgbClr val="0066FF"/>
                </a:solidFill>
              </a:rPr>
              <a:t> (wykonywane bezpośrednio przez organy  dzielnicy)</a:t>
            </a:r>
          </a:p>
          <a:p>
            <a:pPr marL="742950" lvl="1" indent="-285750">
              <a:buFontTx/>
              <a:buChar char="•"/>
            </a:pPr>
            <a:endParaRPr lang="pl-PL" sz="1600">
              <a:solidFill>
                <a:srgbClr val="0066FF"/>
              </a:solidFill>
            </a:endParaRPr>
          </a:p>
        </p:txBody>
      </p:sp>
      <p:sp>
        <p:nvSpPr>
          <p:cNvPr id="36874" name="Rectangle 10"/>
          <p:cNvSpPr>
            <a:spLocks noChangeArrowheads="1"/>
          </p:cNvSpPr>
          <p:nvPr/>
        </p:nvSpPr>
        <p:spPr bwMode="auto">
          <a:xfrm>
            <a:off x="900113" y="4076700"/>
            <a:ext cx="7559675" cy="719138"/>
          </a:xfrm>
          <a:prstGeom prst="rect">
            <a:avLst/>
          </a:prstGeom>
          <a:noFill/>
          <a:ln w="9525">
            <a:noFill/>
            <a:miter lim="800000"/>
            <a:headEnd/>
            <a:tailEnd/>
          </a:ln>
          <a:effectLst/>
        </p:spPr>
        <p:txBody>
          <a:bodyPr/>
          <a:lstStyle/>
          <a:p>
            <a:pPr marL="742950" lvl="1" indent="-285750">
              <a:spcBef>
                <a:spcPct val="20000"/>
              </a:spcBef>
              <a:buFontTx/>
              <a:buChar char="•"/>
            </a:pPr>
            <a:r>
              <a:rPr lang="pl-PL" sz="1600" u="sng">
                <a:solidFill>
                  <a:srgbClr val="FF3300"/>
                </a:solidFill>
              </a:rPr>
              <a:t>planowanie zadań lokalnych</a:t>
            </a:r>
            <a:r>
              <a:rPr lang="pl-PL" sz="1600">
                <a:solidFill>
                  <a:srgbClr val="FF3300"/>
                </a:solidFill>
              </a:rPr>
              <a:t>  (są to zadania o znaczeniu lokalnym, zapisane w budżecie miasta i wykonywane przez jednostki miejskie; rolą dzielnicy byłby udział w procesie decyzyjnym przy projektowaniu budżetu miasta w zakresie zadań lokalnych)</a:t>
            </a:r>
          </a:p>
          <a:p>
            <a:pPr marL="742950" lvl="1" indent="-285750"/>
            <a:endParaRPr lang="pl-PL" sz="1600">
              <a:solidFill>
                <a:srgbClr val="0066FF"/>
              </a:solidFill>
            </a:endParaRPr>
          </a:p>
          <a:p>
            <a:pPr marL="742950" lvl="1" indent="-285750">
              <a:buFontTx/>
              <a:buChar char="•"/>
            </a:pPr>
            <a:endParaRPr lang="pl-PL" sz="1600">
              <a:solidFill>
                <a:srgbClr val="0066FF"/>
              </a:solidFill>
            </a:endParaRPr>
          </a:p>
        </p:txBody>
      </p:sp>
      <p:sp>
        <p:nvSpPr>
          <p:cNvPr id="36875" name="Rectangle 11"/>
          <p:cNvSpPr>
            <a:spLocks noChangeArrowheads="1"/>
          </p:cNvSpPr>
          <p:nvPr/>
        </p:nvSpPr>
        <p:spPr bwMode="auto">
          <a:xfrm>
            <a:off x="900113" y="5229225"/>
            <a:ext cx="7559675" cy="719138"/>
          </a:xfrm>
          <a:prstGeom prst="rect">
            <a:avLst/>
          </a:prstGeom>
          <a:noFill/>
          <a:ln w="9525">
            <a:noFill/>
            <a:miter lim="800000"/>
            <a:headEnd/>
            <a:tailEnd/>
          </a:ln>
          <a:effectLst/>
        </p:spPr>
        <p:txBody>
          <a:bodyPr/>
          <a:lstStyle/>
          <a:p>
            <a:pPr marL="742950" lvl="1" indent="-285750">
              <a:buFontTx/>
              <a:buChar char="•"/>
            </a:pPr>
            <a:r>
              <a:rPr lang="pl-PL" sz="1600" u="sng">
                <a:solidFill>
                  <a:srgbClr val="FF3300"/>
                </a:solidFill>
              </a:rPr>
              <a:t>zadania powierzone i zlecone.</a:t>
            </a:r>
            <a:endParaRPr lang="pl-PL" sz="1600">
              <a:solidFill>
                <a:srgbClr val="FF3300"/>
              </a:solidFill>
            </a:endParaRPr>
          </a:p>
          <a:p>
            <a:pPr marL="742950" lvl="1" indent="-285750">
              <a:buFontTx/>
              <a:buChar char="•"/>
            </a:pPr>
            <a:endParaRPr lang="pl-PL" sz="1600">
              <a:solidFill>
                <a:srgbClr val="0066FF"/>
              </a:solidFill>
            </a:endParaRPr>
          </a:p>
        </p:txBody>
      </p:sp>
      <p:sp>
        <p:nvSpPr>
          <p:cNvPr id="36876" name="Rectangle 12"/>
          <p:cNvSpPr>
            <a:spLocks noGrp="1" noChangeArrowheads="1"/>
          </p:cNvSpPr>
          <p:nvPr>
            <p:ph sz="quarter" idx="3"/>
          </p:nvPr>
        </p:nvSpPr>
        <p:spPr/>
        <p:txBody>
          <a:bodyPr/>
          <a:lstStyle/>
          <a:p>
            <a:endParaRPr lang="pl-PL" sz="240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fade">
                                      <p:cBhvr>
                                        <p:cTn id="7" dur="1000"/>
                                        <p:tgtEl>
                                          <p:spTgt spid="36866"/>
                                        </p:tgtEl>
                                      </p:cBhvr>
                                    </p:animEffect>
                                    <p:anim calcmode="lin" valueType="num">
                                      <p:cBhvr>
                                        <p:cTn id="8" dur="1000" fill="hold"/>
                                        <p:tgtEl>
                                          <p:spTgt spid="36866"/>
                                        </p:tgtEl>
                                        <p:attrNameLst>
                                          <p:attrName>ppt_x</p:attrName>
                                        </p:attrNameLst>
                                      </p:cBhvr>
                                      <p:tavLst>
                                        <p:tav tm="0">
                                          <p:val>
                                            <p:strVal val="#ppt_x"/>
                                          </p:val>
                                        </p:tav>
                                        <p:tav tm="100000">
                                          <p:val>
                                            <p:strVal val="#ppt_x"/>
                                          </p:val>
                                        </p:tav>
                                      </p:tavLst>
                                    </p:anim>
                                    <p:anim calcmode="lin" valueType="num">
                                      <p:cBhvr>
                                        <p:cTn id="9" dur="898" decel="100000" fill="hold"/>
                                        <p:tgtEl>
                                          <p:spTgt spid="3686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686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6867">
                                            <p:txEl>
                                              <p:pRg st="0" end="0"/>
                                            </p:txEl>
                                          </p:spTgt>
                                        </p:tgtEl>
                                        <p:attrNameLst>
                                          <p:attrName>style.visibility</p:attrName>
                                        </p:attrNameLst>
                                      </p:cBhvr>
                                      <p:to>
                                        <p:strVal val="visible"/>
                                      </p:to>
                                    </p:set>
                                    <p:animEffect transition="in" filter="fade">
                                      <p:cBhvr>
                                        <p:cTn id="15" dur="1000"/>
                                        <p:tgtEl>
                                          <p:spTgt spid="36867">
                                            <p:txEl>
                                              <p:pRg st="0" end="0"/>
                                            </p:txEl>
                                          </p:spTgt>
                                        </p:tgtEl>
                                      </p:cBhvr>
                                    </p:animEffect>
                                    <p:anim calcmode="lin" valueType="num">
                                      <p:cBhvr>
                                        <p:cTn id="16" dur="1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686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6867">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6867">
                                            <p:txEl>
                                              <p:pRg st="1" end="1"/>
                                            </p:txEl>
                                          </p:spTgt>
                                        </p:tgtEl>
                                        <p:attrNameLst>
                                          <p:attrName>style.visibility</p:attrName>
                                        </p:attrNameLst>
                                      </p:cBhvr>
                                      <p:to>
                                        <p:strVal val="visible"/>
                                      </p:to>
                                    </p:set>
                                    <p:animEffect transition="in" filter="fade">
                                      <p:cBhvr>
                                        <p:cTn id="21" dur="1000"/>
                                        <p:tgtEl>
                                          <p:spTgt spid="36867">
                                            <p:txEl>
                                              <p:pRg st="1" end="1"/>
                                            </p:txEl>
                                          </p:spTgt>
                                        </p:tgtEl>
                                      </p:cBhvr>
                                    </p:animEffect>
                                    <p:anim calcmode="lin" valueType="num">
                                      <p:cBhvr>
                                        <p:cTn id="22" dur="10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36867">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36867">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6867">
                                            <p:txEl>
                                              <p:pRg st="2" end="2"/>
                                            </p:txEl>
                                          </p:spTgt>
                                        </p:tgtEl>
                                        <p:attrNameLst>
                                          <p:attrName>style.visibility</p:attrName>
                                        </p:attrNameLst>
                                      </p:cBhvr>
                                      <p:to>
                                        <p:strVal val="visible"/>
                                      </p:to>
                                    </p:set>
                                    <p:animEffect transition="in" filter="fade">
                                      <p:cBhvr>
                                        <p:cTn id="27" dur="1000"/>
                                        <p:tgtEl>
                                          <p:spTgt spid="36867">
                                            <p:txEl>
                                              <p:pRg st="2" end="2"/>
                                            </p:txEl>
                                          </p:spTgt>
                                        </p:tgtEl>
                                      </p:cBhvr>
                                    </p:animEffect>
                                    <p:anim calcmode="lin" valueType="num">
                                      <p:cBhvr>
                                        <p:cTn id="28" dur="10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36867">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36867">
                                            <p:txEl>
                                              <p:pRg st="2" end="2"/>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6867">
                                            <p:txEl>
                                              <p:pRg st="5" end="5"/>
                                            </p:txEl>
                                          </p:spTgt>
                                        </p:tgtEl>
                                        <p:attrNameLst>
                                          <p:attrName>style.visibility</p:attrName>
                                        </p:attrNameLst>
                                      </p:cBhvr>
                                      <p:to>
                                        <p:strVal val="visible"/>
                                      </p:to>
                                    </p:set>
                                    <p:animEffect transition="in" filter="fade">
                                      <p:cBhvr>
                                        <p:cTn id="33" dur="1000"/>
                                        <p:tgtEl>
                                          <p:spTgt spid="36867">
                                            <p:txEl>
                                              <p:pRg st="5" end="5"/>
                                            </p:txEl>
                                          </p:spTgt>
                                        </p:tgtEl>
                                      </p:cBhvr>
                                    </p:animEffect>
                                    <p:anim calcmode="lin" valueType="num">
                                      <p:cBhvr>
                                        <p:cTn id="34" dur="1000" fill="hold"/>
                                        <p:tgtEl>
                                          <p:spTgt spid="36867">
                                            <p:txEl>
                                              <p:pRg st="5" end="5"/>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36867">
                                            <p:txEl>
                                              <p:pRg st="5" end="5"/>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36867">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7" presetClass="entr" presetSubtype="0" fill="hold" grpId="0" nodeType="clickEffect">
                                  <p:stCondLst>
                                    <p:cond delay="0"/>
                                  </p:stCondLst>
                                  <p:childTnLst>
                                    <p:set>
                                      <p:cBhvr>
                                        <p:cTn id="40" dur="1" fill="hold">
                                          <p:stCondLst>
                                            <p:cond delay="0"/>
                                          </p:stCondLst>
                                        </p:cTn>
                                        <p:tgtEl>
                                          <p:spTgt spid="36873">
                                            <p:txEl>
                                              <p:pRg st="0" end="0"/>
                                            </p:txEl>
                                          </p:spTgt>
                                        </p:tgtEl>
                                        <p:attrNameLst>
                                          <p:attrName>style.visibility</p:attrName>
                                        </p:attrNameLst>
                                      </p:cBhvr>
                                      <p:to>
                                        <p:strVal val="visible"/>
                                      </p:to>
                                    </p:set>
                                    <p:animEffect transition="in" filter="fade">
                                      <p:cBhvr>
                                        <p:cTn id="41" dur="1000"/>
                                        <p:tgtEl>
                                          <p:spTgt spid="36873">
                                            <p:txEl>
                                              <p:pRg st="0" end="0"/>
                                            </p:txEl>
                                          </p:spTgt>
                                        </p:tgtEl>
                                      </p:cBhvr>
                                    </p:animEffect>
                                    <p:anim calcmode="lin" valueType="num">
                                      <p:cBhvr>
                                        <p:cTn id="42" dur="1000" fill="hold"/>
                                        <p:tgtEl>
                                          <p:spTgt spid="36873">
                                            <p:txEl>
                                              <p:pRg st="0" end="0"/>
                                            </p:txEl>
                                          </p:spTgt>
                                        </p:tgtEl>
                                        <p:attrNameLst>
                                          <p:attrName>ppt_x</p:attrName>
                                        </p:attrNameLst>
                                      </p:cBhvr>
                                      <p:tavLst>
                                        <p:tav tm="0">
                                          <p:val>
                                            <p:strVal val="#ppt_x"/>
                                          </p:val>
                                        </p:tav>
                                        <p:tav tm="100000">
                                          <p:val>
                                            <p:strVal val="#ppt_x"/>
                                          </p:val>
                                        </p:tav>
                                      </p:tavLst>
                                    </p:anim>
                                    <p:anim calcmode="lin" valueType="num">
                                      <p:cBhvr>
                                        <p:cTn id="43" dur="898" decel="100000" fill="hold"/>
                                        <p:tgtEl>
                                          <p:spTgt spid="36873">
                                            <p:txEl>
                                              <p:pRg st="0" end="0"/>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898"/>
                                          </p:stCondLst>
                                        </p:cTn>
                                        <p:tgtEl>
                                          <p:spTgt spid="3687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7" presetClass="entr" presetSubtype="0" fill="hold" grpId="0" nodeType="clickEffect">
                                  <p:stCondLst>
                                    <p:cond delay="0"/>
                                  </p:stCondLst>
                                  <p:childTnLst>
                                    <p:set>
                                      <p:cBhvr>
                                        <p:cTn id="48" dur="1" fill="hold">
                                          <p:stCondLst>
                                            <p:cond delay="0"/>
                                          </p:stCondLst>
                                        </p:cTn>
                                        <p:tgtEl>
                                          <p:spTgt spid="36874">
                                            <p:txEl>
                                              <p:pRg st="0" end="0"/>
                                            </p:txEl>
                                          </p:spTgt>
                                        </p:tgtEl>
                                        <p:attrNameLst>
                                          <p:attrName>style.visibility</p:attrName>
                                        </p:attrNameLst>
                                      </p:cBhvr>
                                      <p:to>
                                        <p:strVal val="visible"/>
                                      </p:to>
                                    </p:set>
                                    <p:animEffect transition="in" filter="fade">
                                      <p:cBhvr>
                                        <p:cTn id="49" dur="1000"/>
                                        <p:tgtEl>
                                          <p:spTgt spid="36874">
                                            <p:txEl>
                                              <p:pRg st="0" end="0"/>
                                            </p:txEl>
                                          </p:spTgt>
                                        </p:tgtEl>
                                      </p:cBhvr>
                                    </p:animEffect>
                                    <p:anim calcmode="lin" valueType="num">
                                      <p:cBhvr>
                                        <p:cTn id="50" dur="1000" fill="hold"/>
                                        <p:tgtEl>
                                          <p:spTgt spid="36874">
                                            <p:txEl>
                                              <p:pRg st="0" end="0"/>
                                            </p:txEl>
                                          </p:spTgt>
                                        </p:tgtEl>
                                        <p:attrNameLst>
                                          <p:attrName>ppt_x</p:attrName>
                                        </p:attrNameLst>
                                      </p:cBhvr>
                                      <p:tavLst>
                                        <p:tav tm="0">
                                          <p:val>
                                            <p:strVal val="#ppt_x"/>
                                          </p:val>
                                        </p:tav>
                                        <p:tav tm="100000">
                                          <p:val>
                                            <p:strVal val="#ppt_x"/>
                                          </p:val>
                                        </p:tav>
                                      </p:tavLst>
                                    </p:anim>
                                    <p:anim calcmode="lin" valueType="num">
                                      <p:cBhvr>
                                        <p:cTn id="51" dur="898" decel="100000" fill="hold"/>
                                        <p:tgtEl>
                                          <p:spTgt spid="36874">
                                            <p:txEl>
                                              <p:pRg st="0" end="0"/>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898"/>
                                          </p:stCondLst>
                                        </p:cTn>
                                        <p:tgtEl>
                                          <p:spTgt spid="3687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7" presetClass="entr" presetSubtype="0" fill="hold" grpId="0" nodeType="clickEffect">
                                  <p:stCondLst>
                                    <p:cond delay="0"/>
                                  </p:stCondLst>
                                  <p:childTnLst>
                                    <p:set>
                                      <p:cBhvr>
                                        <p:cTn id="56" dur="1" fill="hold">
                                          <p:stCondLst>
                                            <p:cond delay="0"/>
                                          </p:stCondLst>
                                        </p:cTn>
                                        <p:tgtEl>
                                          <p:spTgt spid="36875">
                                            <p:txEl>
                                              <p:pRg st="0" end="0"/>
                                            </p:txEl>
                                          </p:spTgt>
                                        </p:tgtEl>
                                        <p:attrNameLst>
                                          <p:attrName>style.visibility</p:attrName>
                                        </p:attrNameLst>
                                      </p:cBhvr>
                                      <p:to>
                                        <p:strVal val="visible"/>
                                      </p:to>
                                    </p:set>
                                    <p:animEffect transition="in" filter="fade">
                                      <p:cBhvr>
                                        <p:cTn id="57" dur="1000"/>
                                        <p:tgtEl>
                                          <p:spTgt spid="36875">
                                            <p:txEl>
                                              <p:pRg st="0" end="0"/>
                                            </p:txEl>
                                          </p:spTgt>
                                        </p:tgtEl>
                                      </p:cBhvr>
                                    </p:animEffect>
                                    <p:anim calcmode="lin" valueType="num">
                                      <p:cBhvr>
                                        <p:cTn id="58" dur="1000" fill="hold"/>
                                        <p:tgtEl>
                                          <p:spTgt spid="36875">
                                            <p:txEl>
                                              <p:pRg st="0" end="0"/>
                                            </p:txEl>
                                          </p:spTgt>
                                        </p:tgtEl>
                                        <p:attrNameLst>
                                          <p:attrName>ppt_x</p:attrName>
                                        </p:attrNameLst>
                                      </p:cBhvr>
                                      <p:tavLst>
                                        <p:tav tm="0">
                                          <p:val>
                                            <p:strVal val="#ppt_x"/>
                                          </p:val>
                                        </p:tav>
                                        <p:tav tm="100000">
                                          <p:val>
                                            <p:strVal val="#ppt_x"/>
                                          </p:val>
                                        </p:tav>
                                      </p:tavLst>
                                    </p:anim>
                                    <p:anim calcmode="lin" valueType="num">
                                      <p:cBhvr>
                                        <p:cTn id="59" dur="898" decel="100000" fill="hold"/>
                                        <p:tgtEl>
                                          <p:spTgt spid="36875">
                                            <p:txEl>
                                              <p:pRg st="0" end="0"/>
                                            </p:txEl>
                                          </p:spTgt>
                                        </p:tgtEl>
                                        <p:attrNameLst>
                                          <p:attrName>ppt_y</p:attrName>
                                        </p:attrNameLst>
                                      </p:cBhvr>
                                      <p:tavLst>
                                        <p:tav tm="0">
                                          <p:val>
                                            <p:strVal val="#ppt_y+1"/>
                                          </p:val>
                                        </p:tav>
                                        <p:tav tm="100000">
                                          <p:val>
                                            <p:strVal val="#ppt_y-.03"/>
                                          </p:val>
                                        </p:tav>
                                      </p:tavLst>
                                    </p:anim>
                                    <p:anim calcmode="lin" valueType="num">
                                      <p:cBhvr>
                                        <p:cTn id="60" dur="100" accel="100000" fill="hold">
                                          <p:stCondLst>
                                            <p:cond delay="898"/>
                                          </p:stCondLst>
                                        </p:cTn>
                                        <p:tgtEl>
                                          <p:spTgt spid="3687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P spid="36873" grpId="0" build="p"/>
      <p:bldP spid="36874" grpId="0" build="p"/>
      <p:bldP spid="368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68313" y="188913"/>
            <a:ext cx="8229600" cy="639762"/>
          </a:xfrm>
        </p:spPr>
        <p:txBody>
          <a:bodyPr/>
          <a:lstStyle/>
          <a:p>
            <a:pPr algn="l"/>
            <a:r>
              <a:rPr lang="pl-PL" sz="3200" b="1"/>
              <a:t>2. Zadania Dzielnic</a:t>
            </a:r>
            <a:r>
              <a:rPr lang="pl-PL"/>
              <a:t> </a:t>
            </a:r>
          </a:p>
        </p:txBody>
      </p:sp>
      <p:sp>
        <p:nvSpPr>
          <p:cNvPr id="54275" name="Rectangle 3"/>
          <p:cNvSpPr>
            <a:spLocks noGrp="1" noChangeArrowheads="1"/>
          </p:cNvSpPr>
          <p:nvPr>
            <p:ph type="body" sz="half" idx="1"/>
          </p:nvPr>
        </p:nvSpPr>
        <p:spPr>
          <a:xfrm>
            <a:off x="395288" y="981075"/>
            <a:ext cx="7705725" cy="5040313"/>
          </a:xfrm>
        </p:spPr>
        <p:txBody>
          <a:bodyPr/>
          <a:lstStyle/>
          <a:p>
            <a:pPr lvl="1">
              <a:lnSpc>
                <a:spcPct val="80000"/>
              </a:lnSpc>
              <a:buFontTx/>
              <a:buNone/>
            </a:pPr>
            <a:r>
              <a:rPr lang="pl-PL" sz="1600" b="1" u="sng">
                <a:solidFill>
                  <a:srgbClr val="0066FF"/>
                </a:solidFill>
              </a:rPr>
              <a:t>Zadania podstawowe</a:t>
            </a:r>
            <a:r>
              <a:rPr lang="pl-PL" sz="1600">
                <a:solidFill>
                  <a:srgbClr val="0066FF"/>
                </a:solidFill>
              </a:rPr>
              <a:t>. </a:t>
            </a:r>
          </a:p>
          <a:p>
            <a:pPr lvl="1" algn="just">
              <a:lnSpc>
                <a:spcPct val="80000"/>
              </a:lnSpc>
              <a:buFontTx/>
              <a:buNone/>
            </a:pPr>
            <a:r>
              <a:rPr lang="pl-PL" sz="1600">
                <a:solidFill>
                  <a:srgbClr val="0066FF"/>
                </a:solidFill>
              </a:rPr>
              <a:t>     </a:t>
            </a:r>
            <a:r>
              <a:rPr lang="pl-PL" sz="1600"/>
              <a:t>Byłyby to katalog zadań, które wykonywałyby bezpośrednio dzielnice, a zatem odpowiadałyby za ich planowanie i realizację. Zadania te byłyby finansowane w ramach planu finansowego dzielnicy, uchwalonego przez jej Radę. (Podobnie jak 	obecnie realizację tych zadań odbywałaby się ze środków z subwencji ogólnej dla JPG oraz środków zadaniowych). Do zadań podstawowych należałyby minimum:</a:t>
            </a:r>
          </a:p>
          <a:p>
            <a:pPr lvl="1" algn="just">
              <a:lnSpc>
                <a:spcPct val="80000"/>
              </a:lnSpc>
              <a:buFontTx/>
              <a:buNone/>
            </a:pPr>
            <a:endParaRPr lang="pl-PL" sz="1600"/>
          </a:p>
          <a:p>
            <a:pPr lvl="3" algn="just">
              <a:lnSpc>
                <a:spcPct val="80000"/>
              </a:lnSpc>
            </a:pPr>
            <a:r>
              <a:rPr lang="pl-PL" sz="1400"/>
              <a:t>Prowadzenie zadań z zakresu porządku i estetyki dzielnicy (akcji porządkowych, programów edukacji ekologicznej itp.)</a:t>
            </a:r>
          </a:p>
          <a:p>
            <a:pPr lvl="3" algn="just">
              <a:lnSpc>
                <a:spcPct val="80000"/>
              </a:lnSpc>
              <a:buFontTx/>
              <a:buNone/>
            </a:pPr>
            <a:endParaRPr lang="pl-PL" sz="1400"/>
          </a:p>
          <a:p>
            <a:pPr lvl="3" algn="just">
              <a:lnSpc>
                <a:spcPct val="80000"/>
              </a:lnSpc>
            </a:pPr>
            <a:r>
              <a:rPr lang="pl-PL" sz="1400"/>
              <a:t>Prowadzenie zadań z zakresu animacji społeczności lokalnej oraz lokalnych wydarzeń kulturalnych (w tym festynów, konkursów, projektów edukacyjnych i kulturalnych na terenie dzielnicy itp.)</a:t>
            </a:r>
          </a:p>
          <a:p>
            <a:pPr lvl="3" algn="just">
              <a:lnSpc>
                <a:spcPct val="80000"/>
              </a:lnSpc>
              <a:buFontTx/>
              <a:buNone/>
            </a:pPr>
            <a:endParaRPr lang="pl-PL" sz="1400"/>
          </a:p>
          <a:p>
            <a:pPr lvl="3" algn="just">
              <a:lnSpc>
                <a:spcPct val="80000"/>
              </a:lnSpc>
            </a:pPr>
            <a:r>
              <a:rPr lang="pl-PL" sz="1400"/>
              <a:t>Zadania z zakresu komunikacji z mieszkańcami (np. wydawanie biuletynu i prowadzenie serwisu www, stanowiących forum informacji o istotnych kwestiach dotyczących życia dzielnicy itp.)</a:t>
            </a:r>
          </a:p>
          <a:p>
            <a:pPr lvl="3" algn="just">
              <a:lnSpc>
                <a:spcPct val="80000"/>
              </a:lnSpc>
              <a:buFontTx/>
              <a:buNone/>
            </a:pPr>
            <a:endParaRPr lang="pl-PL" sz="1400"/>
          </a:p>
          <a:p>
            <a:pPr lvl="3" algn="just">
              <a:lnSpc>
                <a:spcPct val="80000"/>
              </a:lnSpc>
            </a:pPr>
            <a:r>
              <a:rPr lang="pl-PL" sz="1400"/>
              <a:t>Wydawanie opinii i wnioskowanie do organów miasta w zakresie katalogu spraw dotyczących dzielnicy (urealnienie dzisiejszych kompetencji osiedli) oraz praca w przedstawicieli dzielnicy w komisjach do odbiorów inwestycji lokalnych itp.</a:t>
            </a:r>
          </a:p>
        </p:txBody>
      </p:sp>
      <p:pic>
        <p:nvPicPr>
          <p:cNvPr id="54276" name="Picture 4" descr="506px-Herb_wroclaw"/>
          <p:cNvPicPr>
            <a:picLocks noChangeAspect="1" noChangeArrowheads="1"/>
          </p:cNvPicPr>
          <p:nvPr>
            <p:ph sz="quarter" idx="2"/>
          </p:nvPr>
        </p:nvPicPr>
        <p:blipFill>
          <a:blip r:embed="rId2" cstate="print"/>
          <a:srcRect/>
          <a:stretch>
            <a:fillRect/>
          </a:stretch>
        </p:blipFill>
        <p:spPr>
          <a:xfrm>
            <a:off x="8316913" y="5949950"/>
            <a:ext cx="609600" cy="719138"/>
          </a:xfrm>
          <a:noFill/>
          <a:ln/>
        </p:spPr>
      </p:pic>
      <p:sp>
        <p:nvSpPr>
          <p:cNvPr id="54278" name="Rectangle 6"/>
          <p:cNvSpPr>
            <a:spLocks noGrp="1" noChangeArrowheads="1"/>
          </p:cNvSpPr>
          <p:nvPr>
            <p:ph sz="quarter" idx="3"/>
          </p:nvPr>
        </p:nvSpPr>
        <p:spPr/>
        <p:txBody>
          <a:bodyPr/>
          <a:lstStyle/>
          <a:p>
            <a:endParaRPr lang="pl-PL"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68313" y="188913"/>
            <a:ext cx="8229600" cy="639762"/>
          </a:xfrm>
        </p:spPr>
        <p:txBody>
          <a:bodyPr/>
          <a:lstStyle/>
          <a:p>
            <a:pPr algn="l"/>
            <a:r>
              <a:rPr lang="pl-PL" sz="3200" b="1"/>
              <a:t>2. Zadania Dzielnic</a:t>
            </a:r>
            <a:r>
              <a:rPr lang="pl-PL"/>
              <a:t> </a:t>
            </a:r>
          </a:p>
        </p:txBody>
      </p:sp>
      <p:sp>
        <p:nvSpPr>
          <p:cNvPr id="55299" name="Rectangle 3"/>
          <p:cNvSpPr>
            <a:spLocks noGrp="1" noChangeArrowheads="1"/>
          </p:cNvSpPr>
          <p:nvPr>
            <p:ph type="body" sz="half" idx="1"/>
          </p:nvPr>
        </p:nvSpPr>
        <p:spPr>
          <a:xfrm>
            <a:off x="395288" y="981075"/>
            <a:ext cx="7705725" cy="5040313"/>
          </a:xfrm>
        </p:spPr>
        <p:txBody>
          <a:bodyPr/>
          <a:lstStyle/>
          <a:p>
            <a:pPr lvl="1" algn="just">
              <a:buFontTx/>
              <a:buNone/>
            </a:pPr>
            <a:r>
              <a:rPr lang="pl-PL" sz="1400" b="1" u="sng">
                <a:solidFill>
                  <a:srgbClr val="FF3300"/>
                </a:solidFill>
              </a:rPr>
              <a:t>Planowanie zadań lokalnych</a:t>
            </a:r>
            <a:r>
              <a:rPr lang="pl-PL" sz="1400">
                <a:solidFill>
                  <a:srgbClr val="FF3300"/>
                </a:solidFill>
              </a:rPr>
              <a:t>. </a:t>
            </a:r>
          </a:p>
          <a:p>
            <a:pPr lvl="1" algn="just">
              <a:buFontTx/>
              <a:buNone/>
            </a:pPr>
            <a:r>
              <a:rPr lang="pl-PL" sz="1400"/>
              <a:t>	Byłby to ogół zadań publicznych o znaczeniu lokalnym, które zakresem nie wykraczają poza obszar dzielnicy (co oznacza, że sposób ich realizacji lub poniechanie nie ma większego znaczenia dla innych dzielnic). </a:t>
            </a:r>
            <a:r>
              <a:rPr lang="pl-PL" sz="1400">
                <a:solidFill>
                  <a:srgbClr val="FF3300"/>
                </a:solidFill>
              </a:rPr>
              <a:t>Może to być np. odpowiedzialność za tereny zielone, dróżki osiedlowe, zadania z zakresu utrzymania ładu i porządku, budowy, remontu i modernizacji ulic oraz chodników i oświetlenia, remontów, modernizacji i zagospodarowania podwórek, wnętrz międzyblokowych, skwerów, terenów zielonych itp. oraz na tworzenie zieleńców i skwerów wraz z małą architekturą</a:t>
            </a:r>
            <a:r>
              <a:rPr lang="pl-PL" sz="1400"/>
              <a:t> itp. Zadania te z zasady muszą być realizowane przez jednostki miejskie. Rolą samorządu dzielnicy byłby w tym przypadku udział w procesie decyzyjnym czyli określanie priorytetów dotyczących zadań lokalnych, które potem znajdywałyby odzwierciedlenie w budżecie miasta (załączniki dzielnicowe), a następnie uczestnictwo w procesie monitorowania ich realizacji.</a:t>
            </a:r>
            <a:r>
              <a:rPr lang="pl-PL" sz="1200"/>
              <a:t> </a:t>
            </a:r>
          </a:p>
        </p:txBody>
      </p:sp>
      <p:pic>
        <p:nvPicPr>
          <p:cNvPr id="55300" name="Picture 4" descr="506px-Herb_wroclaw"/>
          <p:cNvPicPr>
            <a:picLocks noChangeAspect="1" noChangeArrowheads="1"/>
          </p:cNvPicPr>
          <p:nvPr>
            <p:ph sz="quarter" idx="2"/>
          </p:nvPr>
        </p:nvPicPr>
        <p:blipFill>
          <a:blip r:embed="rId2" cstate="print"/>
          <a:srcRect/>
          <a:stretch>
            <a:fillRect/>
          </a:stretch>
        </p:blipFill>
        <p:spPr>
          <a:xfrm>
            <a:off x="8316913" y="5949950"/>
            <a:ext cx="609600" cy="719138"/>
          </a:xfrm>
          <a:noFill/>
          <a:ln/>
        </p:spPr>
      </p:pic>
      <p:sp>
        <p:nvSpPr>
          <p:cNvPr id="55302" name="Rectangle 6"/>
          <p:cNvSpPr>
            <a:spLocks noGrp="1" noChangeArrowheads="1"/>
          </p:cNvSpPr>
          <p:nvPr>
            <p:ph sz="quarter" idx="3"/>
          </p:nvPr>
        </p:nvSpPr>
        <p:spPr/>
        <p:txBody>
          <a:bodyPr/>
          <a:lstStyle/>
          <a:p>
            <a:endParaRPr lang="pl-PL" sz="2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68313" y="188913"/>
            <a:ext cx="8229600" cy="639762"/>
          </a:xfrm>
        </p:spPr>
        <p:txBody>
          <a:bodyPr/>
          <a:lstStyle/>
          <a:p>
            <a:pPr algn="l"/>
            <a:r>
              <a:rPr lang="pl-PL" sz="3200" b="1"/>
              <a:t>2. Zadania Dzielnic</a:t>
            </a:r>
            <a:r>
              <a:rPr lang="pl-PL"/>
              <a:t> </a:t>
            </a:r>
          </a:p>
        </p:txBody>
      </p:sp>
      <p:sp>
        <p:nvSpPr>
          <p:cNvPr id="57347" name="Rectangle 3"/>
          <p:cNvSpPr>
            <a:spLocks noGrp="1" noChangeArrowheads="1"/>
          </p:cNvSpPr>
          <p:nvPr>
            <p:ph type="body" sz="half" idx="1"/>
          </p:nvPr>
        </p:nvSpPr>
        <p:spPr>
          <a:xfrm>
            <a:off x="395288" y="981075"/>
            <a:ext cx="7705725" cy="5040313"/>
          </a:xfrm>
        </p:spPr>
        <p:txBody>
          <a:bodyPr/>
          <a:lstStyle/>
          <a:p>
            <a:pPr lvl="1">
              <a:buFontTx/>
              <a:buNone/>
            </a:pPr>
            <a:r>
              <a:rPr lang="pl-PL" sz="1400" b="1" u="sng">
                <a:solidFill>
                  <a:srgbClr val="FF3300"/>
                </a:solidFill>
              </a:rPr>
              <a:t>Zadania powierzone i zlecone</a:t>
            </a:r>
            <a:r>
              <a:rPr lang="pl-PL" sz="1400">
                <a:solidFill>
                  <a:srgbClr val="FF3300"/>
                </a:solidFill>
              </a:rPr>
              <a:t>.</a:t>
            </a:r>
            <a:r>
              <a:rPr lang="pl-PL" sz="1400"/>
              <a:t> </a:t>
            </a:r>
          </a:p>
          <a:p>
            <a:pPr lvl="1">
              <a:buFontTx/>
              <a:buNone/>
            </a:pPr>
            <a:r>
              <a:rPr lang="pl-PL" sz="1400"/>
              <a:t>	Byłyby to zadania wynikające z:</a:t>
            </a:r>
          </a:p>
          <a:p>
            <a:pPr lvl="1" algn="just"/>
            <a:r>
              <a:rPr lang="pl-PL" sz="1400"/>
              <a:t>Indywidualnych porozumień zawieranych przez dzielnicę z miastem np.  prowadzenie lokalnej biblioteki, itp. Już dziś istnieje przepis pozwalający na powierzanie zadań przez miasto osiedlom, ale jest to zapis martwy z uwagi na nieprzygotowanie strukturalne JPG z jednej strony i niechęć administracji do takich rozwiązań z drugiej.  </a:t>
            </a:r>
          </a:p>
          <a:p>
            <a:pPr lvl="1" algn="just"/>
            <a:endParaRPr lang="pl-PL" sz="1400"/>
          </a:p>
          <a:p>
            <a:pPr lvl="1" algn="just"/>
            <a:r>
              <a:rPr lang="pl-PL" sz="1400"/>
              <a:t>Programów dzielnicowych, uchwalanych przez Radę Miejską. W tym zakresie proponuje się sformułowanie kilku programów (np. w obszarach kultury, bezpieczeństwa itp.). Po spełnieniu pewnych warunków na równych zasadach dzielnice mogłyby w nich partycypować. Przykładem już działającego programu tego typu jest element programu poprawy bezpieczeństwa – czyli strażnik osiedlowy. Inny przykład to funkcjonujący już dziś program inicjatyw lokalnych.</a:t>
            </a:r>
          </a:p>
          <a:p>
            <a:pPr lvl="1" algn="just"/>
            <a:endParaRPr lang="pl-PL" sz="1400"/>
          </a:p>
          <a:p>
            <a:pPr lvl="1" algn="just"/>
            <a:r>
              <a:rPr lang="pl-PL" sz="1400"/>
              <a:t>Partycypacji w realizacji programów realizowanych na poziomie miejskim, w których dzielnice mogłyby mieć swój udział. Dobrą propozycją może być wprowadzenie w ramach programu współpracy miasta z organizacjami pozarządowymi priorytetu dotyczącego zadań realizowanych przez NGO w skali dzielnicy (np. kluby seniora). Proponuje się, aby przedstawiciele dzielnicy uczestniczyli w takim wypadku w procesie wyboru i monitorowania realizacji tego typu zadań.</a:t>
            </a:r>
          </a:p>
        </p:txBody>
      </p:sp>
      <p:pic>
        <p:nvPicPr>
          <p:cNvPr id="57348" name="Picture 4" descr="506px-Herb_wroclaw"/>
          <p:cNvPicPr>
            <a:picLocks noChangeAspect="1" noChangeArrowheads="1"/>
          </p:cNvPicPr>
          <p:nvPr>
            <p:ph sz="quarter" idx="2"/>
          </p:nvPr>
        </p:nvPicPr>
        <p:blipFill>
          <a:blip r:embed="rId2" cstate="print"/>
          <a:srcRect/>
          <a:stretch>
            <a:fillRect/>
          </a:stretch>
        </p:blipFill>
        <p:spPr>
          <a:xfrm>
            <a:off x="8316913" y="5949950"/>
            <a:ext cx="609600" cy="719138"/>
          </a:xfrm>
          <a:noFill/>
          <a:ln/>
        </p:spPr>
      </p:pic>
      <p:sp>
        <p:nvSpPr>
          <p:cNvPr id="57350" name="Rectangle 6"/>
          <p:cNvSpPr>
            <a:spLocks noGrp="1" noChangeArrowheads="1"/>
          </p:cNvSpPr>
          <p:nvPr>
            <p:ph sz="quarter" idx="3"/>
          </p:nvPr>
        </p:nvSpPr>
        <p:spPr/>
        <p:txBody>
          <a:bodyPr/>
          <a:lstStyle/>
          <a:p>
            <a:endParaRPr lang="pl-PL"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554" name="Group 186"/>
          <p:cNvGraphicFramePr>
            <a:graphicFrameLocks noGrp="1"/>
          </p:cNvGraphicFramePr>
          <p:nvPr>
            <p:ph type="tbl" idx="1"/>
          </p:nvPr>
        </p:nvGraphicFramePr>
        <p:xfrm>
          <a:off x="179388" y="333375"/>
          <a:ext cx="8785225" cy="6348413"/>
        </p:xfrm>
        <a:graphic>
          <a:graphicData uri="http://schemas.openxmlformats.org/drawingml/2006/table">
            <a:tbl>
              <a:tblPr/>
              <a:tblGrid>
                <a:gridCol w="1755775"/>
                <a:gridCol w="2909887"/>
                <a:gridCol w="2444750"/>
                <a:gridCol w="1674813"/>
              </a:tblGrid>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100" b="1" i="0" u="none" strike="noStrike" cap="none" normalizeH="0" baseline="0" smtClean="0">
                          <a:ln>
                            <a:noFill/>
                          </a:ln>
                          <a:solidFill>
                            <a:schemeClr val="tx1"/>
                          </a:solidFill>
                          <a:effectLst/>
                          <a:latin typeface="Arial" charset="0"/>
                          <a:ea typeface="Times New Roman" pitchFamily="18" charset="0"/>
                          <a:cs typeface="Arial" charset="0"/>
                        </a:rPr>
                        <a:t>Grupa zadań – Typ zadań</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100" b="1" i="0" u="none" strike="noStrike" cap="none" normalizeH="0" baseline="0" smtClean="0">
                          <a:ln>
                            <a:noFill/>
                          </a:ln>
                          <a:solidFill>
                            <a:schemeClr val="tx1"/>
                          </a:solidFill>
                          <a:effectLst/>
                          <a:latin typeface="Arial" charset="0"/>
                          <a:ea typeface="Times New Roman" pitchFamily="18" charset="0"/>
                          <a:cs typeface="Arial" charset="0"/>
                        </a:rPr>
                        <a:t>Budżetowanie</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100" b="1" i="0" u="none" strike="noStrike" cap="none" normalizeH="0" baseline="0" smtClean="0">
                          <a:ln>
                            <a:noFill/>
                          </a:ln>
                          <a:solidFill>
                            <a:schemeClr val="tx1"/>
                          </a:solidFill>
                          <a:effectLst/>
                          <a:latin typeface="Arial" charset="0"/>
                          <a:ea typeface="Times New Roman" pitchFamily="18" charset="0"/>
                          <a:cs typeface="Arial" charset="0"/>
                        </a:rPr>
                        <a:t>Procedura wykonania</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100" b="1" i="0" u="none" strike="noStrike" cap="none" normalizeH="0" baseline="0" smtClean="0">
                          <a:ln>
                            <a:noFill/>
                          </a:ln>
                          <a:solidFill>
                            <a:schemeClr val="tx1"/>
                          </a:solidFill>
                          <a:effectLst/>
                          <a:latin typeface="Arial" charset="0"/>
                          <a:ea typeface="Times New Roman" pitchFamily="18" charset="0"/>
                          <a:cs typeface="Arial" charset="0"/>
                        </a:rPr>
                        <a:t>Co reguluje.</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zadania podstawowe</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Plan finansowy dzielnicy (podobnie jak w obecnych osiedlach – subwencja ogólna oraz środki zadaniowe</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Dzielnica samodzielnie planuje i wykonuje zadania podstawowe i zadania powierzone</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Statut Dzielnicy</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29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zadania lokalne</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W ramach środków przeznaczonych przez Prezydenta na zadania lokalne dzielnic. </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Prezydent określa kwotę na dzielnicę.</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Zarząd Dzielnicy przygotowuje projekt uchwały w sprawie wyboru zadań, przy tym:</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 przeprowadza konsultacje społeczne</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 przeprowadza konsultacje z jednostką miasta celem oszacowania poszczególnych zadań i warunków technicznych</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 przedstawia projekt uchwały Radzie Dzielnicy</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Rada Dzielnicy uchwala listę zadań.</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Prezydent wprowadza zadania do projektu budżetu.</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Rada Miejska uchwala budżet.</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Jednostka miejska realizuje zadania informując Zarząd Dzielnicy</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Następuje ocena wykonania przy udziale Zarządu Dzielnicy</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AutoNum type="arabicPeriod"/>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Statut dzielnicy</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Uchwała RM w sprawie procedury planowania budżetu.</a:t>
                      </a:r>
                      <a:endParaRPr kumimoji="0" lang="pl-PL"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Zarządzenie Prezydenta w sprawie szczegółowych zasad przedstawiania przez dzielnice listy zadań priorytetowych.</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81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Zadania powierzone i zlecone</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Budżet miasta, środki zapisane w umowie Prezydent – Zarząd Dzielnicy</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Stanowi umowa Prezydenta z Zarządem Dzielnicy,</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Umowa, ew. uchwała Rady Miejskiej w sprawie programu obejmującego Dzielnicę</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2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Działalność bieżąca</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Plan finansowy dzielnicy (podobnie jak w obecnych osiedlach – subwencja ogólna oraz środki zadaniowe</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Obsługa, Biuro, diety.</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smtClean="0">
                          <a:ln>
                            <a:noFill/>
                          </a:ln>
                          <a:solidFill>
                            <a:schemeClr val="tx1"/>
                          </a:solidFill>
                          <a:effectLst/>
                          <a:latin typeface="Arial" charset="0"/>
                          <a:ea typeface="Times New Roman" pitchFamily="18" charset="0"/>
                          <a:cs typeface="Arial" charset="0"/>
                        </a:rPr>
                        <a:t>Statut dzielnicy, uchwała w sprawie diet.</a:t>
                      </a:r>
                      <a:endParaRPr kumimoji="0" lang="pl-PL"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Cyfrowe kropki">
  <a:themeElements>
    <a:clrScheme name="Cyfrowe kropki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fontScheme name="Cyfrowe kropki">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yfrowe kropki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Cyfrowe kropki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Cyfrowe kropki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yfrowe kropki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Cyfrowe kropki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Cyfrowe kropki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Cyfrowe kropki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Cyfrowe kropki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Cyfrowe kropki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ojekt domyślny">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jekt domyśln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jekt domyśln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jekt domyśln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jekt domyśln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jekt domyśln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jekt domyśln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jekt domyśln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TotalTime>
  <Words>883</Words>
  <Application>Microsoft PowerPoint</Application>
  <PresentationFormat>Pokaz na ekranie (4:3)</PresentationFormat>
  <Paragraphs>108</Paragraphs>
  <Slides>12</Slides>
  <Notes>1</Notes>
  <HiddenSlides>0</HiddenSlides>
  <MMClips>0</MMClips>
  <ScaleCrop>false</ScaleCrop>
  <HeadingPairs>
    <vt:vector size="6" baseType="variant">
      <vt:variant>
        <vt:lpstr>Używane czcionki</vt:lpstr>
      </vt:variant>
      <vt:variant>
        <vt:i4>3</vt:i4>
      </vt:variant>
      <vt:variant>
        <vt:lpstr>Motyw</vt:lpstr>
      </vt:variant>
      <vt:variant>
        <vt:i4>2</vt:i4>
      </vt:variant>
      <vt:variant>
        <vt:lpstr>Tytuły slajdów</vt:lpstr>
      </vt:variant>
      <vt:variant>
        <vt:i4>12</vt:i4>
      </vt:variant>
    </vt:vector>
  </HeadingPairs>
  <TitlesOfParts>
    <vt:vector size="17" baseType="lpstr">
      <vt:lpstr>Arial</vt:lpstr>
      <vt:lpstr>Times New Roman</vt:lpstr>
      <vt:lpstr>Wingdings</vt:lpstr>
      <vt:lpstr>Cyfrowe kropki</vt:lpstr>
      <vt:lpstr>Projekt domyślny</vt:lpstr>
      <vt:lpstr>ZAŁOŻENIA REFORMY JEDNOSTEK POMOCNICZYCH WROCŁAWIA</vt:lpstr>
      <vt:lpstr>Slajd 2</vt:lpstr>
      <vt:lpstr>1. Cele reformy i jej geneza </vt:lpstr>
      <vt:lpstr>1. Cele reformy i jej geneza </vt:lpstr>
      <vt:lpstr>2. Zadania Dzielnic </vt:lpstr>
      <vt:lpstr>2. Zadania Dzielnic </vt:lpstr>
      <vt:lpstr>2. Zadania Dzielnic </vt:lpstr>
      <vt:lpstr>2. Zadania Dzielnic </vt:lpstr>
      <vt:lpstr>Slajd 9</vt:lpstr>
      <vt:lpstr>3. Dlaczego Dzielnice zamiast Osiedli </vt:lpstr>
      <vt:lpstr>4. Kryteria podziału na Dzielnice </vt:lpstr>
      <vt:lpstr>5. Najważniejsze elementy reformy </vt:lpstr>
    </vt:vector>
  </TitlesOfParts>
  <Company>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ZAŁOŻENIA REFORMY JEDNOSTEK POMOCNICZYCH WROCŁAWIA</dc:title>
  <dc:creator>HOTAŁA</dc:creator>
  <cp:lastModifiedBy>umbasw02</cp:lastModifiedBy>
  <cp:revision>43</cp:revision>
  <dcterms:created xsi:type="dcterms:W3CDTF">2009-06-16T17:58:47Z</dcterms:created>
  <dcterms:modified xsi:type="dcterms:W3CDTF">2017-12-29T14:06:28Z</dcterms:modified>
</cp:coreProperties>
</file>