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sldIdLst>
    <p:sldId id="446" r:id="rId2"/>
    <p:sldId id="447" r:id="rId3"/>
    <p:sldId id="448" r:id="rId4"/>
    <p:sldId id="449" r:id="rId5"/>
    <p:sldId id="450" r:id="rId6"/>
    <p:sldId id="288" r:id="rId7"/>
    <p:sldId id="377" r:id="rId8"/>
    <p:sldId id="380" r:id="rId9"/>
    <p:sldId id="383" r:id="rId10"/>
    <p:sldId id="451" r:id="rId11"/>
    <p:sldId id="296" r:id="rId12"/>
    <p:sldId id="281" r:id="rId13"/>
    <p:sldId id="384" r:id="rId14"/>
    <p:sldId id="385" r:id="rId15"/>
    <p:sldId id="386" r:id="rId16"/>
    <p:sldId id="387" r:id="rId17"/>
    <p:sldId id="388" r:id="rId18"/>
    <p:sldId id="389" r:id="rId19"/>
    <p:sldId id="390" r:id="rId20"/>
    <p:sldId id="391" r:id="rId21"/>
    <p:sldId id="392" r:id="rId22"/>
    <p:sldId id="393" r:id="rId23"/>
    <p:sldId id="442" r:id="rId24"/>
    <p:sldId id="453" r:id="rId25"/>
    <p:sldId id="454" r:id="rId26"/>
    <p:sldId id="455" r:id="rId27"/>
    <p:sldId id="456" r:id="rId28"/>
    <p:sldId id="331" r:id="rId29"/>
    <p:sldId id="419" r:id="rId30"/>
    <p:sldId id="425" r:id="rId31"/>
    <p:sldId id="420" r:id="rId32"/>
    <p:sldId id="422" r:id="rId33"/>
    <p:sldId id="423" r:id="rId34"/>
    <p:sldId id="426" r:id="rId35"/>
    <p:sldId id="427" r:id="rId36"/>
    <p:sldId id="428" r:id="rId37"/>
    <p:sldId id="429" r:id="rId38"/>
    <p:sldId id="430" r:id="rId39"/>
    <p:sldId id="431" r:id="rId40"/>
    <p:sldId id="432" r:id="rId41"/>
    <p:sldId id="433" r:id="rId42"/>
    <p:sldId id="434" r:id="rId43"/>
    <p:sldId id="435" r:id="rId44"/>
    <p:sldId id="436" r:id="rId45"/>
    <p:sldId id="439" r:id="rId46"/>
    <p:sldId id="440" r:id="rId47"/>
    <p:sldId id="457" r:id="rId48"/>
    <p:sldId id="458" r:id="rId49"/>
    <p:sldId id="459" r:id="rId50"/>
    <p:sldId id="460" r:id="rId51"/>
    <p:sldId id="461" r:id="rId52"/>
    <p:sldId id="462" r:id="rId53"/>
    <p:sldId id="357" r:id="rId54"/>
    <p:sldId id="396" r:id="rId55"/>
    <p:sldId id="397" r:id="rId56"/>
    <p:sldId id="398" r:id="rId57"/>
    <p:sldId id="399" r:id="rId58"/>
    <p:sldId id="400" r:id="rId59"/>
    <p:sldId id="444" r:id="rId60"/>
    <p:sldId id="463" r:id="rId61"/>
    <p:sldId id="464" r:id="rId62"/>
    <p:sldId id="465" r:id="rId63"/>
    <p:sldId id="362" r:id="rId64"/>
    <p:sldId id="401" r:id="rId65"/>
    <p:sldId id="402" r:id="rId66"/>
    <p:sldId id="404" r:id="rId67"/>
    <p:sldId id="405" r:id="rId68"/>
    <p:sldId id="406" r:id="rId69"/>
    <p:sldId id="407" r:id="rId70"/>
    <p:sldId id="408" r:id="rId71"/>
    <p:sldId id="409" r:id="rId72"/>
    <p:sldId id="410" r:id="rId73"/>
    <p:sldId id="411" r:id="rId74"/>
    <p:sldId id="412" r:id="rId75"/>
    <p:sldId id="413" r:id="rId76"/>
    <p:sldId id="414" r:id="rId77"/>
    <p:sldId id="415" r:id="rId78"/>
    <p:sldId id="416" r:id="rId79"/>
    <p:sldId id="363" r:id="rId80"/>
    <p:sldId id="466" r:id="rId81"/>
    <p:sldId id="467" r:id="rId82"/>
    <p:sldId id="468" r:id="rId83"/>
    <p:sldId id="469" r:id="rId84"/>
    <p:sldId id="470" r:id="rId85"/>
    <p:sldId id="471" r:id="rId86"/>
    <p:sldId id="472" r:id="rId87"/>
    <p:sldId id="369" r:id="rId88"/>
    <p:sldId id="341" r:id="rId89"/>
    <p:sldId id="367" r:id="rId90"/>
    <p:sldId id="395" r:id="rId91"/>
    <p:sldId id="445" r:id="rId92"/>
    <p:sldId id="452" r:id="rId93"/>
  </p:sldIdLst>
  <p:sldSz cx="9144000" cy="6858000" type="screen4x3"/>
  <p:notesSz cx="7099300" cy="10234613"/>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B0F0"/>
    <a:srgbClr val="FFFFFF"/>
    <a:srgbClr val="E6ACD8"/>
    <a:srgbClr val="FF00FF"/>
    <a:srgbClr val="EBDD60"/>
    <a:srgbClr val="EFE9EE"/>
    <a:srgbClr val="ECEFE9"/>
    <a:srgbClr val="7AD9FE"/>
    <a:srgbClr val="F7FE72"/>
    <a:srgbClr val="DC6D6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3525" autoAdjust="0"/>
    <p:restoredTop sz="94472" autoAdjust="0"/>
  </p:normalViewPr>
  <p:slideViewPr>
    <p:cSldViewPr>
      <p:cViewPr>
        <p:scale>
          <a:sx n="100" d="100"/>
          <a:sy n="100" d="100"/>
        </p:scale>
        <p:origin x="-294"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3076972" cy="512304"/>
          </a:xfrm>
          <a:prstGeom prst="rect">
            <a:avLst/>
          </a:prstGeom>
        </p:spPr>
        <p:txBody>
          <a:bodyPr vert="horz" lIns="94851" tIns="47425" rIns="94851" bIns="47425" rtlCol="0"/>
          <a:lstStyle>
            <a:lvl1pPr algn="l">
              <a:defRPr sz="1200"/>
            </a:lvl1pPr>
          </a:lstStyle>
          <a:p>
            <a:endParaRPr lang="pl-PL"/>
          </a:p>
        </p:txBody>
      </p:sp>
      <p:sp>
        <p:nvSpPr>
          <p:cNvPr id="3" name="Symbol zastępczy daty 2"/>
          <p:cNvSpPr>
            <a:spLocks noGrp="1"/>
          </p:cNvSpPr>
          <p:nvPr>
            <p:ph type="dt" idx="1"/>
          </p:nvPr>
        </p:nvSpPr>
        <p:spPr>
          <a:xfrm>
            <a:off x="4020666" y="0"/>
            <a:ext cx="3076972" cy="512304"/>
          </a:xfrm>
          <a:prstGeom prst="rect">
            <a:avLst/>
          </a:prstGeom>
        </p:spPr>
        <p:txBody>
          <a:bodyPr vert="horz" lIns="94851" tIns="47425" rIns="94851" bIns="47425" rtlCol="0"/>
          <a:lstStyle>
            <a:lvl1pPr algn="r">
              <a:defRPr sz="1200"/>
            </a:lvl1pPr>
          </a:lstStyle>
          <a:p>
            <a:fld id="{38737FAB-96F4-4299-8143-325572219BDF}" type="datetimeFigureOut">
              <a:rPr lang="pl-PL" smtClean="0"/>
              <a:pPr/>
              <a:t>2019-07-23</a:t>
            </a:fld>
            <a:endParaRPr lang="pl-PL"/>
          </a:p>
        </p:txBody>
      </p:sp>
      <p:sp>
        <p:nvSpPr>
          <p:cNvPr id="4" name="Symbol zastępczy obrazu slajdu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851" tIns="47425" rIns="94851" bIns="47425" rtlCol="0" anchor="ctr"/>
          <a:lstStyle/>
          <a:p>
            <a:endParaRPr lang="pl-PL"/>
          </a:p>
        </p:txBody>
      </p:sp>
      <p:sp>
        <p:nvSpPr>
          <p:cNvPr id="5" name="Symbol zastępczy notatek 4"/>
          <p:cNvSpPr>
            <a:spLocks noGrp="1"/>
          </p:cNvSpPr>
          <p:nvPr>
            <p:ph type="body" sz="quarter" idx="3"/>
          </p:nvPr>
        </p:nvSpPr>
        <p:spPr>
          <a:xfrm>
            <a:off x="709432" y="4861155"/>
            <a:ext cx="5680436" cy="4605821"/>
          </a:xfrm>
          <a:prstGeom prst="rect">
            <a:avLst/>
          </a:prstGeom>
        </p:spPr>
        <p:txBody>
          <a:bodyPr vert="horz" lIns="94851" tIns="47425" rIns="94851" bIns="47425"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9720673"/>
            <a:ext cx="3076972" cy="512303"/>
          </a:xfrm>
          <a:prstGeom prst="rect">
            <a:avLst/>
          </a:prstGeom>
        </p:spPr>
        <p:txBody>
          <a:bodyPr vert="horz" lIns="94851" tIns="47425" rIns="94851" bIns="47425" rtlCol="0" anchor="b"/>
          <a:lstStyle>
            <a:lvl1pPr algn="l">
              <a:defRPr sz="1200"/>
            </a:lvl1pPr>
          </a:lstStyle>
          <a:p>
            <a:endParaRPr lang="pl-PL"/>
          </a:p>
        </p:txBody>
      </p:sp>
      <p:sp>
        <p:nvSpPr>
          <p:cNvPr id="7" name="Symbol zastępczy numeru slajdu 6"/>
          <p:cNvSpPr>
            <a:spLocks noGrp="1"/>
          </p:cNvSpPr>
          <p:nvPr>
            <p:ph type="sldNum" sz="quarter" idx="5"/>
          </p:nvPr>
        </p:nvSpPr>
        <p:spPr>
          <a:xfrm>
            <a:off x="4020666" y="9720673"/>
            <a:ext cx="3076972" cy="512303"/>
          </a:xfrm>
          <a:prstGeom prst="rect">
            <a:avLst/>
          </a:prstGeom>
        </p:spPr>
        <p:txBody>
          <a:bodyPr vert="horz" lIns="94851" tIns="47425" rIns="94851" bIns="47425" rtlCol="0" anchor="b"/>
          <a:lstStyle>
            <a:lvl1pPr algn="r">
              <a:defRPr sz="1200"/>
            </a:lvl1pPr>
          </a:lstStyle>
          <a:p>
            <a:fld id="{EBA791A6-54A3-44C2-9D3F-7AA606E3429F}" type="slidenum">
              <a:rPr lang="pl-PL" smtClean="0"/>
              <a:pPr/>
              <a:t>‹#›</a:t>
            </a:fld>
            <a:endParaRPr lang="pl-P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EBA791A6-54A3-44C2-9D3F-7AA606E3429F}" type="slidenum">
              <a:rPr lang="pl-PL" smtClean="0"/>
              <a:pPr/>
              <a:t>6</a:t>
            </a:fld>
            <a:endParaRPr lang="pl-P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EBA791A6-54A3-44C2-9D3F-7AA606E3429F}" type="slidenum">
              <a:rPr lang="pl-PL" smtClean="0"/>
              <a:pPr/>
              <a:t>20</a:t>
            </a:fld>
            <a:endParaRPr lang="pl-P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EBA791A6-54A3-44C2-9D3F-7AA606E3429F}" type="slidenum">
              <a:rPr lang="pl-PL" smtClean="0"/>
              <a:pPr/>
              <a:t>21</a:t>
            </a:fld>
            <a:endParaRPr lang="pl-P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EBA791A6-54A3-44C2-9D3F-7AA606E3429F}" type="slidenum">
              <a:rPr lang="pl-PL" smtClean="0"/>
              <a:pPr/>
              <a:t>22</a:t>
            </a:fld>
            <a:endParaRPr lang="pl-P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EBA791A6-54A3-44C2-9D3F-7AA606E3429F}" type="slidenum">
              <a:rPr lang="pl-PL" smtClean="0"/>
              <a:pPr/>
              <a:t>23</a:t>
            </a:fld>
            <a:endParaRPr lang="pl-P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EBA791A6-54A3-44C2-9D3F-7AA606E3429F}" type="slidenum">
              <a:rPr lang="pl-PL" smtClean="0"/>
              <a:pPr/>
              <a:t>66</a:t>
            </a:fld>
            <a:endParaRPr lang="pl-P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EBA791A6-54A3-44C2-9D3F-7AA606E3429F}" type="slidenum">
              <a:rPr lang="pl-PL" smtClean="0"/>
              <a:pPr/>
              <a:t>67</a:t>
            </a:fld>
            <a:endParaRPr lang="pl-P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EBA791A6-54A3-44C2-9D3F-7AA606E3429F}" type="slidenum">
              <a:rPr lang="pl-PL" smtClean="0"/>
              <a:pPr/>
              <a:t>68</a:t>
            </a:fld>
            <a:endParaRPr lang="pl-P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EBA791A6-54A3-44C2-9D3F-7AA606E3429F}" type="slidenum">
              <a:rPr lang="pl-PL" smtClean="0"/>
              <a:pPr/>
              <a:t>69</a:t>
            </a:fld>
            <a:endParaRPr lang="pl-P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EBA791A6-54A3-44C2-9D3F-7AA606E3429F}" type="slidenum">
              <a:rPr lang="pl-PL" smtClean="0"/>
              <a:pPr/>
              <a:t>70</a:t>
            </a:fld>
            <a:endParaRPr lang="pl-P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EBA791A6-54A3-44C2-9D3F-7AA606E3429F}" type="slidenum">
              <a:rPr lang="pl-PL" smtClean="0"/>
              <a:pPr/>
              <a:t>71</a:t>
            </a:fld>
            <a:endParaRPr 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EBA791A6-54A3-44C2-9D3F-7AA606E3429F}" type="slidenum">
              <a:rPr lang="pl-PL" smtClean="0"/>
              <a:pPr/>
              <a:t>12</a:t>
            </a:fld>
            <a:endParaRPr lang="pl-PL"/>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EBA791A6-54A3-44C2-9D3F-7AA606E3429F}" type="slidenum">
              <a:rPr lang="pl-PL" smtClean="0"/>
              <a:pPr/>
              <a:t>72</a:t>
            </a:fld>
            <a:endParaRPr lang="pl-P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EBA791A6-54A3-44C2-9D3F-7AA606E3429F}" type="slidenum">
              <a:rPr lang="pl-PL" smtClean="0"/>
              <a:pPr/>
              <a:t>73</a:t>
            </a:fld>
            <a:endParaRPr lang="pl-P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EBA791A6-54A3-44C2-9D3F-7AA606E3429F}" type="slidenum">
              <a:rPr lang="pl-PL" smtClean="0"/>
              <a:pPr/>
              <a:t>74</a:t>
            </a:fld>
            <a:endParaRPr lang="pl-PL"/>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EBA791A6-54A3-44C2-9D3F-7AA606E3429F}" type="slidenum">
              <a:rPr lang="pl-PL" smtClean="0"/>
              <a:pPr/>
              <a:t>75</a:t>
            </a:fld>
            <a:endParaRPr lang="pl-PL"/>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EBA791A6-54A3-44C2-9D3F-7AA606E3429F}" type="slidenum">
              <a:rPr lang="pl-PL" smtClean="0"/>
              <a:pPr/>
              <a:t>76</a:t>
            </a:fld>
            <a:endParaRPr lang="pl-P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EBA791A6-54A3-44C2-9D3F-7AA606E3429F}" type="slidenum">
              <a:rPr lang="pl-PL" smtClean="0"/>
              <a:pPr/>
              <a:t>77</a:t>
            </a:fld>
            <a:endParaRPr lang="pl-PL"/>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EBA791A6-54A3-44C2-9D3F-7AA606E3429F}" type="slidenum">
              <a:rPr lang="pl-PL" smtClean="0"/>
              <a:pPr/>
              <a:t>78</a:t>
            </a:fld>
            <a:endParaRPr lang="pl-P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EBA791A6-54A3-44C2-9D3F-7AA606E3429F}" type="slidenum">
              <a:rPr lang="pl-PL" smtClean="0"/>
              <a:pPr/>
              <a:t>13</a:t>
            </a:fld>
            <a:endParaRPr lang="pl-P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EBA791A6-54A3-44C2-9D3F-7AA606E3429F}" type="slidenum">
              <a:rPr lang="pl-PL" smtClean="0"/>
              <a:pPr/>
              <a:t>14</a:t>
            </a:fld>
            <a:endParaRPr lang="pl-P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EBA791A6-54A3-44C2-9D3F-7AA606E3429F}" type="slidenum">
              <a:rPr lang="pl-PL" smtClean="0"/>
              <a:pPr/>
              <a:t>15</a:t>
            </a:fld>
            <a:endParaRPr lang="pl-P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EBA791A6-54A3-44C2-9D3F-7AA606E3429F}" type="slidenum">
              <a:rPr lang="pl-PL" smtClean="0"/>
              <a:pPr/>
              <a:t>16</a:t>
            </a:fld>
            <a:endParaRPr lang="pl-P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EBA791A6-54A3-44C2-9D3F-7AA606E3429F}" type="slidenum">
              <a:rPr lang="pl-PL" smtClean="0"/>
              <a:pPr/>
              <a:t>17</a:t>
            </a:fld>
            <a:endParaRPr lang="pl-P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EBA791A6-54A3-44C2-9D3F-7AA606E3429F}" type="slidenum">
              <a:rPr lang="pl-PL" smtClean="0"/>
              <a:pPr/>
              <a:t>18</a:t>
            </a:fld>
            <a:endParaRPr lang="pl-P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EBA791A6-54A3-44C2-9D3F-7AA606E3429F}" type="slidenum">
              <a:rPr lang="pl-PL" smtClean="0"/>
              <a:pPr/>
              <a:t>19</a:t>
            </a:fld>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FB03EA7D-6CBA-4A14-BC27-2761386A74A3}" type="datetimeFigureOut">
              <a:rPr lang="pl-PL" smtClean="0"/>
              <a:pPr/>
              <a:t>2019-07-23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0ADB614-E03F-4698-8105-04E7A31278C1}"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B03EA7D-6CBA-4A14-BC27-2761386A74A3}" type="datetimeFigureOut">
              <a:rPr lang="pl-PL" smtClean="0"/>
              <a:pPr/>
              <a:t>2019-07-23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0ADB614-E03F-4698-8105-04E7A31278C1}"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B03EA7D-6CBA-4A14-BC27-2761386A74A3}" type="datetimeFigureOut">
              <a:rPr lang="pl-PL" smtClean="0"/>
              <a:pPr/>
              <a:t>2019-07-23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0ADB614-E03F-4698-8105-04E7A31278C1}"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B03EA7D-6CBA-4A14-BC27-2761386A74A3}" type="datetimeFigureOut">
              <a:rPr lang="pl-PL" smtClean="0"/>
              <a:pPr/>
              <a:t>2019-07-23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0ADB614-E03F-4698-8105-04E7A31278C1}"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FB03EA7D-6CBA-4A14-BC27-2761386A74A3}" type="datetimeFigureOut">
              <a:rPr lang="pl-PL" smtClean="0"/>
              <a:pPr/>
              <a:t>2019-07-23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0ADB614-E03F-4698-8105-04E7A31278C1}"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FB03EA7D-6CBA-4A14-BC27-2761386A74A3}" type="datetimeFigureOut">
              <a:rPr lang="pl-PL" smtClean="0"/>
              <a:pPr/>
              <a:t>2019-07-23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0ADB614-E03F-4698-8105-04E7A31278C1}"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FB03EA7D-6CBA-4A14-BC27-2761386A74A3}" type="datetimeFigureOut">
              <a:rPr lang="pl-PL" smtClean="0"/>
              <a:pPr/>
              <a:t>2019-07-23</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C0ADB614-E03F-4698-8105-04E7A31278C1}"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FB03EA7D-6CBA-4A14-BC27-2761386A74A3}" type="datetimeFigureOut">
              <a:rPr lang="pl-PL" smtClean="0"/>
              <a:pPr/>
              <a:t>2019-07-23</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C0ADB614-E03F-4698-8105-04E7A31278C1}"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FB03EA7D-6CBA-4A14-BC27-2761386A74A3}" type="datetimeFigureOut">
              <a:rPr lang="pl-PL" smtClean="0"/>
              <a:pPr/>
              <a:t>2019-07-23</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C0ADB614-E03F-4698-8105-04E7A31278C1}"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B03EA7D-6CBA-4A14-BC27-2761386A74A3}" type="datetimeFigureOut">
              <a:rPr lang="pl-PL" smtClean="0"/>
              <a:pPr/>
              <a:t>2019-07-23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0ADB614-E03F-4698-8105-04E7A31278C1}"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B03EA7D-6CBA-4A14-BC27-2761386A74A3}" type="datetimeFigureOut">
              <a:rPr lang="pl-PL" smtClean="0"/>
              <a:pPr/>
              <a:t>2019-07-23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0ADB614-E03F-4698-8105-04E7A31278C1}"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03EA7D-6CBA-4A14-BC27-2761386A74A3}" type="datetimeFigureOut">
              <a:rPr lang="pl-PL" smtClean="0"/>
              <a:pPr/>
              <a:t>2019-07-23</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ADB614-E03F-4698-8105-04E7A31278C1}"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6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6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6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7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7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7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7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7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7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7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7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7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8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8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9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9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zaokrąglony 11"/>
          <p:cNvSpPr/>
          <p:nvPr/>
        </p:nvSpPr>
        <p:spPr>
          <a:xfrm>
            <a:off x="-468560" y="3140968"/>
            <a:ext cx="8183853" cy="2050244"/>
          </a:xfrm>
          <a:prstGeom prst="roundRect">
            <a:avLst>
              <a:gd name="adj" fmla="val 3056"/>
            </a:avLst>
          </a:prstGeom>
          <a:blipFill dpi="0" rotWithShape="1">
            <a:blip r:embed="rId2" cstate="print"/>
            <a:srcRect/>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zaokrąglony 12"/>
          <p:cNvSpPr/>
          <p:nvPr/>
        </p:nvSpPr>
        <p:spPr>
          <a:xfrm>
            <a:off x="-469506" y="1233646"/>
            <a:ext cx="8183853" cy="3946860"/>
          </a:xfrm>
          <a:prstGeom prst="roundRect">
            <a:avLst>
              <a:gd name="adj" fmla="val 3056"/>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rostokąt zaokrąglony 5"/>
          <p:cNvSpPr/>
          <p:nvPr/>
        </p:nvSpPr>
        <p:spPr>
          <a:xfrm>
            <a:off x="-468560" y="1234740"/>
            <a:ext cx="8183853" cy="3946860"/>
          </a:xfrm>
          <a:prstGeom prst="roundRect">
            <a:avLst>
              <a:gd name="adj" fmla="val 3056"/>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Title 1"/>
          <p:cNvSpPr txBox="1">
            <a:spLocks/>
          </p:cNvSpPr>
          <p:nvPr/>
        </p:nvSpPr>
        <p:spPr>
          <a:xfrm>
            <a:off x="1475656" y="1484784"/>
            <a:ext cx="5976664" cy="1368152"/>
          </a:xfrm>
          <a:prstGeom prst="rect">
            <a:avLst/>
          </a:prstGeom>
        </p:spPr>
        <p:txBody>
          <a:bodyPr lIns="0" anchor="t">
            <a:noAutofit/>
          </a:bodyPr>
          <a:lstStyle/>
          <a:p>
            <a:pPr>
              <a:spcBef>
                <a:spcPct val="0"/>
              </a:spcBef>
            </a:pPr>
            <a:r>
              <a:rPr lang="pl-PL" b="1" dirty="0" smtClean="0">
                <a:solidFill>
                  <a:schemeClr val="tx1">
                    <a:lumMod val="75000"/>
                    <a:lumOff val="25000"/>
                  </a:schemeClr>
                </a:solidFill>
              </a:rPr>
              <a:t>MAŚLICE MAŁE</a:t>
            </a:r>
          </a:p>
          <a:p>
            <a:pPr>
              <a:spcBef>
                <a:spcPct val="0"/>
              </a:spcBef>
            </a:pPr>
            <a:r>
              <a:rPr lang="pl-PL" dirty="0" smtClean="0">
                <a:solidFill>
                  <a:schemeClr val="tx1">
                    <a:lumMod val="75000"/>
                    <a:lumOff val="25000"/>
                  </a:schemeClr>
                </a:solidFill>
              </a:rPr>
              <a:t>JEDNOSTKA URBANISTYCZNA E18</a:t>
            </a:r>
          </a:p>
          <a:p>
            <a:pPr>
              <a:spcBef>
                <a:spcPct val="0"/>
              </a:spcBef>
            </a:pPr>
            <a:endParaRPr lang="pl-PL" sz="1200" dirty="0" smtClean="0">
              <a:solidFill>
                <a:schemeClr val="tx1">
                  <a:lumMod val="75000"/>
                  <a:lumOff val="25000"/>
                </a:schemeClr>
              </a:solidFill>
            </a:endParaRPr>
          </a:p>
          <a:p>
            <a:pPr>
              <a:spcBef>
                <a:spcPct val="0"/>
              </a:spcBef>
            </a:pPr>
            <a:r>
              <a:rPr lang="pl-PL" dirty="0" smtClean="0">
                <a:solidFill>
                  <a:schemeClr val="tx1">
                    <a:lumMod val="75000"/>
                    <a:lumOff val="25000"/>
                  </a:schemeClr>
                </a:solidFill>
              </a:rPr>
              <a:t>WYTYCZNE PRZESTRZENNE Z KONSULTACJI SPOŁECZNYCH </a:t>
            </a:r>
          </a:p>
          <a:p>
            <a:pPr>
              <a:spcBef>
                <a:spcPct val="0"/>
              </a:spcBef>
            </a:pPr>
            <a:r>
              <a:rPr lang="pl-PL" dirty="0" smtClean="0">
                <a:solidFill>
                  <a:schemeClr val="tx1">
                    <a:lumMod val="75000"/>
                    <a:lumOff val="25000"/>
                  </a:schemeClr>
                </a:solidFill>
              </a:rPr>
              <a:t>W RAMACH PROJEKTU „OSIEDLA KOMPLETNE”</a:t>
            </a:r>
          </a:p>
        </p:txBody>
      </p:sp>
      <p:grpSp>
        <p:nvGrpSpPr>
          <p:cNvPr id="2" name="Grupa 28"/>
          <p:cNvGrpSpPr/>
          <p:nvPr/>
        </p:nvGrpSpPr>
        <p:grpSpPr>
          <a:xfrm>
            <a:off x="2915816" y="5832197"/>
            <a:ext cx="3635575" cy="405115"/>
            <a:chOff x="4932040" y="3573016"/>
            <a:chExt cx="4466642" cy="497722"/>
          </a:xfrm>
        </p:grpSpPr>
        <p:grpSp>
          <p:nvGrpSpPr>
            <p:cNvPr id="3" name="Grupa 7"/>
            <p:cNvGrpSpPr/>
            <p:nvPr/>
          </p:nvGrpSpPr>
          <p:grpSpPr>
            <a:xfrm>
              <a:off x="4932040" y="3573016"/>
              <a:ext cx="1368152" cy="497722"/>
              <a:chOff x="142844" y="142852"/>
              <a:chExt cx="1500198" cy="539521"/>
            </a:xfrm>
          </p:grpSpPr>
          <p:pic>
            <p:nvPicPr>
              <p:cNvPr id="24" name="Symbol zastępczy zawartości 30" descr="logo_BRW_szary.png"/>
              <p:cNvPicPr>
                <a:picLocks noChangeAspect="1"/>
              </p:cNvPicPr>
              <p:nvPr/>
            </p:nvPicPr>
            <p:blipFill>
              <a:blip r:embed="rId3" cstate="print"/>
              <a:stretch>
                <a:fillRect/>
              </a:stretch>
            </p:blipFill>
            <p:spPr>
              <a:xfrm>
                <a:off x="142876" y="142852"/>
                <a:ext cx="1500166" cy="539521"/>
              </a:xfrm>
              <a:prstGeom prst="rect">
                <a:avLst/>
              </a:prstGeom>
              <a:noFill/>
              <a:ln>
                <a:noFill/>
              </a:ln>
            </p:spPr>
          </p:pic>
          <p:grpSp>
            <p:nvGrpSpPr>
              <p:cNvPr id="4" name="Grupa 33"/>
              <p:cNvGrpSpPr/>
              <p:nvPr/>
            </p:nvGrpSpPr>
            <p:grpSpPr>
              <a:xfrm>
                <a:off x="142844" y="142852"/>
                <a:ext cx="1500166" cy="539521"/>
                <a:chOff x="142844" y="142852"/>
                <a:chExt cx="1500166" cy="539521"/>
              </a:xfrm>
            </p:grpSpPr>
            <p:pic>
              <p:nvPicPr>
                <p:cNvPr id="26" name="Symbol zastępczy zawartości 30" descr="logo_BRW_szary.png"/>
                <p:cNvPicPr>
                  <a:picLocks noChangeAspect="1"/>
                </p:cNvPicPr>
                <p:nvPr/>
              </p:nvPicPr>
              <p:blipFill>
                <a:blip r:embed="rId4" cstate="print"/>
                <a:srcRect/>
                <a:stretch>
                  <a:fillRect/>
                </a:stretch>
              </p:blipFill>
              <p:spPr>
                <a:xfrm>
                  <a:off x="142844" y="142852"/>
                  <a:ext cx="1500166" cy="357190"/>
                </a:xfrm>
                <a:prstGeom prst="rect">
                  <a:avLst/>
                </a:prstGeom>
                <a:noFill/>
                <a:ln>
                  <a:noFill/>
                </a:ln>
              </p:spPr>
            </p:pic>
            <p:pic>
              <p:nvPicPr>
                <p:cNvPr id="27" name="Symbol zastępczy zawartości 30" descr="logo_BRW_szary.png"/>
                <p:cNvPicPr>
                  <a:picLocks noChangeAspect="1"/>
                </p:cNvPicPr>
                <p:nvPr/>
              </p:nvPicPr>
              <p:blipFill>
                <a:blip r:embed="rId5" cstate="print"/>
                <a:srcRect/>
                <a:stretch>
                  <a:fillRect/>
                </a:stretch>
              </p:blipFill>
              <p:spPr>
                <a:xfrm>
                  <a:off x="642910" y="500042"/>
                  <a:ext cx="1000100" cy="182331"/>
                </a:xfrm>
                <a:prstGeom prst="rect">
                  <a:avLst/>
                </a:prstGeom>
                <a:noFill/>
                <a:ln>
                  <a:noFill/>
                </a:ln>
              </p:spPr>
            </p:pic>
          </p:grpSp>
        </p:grpSp>
        <p:pic>
          <p:nvPicPr>
            <p:cNvPr id="28" name="Obraz 27" descr="PL_podstawowy-02.png"/>
            <p:cNvPicPr>
              <a:picLocks noChangeAspect="1"/>
            </p:cNvPicPr>
            <p:nvPr/>
          </p:nvPicPr>
          <p:blipFill>
            <a:blip r:embed="rId6" cstate="print">
              <a:lum bright="20000"/>
            </a:blip>
            <a:stretch>
              <a:fillRect/>
            </a:stretch>
          </p:blipFill>
          <p:spPr>
            <a:xfrm>
              <a:off x="6974898" y="3661496"/>
              <a:ext cx="2423784" cy="314955"/>
            </a:xfrm>
            <a:prstGeom prst="rect">
              <a:avLst/>
            </a:prstGeom>
          </p:spPr>
        </p:pic>
      </p:grpSp>
      <p:grpSp>
        <p:nvGrpSpPr>
          <p:cNvPr id="14" name="Grupa 13"/>
          <p:cNvGrpSpPr/>
          <p:nvPr/>
        </p:nvGrpSpPr>
        <p:grpSpPr>
          <a:xfrm>
            <a:off x="6440538" y="94927"/>
            <a:ext cx="2448272" cy="2115146"/>
            <a:chOff x="6444209" y="89718"/>
            <a:chExt cx="2448272" cy="2115146"/>
          </a:xfrm>
        </p:grpSpPr>
        <p:sp>
          <p:nvSpPr>
            <p:cNvPr id="15" name="Prostokąt 14"/>
            <p:cNvSpPr/>
            <p:nvPr/>
          </p:nvSpPr>
          <p:spPr>
            <a:xfrm>
              <a:off x="6444209" y="89718"/>
              <a:ext cx="2448272" cy="2115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6" name="Obraz 15"/>
            <p:cNvPicPr>
              <a:picLocks noChangeAspect="1"/>
            </p:cNvPicPr>
            <p:nvPr/>
          </p:nvPicPr>
          <p:blipFill>
            <a:blip r:embed="rId7" cstate="print"/>
            <a:stretch>
              <a:fillRect/>
            </a:stretch>
          </p:blipFill>
          <p:spPr>
            <a:xfrm>
              <a:off x="6519600" y="366023"/>
              <a:ext cx="2189520" cy="1766833"/>
            </a:xfrm>
            <a:prstGeom prst="rect">
              <a:avLst/>
            </a:prstGeom>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rostokąt 29"/>
          <p:cNvSpPr/>
          <p:nvPr/>
        </p:nvSpPr>
        <p:spPr>
          <a:xfrm>
            <a:off x="6353127" y="1515907"/>
            <a:ext cx="2156606" cy="951443"/>
          </a:xfrm>
          <a:prstGeom prst="rect">
            <a:avLst/>
          </a:prstGeom>
        </p:spPr>
        <p:txBody>
          <a:bodyPr wrap="square">
            <a:noAutofit/>
          </a:bodyPr>
          <a:lstStyle/>
          <a:p>
            <a:pPr lvl="0">
              <a:spcBef>
                <a:spcPct val="0"/>
              </a:spcBef>
              <a:spcAft>
                <a:spcPts val="400"/>
              </a:spcAft>
              <a:defRPr/>
            </a:pPr>
            <a:r>
              <a:rPr lang="pl-PL" sz="1000" b="1" dirty="0">
                <a:solidFill>
                  <a:srgbClr val="7030A0"/>
                </a:solidFill>
              </a:rPr>
              <a:t>TOŻSAMOŚĆ</a:t>
            </a:r>
          </a:p>
          <a:p>
            <a:pPr lvl="0">
              <a:spcBef>
                <a:spcPct val="0"/>
              </a:spcBef>
              <a:spcAft>
                <a:spcPts val="400"/>
              </a:spcAft>
              <a:defRPr/>
            </a:pPr>
            <a:r>
              <a:rPr lang="pl-PL" sz="1000" b="1" dirty="0">
                <a:solidFill>
                  <a:srgbClr val="FF9900"/>
                </a:solidFill>
              </a:rPr>
              <a:t>PRZESTRZEŃ PUBLICZNA I ZIELEŃ</a:t>
            </a:r>
          </a:p>
          <a:p>
            <a:pPr lvl="0">
              <a:spcBef>
                <a:spcPct val="0"/>
              </a:spcBef>
              <a:spcAft>
                <a:spcPts val="400"/>
              </a:spcAft>
              <a:defRPr/>
            </a:pPr>
            <a:r>
              <a:rPr lang="pl-PL" sz="1000" b="1" dirty="0">
                <a:solidFill>
                  <a:srgbClr val="C00000"/>
                </a:solidFill>
              </a:rPr>
              <a:t>PRZEDSIĘBIORCZOŚĆ I USŁUGI</a:t>
            </a:r>
          </a:p>
          <a:p>
            <a:pPr lvl="0">
              <a:spcBef>
                <a:spcPct val="0"/>
              </a:spcBef>
              <a:spcAft>
                <a:spcPts val="400"/>
              </a:spcAft>
              <a:defRPr/>
            </a:pPr>
            <a:r>
              <a:rPr lang="pl-PL" sz="1000" b="1" dirty="0">
                <a:solidFill>
                  <a:srgbClr val="0070C0"/>
                </a:solidFill>
              </a:rPr>
              <a:t>PRZEMIESZCZANIE SIĘ</a:t>
            </a:r>
          </a:p>
        </p:txBody>
      </p:sp>
      <p:sp>
        <p:nvSpPr>
          <p:cNvPr id="35" name="Prostokąt 34"/>
          <p:cNvSpPr/>
          <p:nvPr/>
        </p:nvSpPr>
        <p:spPr>
          <a:xfrm>
            <a:off x="6353127" y="4934989"/>
            <a:ext cx="2156606" cy="951443"/>
          </a:xfrm>
          <a:prstGeom prst="rect">
            <a:avLst/>
          </a:prstGeom>
        </p:spPr>
        <p:txBody>
          <a:bodyPr wrap="square">
            <a:noAutofit/>
          </a:bodyPr>
          <a:lstStyle/>
          <a:p>
            <a:pPr lvl="0">
              <a:spcBef>
                <a:spcPct val="0"/>
              </a:spcBef>
              <a:spcAft>
                <a:spcPts val="400"/>
              </a:spcAft>
              <a:defRPr/>
            </a:pPr>
            <a:r>
              <a:rPr lang="pl-PL" sz="1000" dirty="0" smtClean="0"/>
              <a:t>ANKIETA BYŁA DOSTĘPNA                    W WERSJI ONLINE</a:t>
            </a:r>
          </a:p>
          <a:p>
            <a:pPr lvl="0">
              <a:spcBef>
                <a:spcPct val="0"/>
              </a:spcBef>
              <a:spcAft>
                <a:spcPts val="400"/>
              </a:spcAft>
              <a:defRPr/>
            </a:pPr>
            <a:r>
              <a:rPr lang="pl-PL" sz="1000" dirty="0" smtClean="0"/>
              <a:t>MOŻLIWOŚĆ JEJ WYPEŁNIENIA              I ZŁOŻENIA BYŁA TAKŻE PODCZAS SPOTKAŃ</a:t>
            </a:r>
            <a:endParaRPr lang="pl-PL" sz="1000" dirty="0"/>
          </a:p>
          <a:p>
            <a:pPr lvl="0">
              <a:spcBef>
                <a:spcPct val="0"/>
              </a:spcBef>
              <a:spcAft>
                <a:spcPts val="400"/>
              </a:spcAft>
              <a:defRPr/>
            </a:pPr>
            <a:endParaRPr lang="pl-PL" sz="1000" dirty="0"/>
          </a:p>
        </p:txBody>
      </p:sp>
      <p:grpSp>
        <p:nvGrpSpPr>
          <p:cNvPr id="2" name="Grupa 37"/>
          <p:cNvGrpSpPr/>
          <p:nvPr/>
        </p:nvGrpSpPr>
        <p:grpSpPr>
          <a:xfrm>
            <a:off x="4959438" y="1087279"/>
            <a:ext cx="4184562" cy="4739387"/>
            <a:chOff x="4959438" y="857232"/>
            <a:chExt cx="4184562" cy="4739387"/>
          </a:xfrm>
        </p:grpSpPr>
        <p:sp>
          <p:nvSpPr>
            <p:cNvPr id="32" name="Prostokąt 31"/>
            <p:cNvSpPr/>
            <p:nvPr/>
          </p:nvSpPr>
          <p:spPr>
            <a:xfrm>
              <a:off x="5084535" y="857232"/>
              <a:ext cx="4059465" cy="400110"/>
            </a:xfrm>
            <a:prstGeom prst="rect">
              <a:avLst/>
            </a:prstGeom>
          </p:spPr>
          <p:txBody>
            <a:bodyPr>
              <a:spAutoFit/>
            </a:bodyPr>
            <a:lstStyle/>
            <a:p>
              <a:pPr lvl="0" algn="just">
                <a:spcBef>
                  <a:spcPct val="0"/>
                </a:spcBef>
                <a:defRPr/>
              </a:pPr>
              <a:r>
                <a:rPr lang="pl-PL" sz="1000" dirty="0">
                  <a:solidFill>
                    <a:schemeClr val="tx1">
                      <a:lumMod val="85000"/>
                      <a:lumOff val="15000"/>
                    </a:schemeClr>
                  </a:solidFill>
                </a:rPr>
                <a:t>SPOTKANIE STOLIKOWE ODBYŁO SIĘ </a:t>
              </a:r>
              <a:r>
                <a:rPr lang="pl-PL" sz="1000" dirty="0" smtClean="0">
                  <a:solidFill>
                    <a:schemeClr val="tx1">
                      <a:lumMod val="85000"/>
                      <a:lumOff val="15000"/>
                    </a:schemeClr>
                  </a:solidFill>
                </a:rPr>
                <a:t>18 </a:t>
              </a:r>
              <a:r>
                <a:rPr lang="pl-PL" sz="1000" dirty="0">
                  <a:solidFill>
                    <a:schemeClr val="tx1">
                      <a:lumMod val="85000"/>
                      <a:lumOff val="15000"/>
                    </a:schemeClr>
                  </a:solidFill>
                </a:rPr>
                <a:t>MAJA 2019 ROKU </a:t>
              </a:r>
            </a:p>
            <a:p>
              <a:pPr lvl="0" algn="just">
                <a:spcBef>
                  <a:spcPct val="0"/>
                </a:spcBef>
                <a:defRPr/>
              </a:pPr>
              <a:r>
                <a:rPr lang="pl-PL" sz="1000" dirty="0" smtClean="0">
                  <a:solidFill>
                    <a:schemeClr val="tx1">
                      <a:lumMod val="85000"/>
                      <a:lumOff val="15000"/>
                    </a:schemeClr>
                  </a:solidFill>
                </a:rPr>
                <a:t>WYSZCZEGÓLNIONO BLOKI TEMATYCZNE:</a:t>
              </a:r>
              <a:endParaRPr lang="pl-PL" sz="1000" dirty="0">
                <a:solidFill>
                  <a:schemeClr val="tx1">
                    <a:lumMod val="85000"/>
                    <a:lumOff val="15000"/>
                  </a:schemeClr>
                </a:solidFill>
              </a:endParaRPr>
            </a:p>
          </p:txBody>
        </p:sp>
        <p:sp>
          <p:nvSpPr>
            <p:cNvPr id="34" name="Prostokąt 33"/>
            <p:cNvSpPr/>
            <p:nvPr/>
          </p:nvSpPr>
          <p:spPr>
            <a:xfrm>
              <a:off x="5084535" y="2566946"/>
              <a:ext cx="4059465" cy="400110"/>
            </a:xfrm>
            <a:prstGeom prst="rect">
              <a:avLst/>
            </a:prstGeom>
          </p:spPr>
          <p:txBody>
            <a:bodyPr>
              <a:spAutoFit/>
            </a:bodyPr>
            <a:lstStyle/>
            <a:p>
              <a:pPr lvl="0" algn="just">
                <a:spcBef>
                  <a:spcPct val="0"/>
                </a:spcBef>
                <a:defRPr/>
              </a:pPr>
              <a:r>
                <a:rPr lang="pl-PL" sz="1000" dirty="0">
                  <a:solidFill>
                    <a:schemeClr val="tx1">
                      <a:lumMod val="85000"/>
                      <a:lumOff val="15000"/>
                    </a:schemeClr>
                  </a:solidFill>
                </a:rPr>
                <a:t>SPACER BADAWCZY ODBYŁ SIĘ </a:t>
              </a:r>
              <a:r>
                <a:rPr lang="pl-PL" sz="1000" dirty="0" smtClean="0">
                  <a:solidFill>
                    <a:schemeClr val="tx1">
                      <a:lumMod val="85000"/>
                      <a:lumOff val="15000"/>
                    </a:schemeClr>
                  </a:solidFill>
                </a:rPr>
                <a:t>30 MAJA </a:t>
              </a:r>
              <a:r>
                <a:rPr lang="pl-PL" sz="1000" dirty="0">
                  <a:solidFill>
                    <a:schemeClr val="tx1">
                      <a:lumMod val="85000"/>
                      <a:lumOff val="15000"/>
                    </a:schemeClr>
                  </a:solidFill>
                </a:rPr>
                <a:t>2019 ROKU PO SPOTKANIU </a:t>
              </a:r>
            </a:p>
            <a:p>
              <a:pPr lvl="0" algn="just">
                <a:spcBef>
                  <a:spcPct val="0"/>
                </a:spcBef>
                <a:defRPr/>
              </a:pPr>
              <a:r>
                <a:rPr lang="pl-PL" sz="1000" dirty="0">
                  <a:solidFill>
                    <a:schemeClr val="tx1">
                      <a:lumMod val="85000"/>
                      <a:lumOff val="15000"/>
                    </a:schemeClr>
                  </a:solidFill>
                </a:rPr>
                <a:t>OSIEDLOWYM I MIAŁ FORMĘ </a:t>
              </a:r>
              <a:r>
                <a:rPr lang="pl-PL" sz="1000" dirty="0" smtClean="0">
                  <a:solidFill>
                    <a:schemeClr val="tx1">
                      <a:lumMod val="85000"/>
                      <a:lumOff val="15000"/>
                    </a:schemeClr>
                  </a:solidFill>
                </a:rPr>
                <a:t>SPACERU ROWEROWEGO</a:t>
              </a:r>
              <a:endParaRPr lang="pl-PL" sz="1000" dirty="0">
                <a:solidFill>
                  <a:schemeClr val="tx1">
                    <a:lumMod val="85000"/>
                    <a:lumOff val="15000"/>
                  </a:schemeClr>
                </a:solidFill>
              </a:endParaRPr>
            </a:p>
          </p:txBody>
        </p:sp>
        <p:grpSp>
          <p:nvGrpSpPr>
            <p:cNvPr id="3" name="Grupa 36"/>
            <p:cNvGrpSpPr/>
            <p:nvPr/>
          </p:nvGrpSpPr>
          <p:grpSpPr>
            <a:xfrm>
              <a:off x="5147964" y="1285860"/>
              <a:ext cx="1131161" cy="836345"/>
              <a:chOff x="5777535" y="961719"/>
              <a:chExt cx="2790768" cy="3348920"/>
            </a:xfrm>
          </p:grpSpPr>
          <p:sp>
            <p:nvSpPr>
              <p:cNvPr id="18" name="Prostokąt zaokrąglony 17"/>
              <p:cNvSpPr/>
              <p:nvPr/>
            </p:nvSpPr>
            <p:spPr>
              <a:xfrm>
                <a:off x="5777536" y="961719"/>
                <a:ext cx="2790767" cy="3348920"/>
              </a:xfrm>
              <a:prstGeom prst="roundRect">
                <a:avLst>
                  <a:gd name="adj" fmla="val 5000"/>
                </a:avLst>
              </a:prstGeom>
              <a:solidFill>
                <a:schemeClr val="tx2">
                  <a:lumMod val="75000"/>
                </a:schemeClr>
              </a:solidFill>
            </p:spPr>
            <p:style>
              <a:lnRef idx="3">
                <a:schemeClr val="lt1">
                  <a:hueOff val="0"/>
                  <a:satOff val="0"/>
                  <a:lumOff val="0"/>
                  <a:alphaOff val="0"/>
                </a:schemeClr>
              </a:lnRef>
              <a:fillRef idx="1">
                <a:schemeClr val="accent4">
                  <a:hueOff val="-4464770"/>
                  <a:satOff val="26899"/>
                  <a:lumOff val="2156"/>
                  <a:alphaOff val="0"/>
                </a:schemeClr>
              </a:fillRef>
              <a:effectRef idx="1">
                <a:schemeClr val="accent4">
                  <a:hueOff val="-4464770"/>
                  <a:satOff val="26899"/>
                  <a:lumOff val="2156"/>
                  <a:alphaOff val="0"/>
                </a:schemeClr>
              </a:effectRef>
              <a:fontRef idx="minor">
                <a:schemeClr val="lt1"/>
              </a:fontRef>
            </p:style>
            <p:txBody>
              <a:bodyPr/>
              <a:lstStyle/>
              <a:p>
                <a:endParaRPr lang="pl-PL" dirty="0"/>
              </a:p>
            </p:txBody>
          </p:sp>
          <p:sp>
            <p:nvSpPr>
              <p:cNvPr id="19" name="Prostokąt 18"/>
              <p:cNvSpPr/>
              <p:nvPr/>
            </p:nvSpPr>
            <p:spPr>
              <a:xfrm rot="16200000">
                <a:off x="4683555" y="2055700"/>
                <a:ext cx="2746114" cy="5581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endParaRPr lang="pl-PL" sz="3200" kern="1200" dirty="0"/>
              </a:p>
            </p:txBody>
          </p:sp>
        </p:grpSp>
        <p:sp>
          <p:nvSpPr>
            <p:cNvPr id="20" name="pole tekstowe 19"/>
            <p:cNvSpPr txBox="1"/>
            <p:nvPr/>
          </p:nvSpPr>
          <p:spPr>
            <a:xfrm>
              <a:off x="4959438" y="1472554"/>
              <a:ext cx="1508215" cy="461665"/>
            </a:xfrm>
            <a:prstGeom prst="rect">
              <a:avLst/>
            </a:prstGeom>
            <a:noFill/>
          </p:spPr>
          <p:txBody>
            <a:bodyPr wrap="square" rtlCol="0">
              <a:spAutoFit/>
            </a:bodyPr>
            <a:lstStyle/>
            <a:p>
              <a:pPr algn="ctr"/>
              <a:r>
                <a:rPr lang="pl-PL" sz="1200" b="1" dirty="0" smtClean="0">
                  <a:solidFill>
                    <a:schemeClr val="bg1"/>
                  </a:solidFill>
                </a:rPr>
                <a:t>BLOKI</a:t>
              </a:r>
            </a:p>
            <a:p>
              <a:pPr algn="ctr"/>
              <a:r>
                <a:rPr lang="pl-PL" sz="1200" b="1" dirty="0" smtClean="0">
                  <a:solidFill>
                    <a:schemeClr val="bg1"/>
                  </a:solidFill>
                </a:rPr>
                <a:t>TEMATYCZNE</a:t>
              </a:r>
              <a:endParaRPr lang="pl-PL" sz="1200" b="1" dirty="0">
                <a:solidFill>
                  <a:schemeClr val="bg1"/>
                </a:solidFill>
              </a:endParaRPr>
            </a:p>
          </p:txBody>
        </p:sp>
        <p:grpSp>
          <p:nvGrpSpPr>
            <p:cNvPr id="4" name="Grupa 36"/>
            <p:cNvGrpSpPr/>
            <p:nvPr/>
          </p:nvGrpSpPr>
          <p:grpSpPr>
            <a:xfrm>
              <a:off x="5147964" y="3049061"/>
              <a:ext cx="1131161" cy="836345"/>
              <a:chOff x="5777535" y="961719"/>
              <a:chExt cx="2790768" cy="3348920"/>
            </a:xfrm>
          </p:grpSpPr>
          <p:sp>
            <p:nvSpPr>
              <p:cNvPr id="22" name="Prostokąt zaokrąglony 21"/>
              <p:cNvSpPr/>
              <p:nvPr/>
            </p:nvSpPr>
            <p:spPr>
              <a:xfrm>
                <a:off x="5777536" y="961719"/>
                <a:ext cx="2790767" cy="3348920"/>
              </a:xfrm>
              <a:prstGeom prst="roundRect">
                <a:avLst>
                  <a:gd name="adj" fmla="val 5000"/>
                </a:avLst>
              </a:prstGeom>
              <a:solidFill>
                <a:schemeClr val="tx2">
                  <a:lumMod val="75000"/>
                </a:schemeClr>
              </a:solidFill>
            </p:spPr>
            <p:style>
              <a:lnRef idx="3">
                <a:schemeClr val="lt1">
                  <a:hueOff val="0"/>
                  <a:satOff val="0"/>
                  <a:lumOff val="0"/>
                  <a:alphaOff val="0"/>
                </a:schemeClr>
              </a:lnRef>
              <a:fillRef idx="1">
                <a:schemeClr val="accent4">
                  <a:hueOff val="-4464770"/>
                  <a:satOff val="26899"/>
                  <a:lumOff val="2156"/>
                  <a:alphaOff val="0"/>
                </a:schemeClr>
              </a:fillRef>
              <a:effectRef idx="1">
                <a:schemeClr val="accent4">
                  <a:hueOff val="-4464770"/>
                  <a:satOff val="26899"/>
                  <a:lumOff val="2156"/>
                  <a:alphaOff val="0"/>
                </a:schemeClr>
              </a:effectRef>
              <a:fontRef idx="minor">
                <a:schemeClr val="lt1"/>
              </a:fontRef>
            </p:style>
            <p:txBody>
              <a:bodyPr/>
              <a:lstStyle/>
              <a:p>
                <a:endParaRPr lang="pl-PL" dirty="0"/>
              </a:p>
            </p:txBody>
          </p:sp>
          <p:sp>
            <p:nvSpPr>
              <p:cNvPr id="23" name="Prostokąt 22"/>
              <p:cNvSpPr/>
              <p:nvPr/>
            </p:nvSpPr>
            <p:spPr>
              <a:xfrm rot="16200000">
                <a:off x="4683555" y="2055700"/>
                <a:ext cx="2746114" cy="5581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endParaRPr lang="pl-PL" sz="3200" kern="1200" dirty="0"/>
              </a:p>
            </p:txBody>
          </p:sp>
        </p:grpSp>
        <p:sp>
          <p:nvSpPr>
            <p:cNvPr id="24" name="pole tekstowe 23"/>
            <p:cNvSpPr txBox="1"/>
            <p:nvPr/>
          </p:nvSpPr>
          <p:spPr>
            <a:xfrm>
              <a:off x="4959438" y="3235755"/>
              <a:ext cx="1508215" cy="409911"/>
            </a:xfrm>
            <a:prstGeom prst="rect">
              <a:avLst/>
            </a:prstGeom>
            <a:noFill/>
          </p:spPr>
          <p:txBody>
            <a:bodyPr wrap="square" rtlCol="0">
              <a:spAutoFit/>
            </a:bodyPr>
            <a:lstStyle/>
            <a:p>
              <a:pPr algn="ctr"/>
              <a:r>
                <a:rPr lang="pl-PL" sz="1200" b="1" dirty="0">
                  <a:solidFill>
                    <a:schemeClr val="bg1"/>
                  </a:solidFill>
                </a:rPr>
                <a:t>SPACER </a:t>
              </a:r>
            </a:p>
            <a:p>
              <a:pPr algn="ctr"/>
              <a:r>
                <a:rPr lang="pl-PL" sz="1200" b="1" dirty="0">
                  <a:solidFill>
                    <a:schemeClr val="bg1"/>
                  </a:solidFill>
                </a:rPr>
                <a:t>BADAWCZY</a:t>
              </a:r>
            </a:p>
          </p:txBody>
        </p:sp>
        <p:grpSp>
          <p:nvGrpSpPr>
            <p:cNvPr id="5" name="Grupa 36"/>
            <p:cNvGrpSpPr/>
            <p:nvPr/>
          </p:nvGrpSpPr>
          <p:grpSpPr>
            <a:xfrm>
              <a:off x="5147964" y="4760274"/>
              <a:ext cx="1131161" cy="836345"/>
              <a:chOff x="5777535" y="961719"/>
              <a:chExt cx="2790768" cy="3348920"/>
            </a:xfrm>
          </p:grpSpPr>
          <p:sp>
            <p:nvSpPr>
              <p:cNvPr id="26" name="Prostokąt zaokrąglony 25"/>
              <p:cNvSpPr/>
              <p:nvPr/>
            </p:nvSpPr>
            <p:spPr>
              <a:xfrm>
                <a:off x="5777536" y="961719"/>
                <a:ext cx="2790767" cy="3348920"/>
              </a:xfrm>
              <a:prstGeom prst="roundRect">
                <a:avLst>
                  <a:gd name="adj" fmla="val 5000"/>
                </a:avLst>
              </a:prstGeom>
              <a:solidFill>
                <a:schemeClr val="tx2">
                  <a:lumMod val="75000"/>
                </a:schemeClr>
              </a:solidFill>
            </p:spPr>
            <p:style>
              <a:lnRef idx="3">
                <a:schemeClr val="lt1">
                  <a:hueOff val="0"/>
                  <a:satOff val="0"/>
                  <a:lumOff val="0"/>
                  <a:alphaOff val="0"/>
                </a:schemeClr>
              </a:lnRef>
              <a:fillRef idx="1">
                <a:schemeClr val="accent4">
                  <a:hueOff val="-4464770"/>
                  <a:satOff val="26899"/>
                  <a:lumOff val="2156"/>
                  <a:alphaOff val="0"/>
                </a:schemeClr>
              </a:fillRef>
              <a:effectRef idx="1">
                <a:schemeClr val="accent4">
                  <a:hueOff val="-4464770"/>
                  <a:satOff val="26899"/>
                  <a:lumOff val="2156"/>
                  <a:alphaOff val="0"/>
                </a:schemeClr>
              </a:effectRef>
              <a:fontRef idx="minor">
                <a:schemeClr val="lt1"/>
              </a:fontRef>
            </p:style>
            <p:txBody>
              <a:bodyPr/>
              <a:lstStyle/>
              <a:p>
                <a:endParaRPr lang="pl-PL" dirty="0"/>
              </a:p>
            </p:txBody>
          </p:sp>
          <p:sp>
            <p:nvSpPr>
              <p:cNvPr id="27" name="Prostokąt 26"/>
              <p:cNvSpPr/>
              <p:nvPr/>
            </p:nvSpPr>
            <p:spPr>
              <a:xfrm rot="16200000">
                <a:off x="4683555" y="2055700"/>
                <a:ext cx="2746114" cy="5581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endParaRPr lang="pl-PL" sz="3200" kern="1200" dirty="0"/>
              </a:p>
            </p:txBody>
          </p:sp>
        </p:grpSp>
        <p:sp>
          <p:nvSpPr>
            <p:cNvPr id="28" name="pole tekstowe 27"/>
            <p:cNvSpPr txBox="1"/>
            <p:nvPr/>
          </p:nvSpPr>
          <p:spPr>
            <a:xfrm>
              <a:off x="4959438" y="5029861"/>
              <a:ext cx="1508215" cy="245947"/>
            </a:xfrm>
            <a:prstGeom prst="rect">
              <a:avLst/>
            </a:prstGeom>
            <a:noFill/>
          </p:spPr>
          <p:txBody>
            <a:bodyPr wrap="square" rtlCol="0">
              <a:spAutoFit/>
            </a:bodyPr>
            <a:lstStyle/>
            <a:p>
              <a:pPr algn="ctr"/>
              <a:r>
                <a:rPr lang="pl-PL" sz="1200" b="1" dirty="0">
                  <a:solidFill>
                    <a:schemeClr val="bg1"/>
                  </a:solidFill>
                </a:rPr>
                <a:t>ANKIETA</a:t>
              </a:r>
            </a:p>
          </p:txBody>
        </p:sp>
        <p:sp>
          <p:nvSpPr>
            <p:cNvPr id="36" name="Prostokąt 35"/>
            <p:cNvSpPr/>
            <p:nvPr/>
          </p:nvSpPr>
          <p:spPr>
            <a:xfrm>
              <a:off x="5084535" y="4286256"/>
              <a:ext cx="4059465" cy="400110"/>
            </a:xfrm>
            <a:prstGeom prst="rect">
              <a:avLst/>
            </a:prstGeom>
          </p:spPr>
          <p:txBody>
            <a:bodyPr>
              <a:spAutoFit/>
            </a:bodyPr>
            <a:lstStyle/>
            <a:p>
              <a:pPr lvl="0">
                <a:spcBef>
                  <a:spcPct val="0"/>
                </a:spcBef>
                <a:defRPr/>
              </a:pPr>
              <a:r>
                <a:rPr lang="pl-PL" sz="1000" dirty="0" smtClean="0">
                  <a:solidFill>
                    <a:schemeClr val="tx1">
                      <a:lumMod val="85000"/>
                      <a:lumOff val="15000"/>
                    </a:schemeClr>
                  </a:solidFill>
                </a:rPr>
                <a:t>ANKIETY ZOSTAŁA UDOSTĘPNIONA 10 MAJA 2019 ROKU </a:t>
              </a:r>
              <a:br>
                <a:rPr lang="pl-PL" sz="1000" dirty="0" smtClean="0">
                  <a:solidFill>
                    <a:schemeClr val="tx1">
                      <a:lumMod val="85000"/>
                      <a:lumOff val="15000"/>
                    </a:schemeClr>
                  </a:solidFill>
                </a:rPr>
              </a:br>
              <a:r>
                <a:rPr lang="pl-PL" sz="1000" dirty="0" smtClean="0">
                  <a:solidFill>
                    <a:schemeClr val="tx1">
                      <a:lumMod val="85000"/>
                      <a:lumOff val="15000"/>
                    </a:schemeClr>
                  </a:solidFill>
                </a:rPr>
                <a:t>I MOŻNA BYŁO JĄ WYPEŁNIĆ DO 31 MAJA 2019 ROKU</a:t>
              </a:r>
              <a:endParaRPr lang="pl-PL" sz="1000" dirty="0">
                <a:solidFill>
                  <a:schemeClr val="tx1">
                    <a:lumMod val="85000"/>
                    <a:lumOff val="15000"/>
                  </a:schemeClr>
                </a:solidFill>
              </a:endParaRPr>
            </a:p>
          </p:txBody>
        </p:sp>
      </p:grpSp>
      <p:pic>
        <p:nvPicPr>
          <p:cNvPr id="4098" name="Picture 2" descr="D:\Osiedla\Analizy_Wstepne\biuro_prasowe_briefing\osiedla kompletne - plakat.jpg"/>
          <p:cNvPicPr>
            <a:picLocks noChangeAspect="1" noChangeArrowheads="1"/>
          </p:cNvPicPr>
          <p:nvPr/>
        </p:nvPicPr>
        <p:blipFill>
          <a:blip r:embed="rId2" cstate="print">
            <a:lum bright="10000" contrast="-20000"/>
          </a:blip>
          <a:srcRect l="3336" t="2848" r="3250" b="1590"/>
          <a:stretch>
            <a:fillRect/>
          </a:stretch>
        </p:blipFill>
        <p:spPr bwMode="auto">
          <a:xfrm>
            <a:off x="1402186" y="1122982"/>
            <a:ext cx="3569854" cy="5163538"/>
          </a:xfrm>
          <a:prstGeom prst="rect">
            <a:avLst/>
          </a:prstGeom>
          <a:noFill/>
        </p:spPr>
      </p:pic>
      <p:sp>
        <p:nvSpPr>
          <p:cNvPr id="10"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lvl="0" algn="r">
              <a:spcBef>
                <a:spcPct val="0"/>
              </a:spcBef>
              <a:defRPr/>
            </a:pPr>
            <a:r>
              <a:rPr lang="pl-PL" sz="1400" dirty="0" smtClean="0">
                <a:solidFill>
                  <a:schemeClr val="tx1">
                    <a:lumMod val="85000"/>
                    <a:lumOff val="15000"/>
                  </a:schemeClr>
                </a:solidFill>
              </a:rPr>
              <a:t>ELEMENTY PROCESU KONSULTACJI SPOŁECZNYCH</a:t>
            </a:r>
            <a:endParaRPr lang="pl-PL" sz="1400" dirty="0">
              <a:solidFill>
                <a:schemeClr val="tx1">
                  <a:lumMod val="85000"/>
                  <a:lumOff val="15000"/>
                </a:schemeClr>
              </a:solidFill>
            </a:endParaRPr>
          </a:p>
        </p:txBody>
      </p:sp>
      <p:sp>
        <p:nvSpPr>
          <p:cNvPr id="11"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a:solidFill>
                  <a:schemeClr val="tx1">
                    <a:lumMod val="75000"/>
                    <a:lumOff val="25000"/>
                  </a:schemeClr>
                </a:solidFill>
              </a:rPr>
              <a:t> </a:t>
            </a: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14" name="Łącznik prosty 13"/>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9" name="Prostokąt 28">
            <a:extLst>
              <a:ext uri="{FF2B5EF4-FFF2-40B4-BE49-F238E27FC236}">
                <a16:creationId xmlns:a16="http://schemas.microsoft.com/office/drawing/2014/main" xmlns="" id="{B1A289A4-3C85-4969-A9CD-1C0EE360FD31}"/>
              </a:ext>
            </a:extLst>
          </p:cNvPr>
          <p:cNvSpPr/>
          <p:nvPr/>
        </p:nvSpPr>
        <p:spPr>
          <a:xfrm>
            <a:off x="6353127" y="3214813"/>
            <a:ext cx="2428892" cy="1500198"/>
          </a:xfrm>
          <a:prstGeom prst="rect">
            <a:avLst/>
          </a:prstGeom>
        </p:spPr>
        <p:txBody>
          <a:bodyPr wrap="square">
            <a:noAutofit/>
          </a:bodyPr>
          <a:lstStyle/>
          <a:p>
            <a:pPr lvl="0">
              <a:spcBef>
                <a:spcPct val="0"/>
              </a:spcBef>
              <a:spcAft>
                <a:spcPts val="400"/>
              </a:spcAft>
              <a:defRPr/>
            </a:pPr>
            <a:r>
              <a:rPr lang="pl-PL" sz="1000" dirty="0" smtClean="0"/>
              <a:t>ULICE MAŚLICKA I BRODNICKA</a:t>
            </a:r>
            <a:endParaRPr lang="pl-PL" sz="1000" dirty="0"/>
          </a:p>
          <a:p>
            <a:pPr lvl="0">
              <a:spcBef>
                <a:spcPct val="0"/>
              </a:spcBef>
              <a:spcAft>
                <a:spcPts val="400"/>
              </a:spcAft>
              <a:defRPr/>
            </a:pPr>
            <a:r>
              <a:rPr lang="pl-PL" sz="1000" dirty="0" smtClean="0"/>
              <a:t>UL. MRĄGOWSKA</a:t>
            </a:r>
          </a:p>
          <a:p>
            <a:pPr lvl="0">
              <a:spcBef>
                <a:spcPct val="0"/>
              </a:spcBef>
              <a:spcAft>
                <a:spcPts val="400"/>
              </a:spcAft>
              <a:defRPr/>
            </a:pPr>
            <a:r>
              <a:rPr lang="pl-PL" sz="1000" dirty="0" smtClean="0"/>
              <a:t>UL. KRÓLEWIECKA</a:t>
            </a:r>
            <a:endParaRPr lang="pl-PL" sz="1000" dirty="0"/>
          </a:p>
          <a:p>
            <a:pPr lvl="0">
              <a:spcBef>
                <a:spcPct val="0"/>
              </a:spcBef>
              <a:spcAft>
                <a:spcPts val="400"/>
              </a:spcAft>
              <a:defRPr/>
            </a:pPr>
            <a:r>
              <a:rPr lang="pl-PL" sz="1000" dirty="0" smtClean="0"/>
              <a:t>ZESPÓŁ SZKOLNO-PRZEDSZKOLNY NR 12</a:t>
            </a:r>
          </a:p>
          <a:p>
            <a:pPr lvl="0">
              <a:spcBef>
                <a:spcPct val="0"/>
              </a:spcBef>
              <a:spcAft>
                <a:spcPts val="400"/>
              </a:spcAft>
              <a:defRPr/>
            </a:pPr>
            <a:r>
              <a:rPr lang="pl-PL" sz="1000" dirty="0" smtClean="0"/>
              <a:t>PĘTLA KOZIA</a:t>
            </a:r>
            <a:endParaRPr lang="pl-PL" sz="1000" dirty="0"/>
          </a:p>
        </p:txBody>
      </p:sp>
      <p:pic>
        <p:nvPicPr>
          <p:cNvPr id="31" name="Obraz 30"/>
          <p:cNvPicPr>
            <a:picLocks noChangeAspect="1"/>
          </p:cNvPicPr>
          <p:nvPr/>
        </p:nvPicPr>
        <p:blipFill rotWithShape="1">
          <a:blip r:embed="rId3"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az 15" descr="P1230890.JPG"/>
          <p:cNvPicPr>
            <a:picLocks noChangeAspect="1"/>
          </p:cNvPicPr>
          <p:nvPr/>
        </p:nvPicPr>
        <p:blipFill>
          <a:blip r:embed="rId2" cstate="print"/>
          <a:srcRect l="11738" t="21524" r="17582" b="17283"/>
          <a:stretch>
            <a:fillRect/>
          </a:stretch>
        </p:blipFill>
        <p:spPr>
          <a:xfrm>
            <a:off x="4572000" y="3643313"/>
            <a:ext cx="3960652" cy="2286017"/>
          </a:xfrm>
          <a:prstGeom prst="rect">
            <a:avLst/>
          </a:prstGeom>
        </p:spPr>
      </p:pic>
      <p:pic>
        <p:nvPicPr>
          <p:cNvPr id="13" name="Obraz 12" descr="P1230862.JPG"/>
          <p:cNvPicPr>
            <a:picLocks noChangeAspect="1"/>
          </p:cNvPicPr>
          <p:nvPr/>
        </p:nvPicPr>
        <p:blipFill>
          <a:blip r:embed="rId3" cstate="print"/>
          <a:srcRect l="11475" r="1025"/>
          <a:stretch>
            <a:fillRect/>
          </a:stretch>
        </p:blipFill>
        <p:spPr>
          <a:xfrm>
            <a:off x="1428727" y="3643315"/>
            <a:ext cx="3000397" cy="2286015"/>
          </a:xfrm>
          <a:prstGeom prst="rect">
            <a:avLst/>
          </a:prstGeom>
        </p:spPr>
      </p:pic>
      <p:pic>
        <p:nvPicPr>
          <p:cNvPr id="11" name="Obraz 10" descr="P1230858.JPG"/>
          <p:cNvPicPr>
            <a:picLocks noChangeAspect="1"/>
          </p:cNvPicPr>
          <p:nvPr/>
        </p:nvPicPr>
        <p:blipFill>
          <a:blip r:embed="rId4" cstate="print"/>
          <a:srcRect l="30891" t="28870" r="14994" b="8955"/>
          <a:stretch>
            <a:fillRect/>
          </a:stretch>
        </p:blipFill>
        <p:spPr>
          <a:xfrm>
            <a:off x="1428728" y="928670"/>
            <a:ext cx="3357586" cy="2571768"/>
          </a:xfrm>
          <a:prstGeom prst="rect">
            <a:avLst/>
          </a:prstGeom>
        </p:spPr>
      </p:pic>
      <p:pic>
        <p:nvPicPr>
          <p:cNvPr id="15" name="Obraz 14" descr="P1230867.JPG"/>
          <p:cNvPicPr>
            <a:picLocks noChangeAspect="1"/>
          </p:cNvPicPr>
          <p:nvPr/>
        </p:nvPicPr>
        <p:blipFill>
          <a:blip r:embed="rId5" cstate="print"/>
          <a:srcRect l="5555" r="896"/>
          <a:stretch>
            <a:fillRect/>
          </a:stretch>
        </p:blipFill>
        <p:spPr>
          <a:xfrm>
            <a:off x="4929190" y="928670"/>
            <a:ext cx="3608754" cy="2571768"/>
          </a:xfrm>
          <a:prstGeom prst="rect">
            <a:avLst/>
          </a:prstGeom>
        </p:spPr>
      </p:pic>
      <p:sp>
        <p:nvSpPr>
          <p:cNvPr id="10"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12" name="Łącznik prosty 11"/>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lvl="0" algn="r">
              <a:spcBef>
                <a:spcPct val="0"/>
              </a:spcBef>
              <a:defRPr/>
            </a:pPr>
            <a:r>
              <a:rPr lang="pl-PL" sz="1400" dirty="0" smtClean="0">
                <a:solidFill>
                  <a:schemeClr val="tx1">
                    <a:lumMod val="75000"/>
                    <a:lumOff val="25000"/>
                  </a:schemeClr>
                </a:solidFill>
              </a:rPr>
              <a:t>DOKUMENTACJA FOTOGRAFICZNA SPOTKAŃ</a:t>
            </a:r>
            <a:endParaRPr lang="pl-PL" sz="1400" dirty="0">
              <a:solidFill>
                <a:schemeClr val="tx1">
                  <a:lumMod val="75000"/>
                  <a:lumOff val="25000"/>
                </a:schemeClr>
              </a:solidFill>
            </a:endParaRPr>
          </a:p>
        </p:txBody>
      </p:sp>
      <p:pic>
        <p:nvPicPr>
          <p:cNvPr id="14" name="Obraz 13"/>
          <p:cNvPicPr>
            <a:picLocks noChangeAspect="1"/>
          </p:cNvPicPr>
          <p:nvPr/>
        </p:nvPicPr>
        <p:blipFill rotWithShape="1">
          <a:blip r:embed="rId6"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3" cstate="print"/>
          <a:stretch>
            <a:fillRect/>
          </a:stretch>
        </p:blipFill>
        <p:spPr>
          <a:xfrm>
            <a:off x="1403649" y="908720"/>
            <a:ext cx="7128789" cy="5038721"/>
          </a:xfrm>
          <a:prstGeom prst="rect">
            <a:avLst/>
          </a:prstGeom>
        </p:spPr>
      </p:pic>
      <p:sp>
        <p:nvSpPr>
          <p:cNvPr id="14" name="Prostokąt 13"/>
          <p:cNvSpPr/>
          <p:nvPr/>
        </p:nvSpPr>
        <p:spPr>
          <a:xfrm>
            <a:off x="1285852" y="5982132"/>
            <a:ext cx="7246588" cy="554578"/>
          </a:xfrm>
          <a:prstGeom prst="rect">
            <a:avLst/>
          </a:prstGeom>
          <a:solidFill>
            <a:schemeClr val="bg1">
              <a:alpha val="63000"/>
            </a:schemeClr>
          </a:solidFill>
        </p:spPr>
        <p:txBody>
          <a:bodyPr wrap="square">
            <a:noAutofit/>
          </a:bodyPr>
          <a:lstStyle/>
          <a:p>
            <a:pPr marL="342900" lvl="0" indent="-342900">
              <a:spcBef>
                <a:spcPct val="0"/>
              </a:spcBef>
              <a:defRPr/>
            </a:pPr>
            <a:r>
              <a:rPr lang="pl-PL" sz="1000" b="1" dirty="0" smtClean="0">
                <a:solidFill>
                  <a:schemeClr val="accent4"/>
                </a:solidFill>
              </a:rPr>
              <a:t>HISTORYCZNE ULICE</a:t>
            </a:r>
          </a:p>
          <a:p>
            <a:pPr lvl="0">
              <a:spcBef>
                <a:spcPct val="0"/>
              </a:spcBef>
              <a:defRPr/>
            </a:pPr>
            <a:r>
              <a:rPr lang="pl-PL" sz="1000" dirty="0" smtClean="0"/>
              <a:t>UTRZYMANIE CHARAKTERU HISTORYCZNIE UKSZTAŁTOWANYCH ULIC: DWORSKIEJ, MAŚLICKIEJ, ŚLĘZOUJŚCIE (ZACHOWANIE BRUKU)       I  </a:t>
            </a:r>
            <a:r>
              <a:rPr lang="pl-PL" sz="1000" dirty="0" smtClean="0"/>
              <a:t>RĘDZIŃSKIEJ, WYEKSPONOWANIE  </a:t>
            </a:r>
            <a:r>
              <a:rPr lang="pl-PL" sz="1000" dirty="0" smtClean="0"/>
              <a:t>HISTORYCZNYCH OBIEKTÓW.</a:t>
            </a:r>
            <a:endParaRPr lang="pl-PL" sz="1000" dirty="0"/>
          </a:p>
        </p:txBody>
      </p:sp>
      <p:sp>
        <p:nvSpPr>
          <p:cNvPr id="20"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23"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a:solidFill>
                  <a:schemeClr val="tx1">
                    <a:lumMod val="75000"/>
                    <a:lumOff val="25000"/>
                  </a:schemeClr>
                </a:solidFill>
              </a:rPr>
              <a:t> </a:t>
            </a: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26" name="Łącznik prosty 25"/>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8" name="Prostokąt 37"/>
          <p:cNvSpPr/>
          <p:nvPr/>
        </p:nvSpPr>
        <p:spPr>
          <a:xfrm>
            <a:off x="1114586" y="899671"/>
            <a:ext cx="214314" cy="57150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39" name="Prostokąt 38"/>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4"/>
                  </a:solidFill>
                  <a:prstDash val="solid"/>
                </a:ln>
                <a:solidFill>
                  <a:schemeClr val="accent4"/>
                </a:solidFill>
                <a:effectLst>
                  <a:reflection blurRad="12700" stA="28000" endPos="45000" dist="1000" dir="5400000" sy="-100000" algn="bl" rotWithShape="0"/>
                </a:effectLst>
              </a:rPr>
              <a:t>1</a:t>
            </a:r>
            <a:endParaRPr lang="pl-PL" sz="1200" cap="all" dirty="0">
              <a:ln w="9000" cmpd="sng">
                <a:solidFill>
                  <a:schemeClr val="accent4"/>
                </a:solidFill>
                <a:prstDash val="solid"/>
              </a:ln>
              <a:solidFill>
                <a:schemeClr val="accent4"/>
              </a:solidFill>
              <a:effectLst>
                <a:reflection blurRad="12700" stA="28000" endPos="45000" dist="1000" dir="5400000" sy="-100000" algn="bl" rotWithShape="0"/>
              </a:effectLst>
            </a:endParaRPr>
          </a:p>
        </p:txBody>
      </p:sp>
      <p:sp>
        <p:nvSpPr>
          <p:cNvPr id="13" name="Prostokąt 12"/>
          <p:cNvSpPr/>
          <p:nvPr/>
        </p:nvSpPr>
        <p:spPr>
          <a:xfrm>
            <a:off x="1428728" y="928670"/>
            <a:ext cx="2647942" cy="584775"/>
          </a:xfrm>
          <a:prstGeom prst="rect">
            <a:avLst/>
          </a:prstGeom>
          <a:noFill/>
          <a:ln>
            <a:noFill/>
          </a:ln>
        </p:spPr>
        <p:txBody>
          <a:bodyPr vert="horz" wrap="square">
            <a:spAutoFit/>
          </a:bodyPr>
          <a:lstStyle/>
          <a:p>
            <a:pPr lvl="0">
              <a:spcBef>
                <a:spcPct val="0"/>
              </a:spcBef>
              <a:defRPr/>
            </a:pPr>
            <a:r>
              <a:rPr lang="pl-PL" sz="3200"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TOŻSAMOŚĆ</a:t>
            </a:r>
          </a:p>
        </p:txBody>
      </p:sp>
      <p:grpSp>
        <p:nvGrpSpPr>
          <p:cNvPr id="28" name="Grupa 27"/>
          <p:cNvGrpSpPr/>
          <p:nvPr/>
        </p:nvGrpSpPr>
        <p:grpSpPr>
          <a:xfrm>
            <a:off x="2857488" y="2143116"/>
            <a:ext cx="4099385" cy="2571768"/>
            <a:chOff x="1959482" y="2536166"/>
            <a:chExt cx="4979860" cy="3124138"/>
          </a:xfrm>
        </p:grpSpPr>
        <p:grpSp>
          <p:nvGrpSpPr>
            <p:cNvPr id="29" name="Grupa 52"/>
            <p:cNvGrpSpPr/>
            <p:nvPr/>
          </p:nvGrpSpPr>
          <p:grpSpPr>
            <a:xfrm>
              <a:off x="1959482" y="2536166"/>
              <a:ext cx="4979860" cy="3124138"/>
              <a:chOff x="1959482" y="2536166"/>
              <a:chExt cx="4979860" cy="3124138"/>
            </a:xfrm>
          </p:grpSpPr>
          <p:sp>
            <p:nvSpPr>
              <p:cNvPr id="31" name="Dowolny kształt 30"/>
              <p:cNvSpPr/>
              <p:nvPr/>
            </p:nvSpPr>
            <p:spPr>
              <a:xfrm>
                <a:off x="5581291" y="2536166"/>
                <a:ext cx="681487" cy="1984076"/>
              </a:xfrm>
              <a:custGeom>
                <a:avLst/>
                <a:gdLst>
                  <a:gd name="connsiteX0" fmla="*/ 0 w 681487"/>
                  <a:gd name="connsiteY0" fmla="*/ 1984076 h 1984076"/>
                  <a:gd name="connsiteX1" fmla="*/ 483079 w 681487"/>
                  <a:gd name="connsiteY1" fmla="*/ 862642 h 1984076"/>
                  <a:gd name="connsiteX2" fmla="*/ 569343 w 681487"/>
                  <a:gd name="connsiteY2" fmla="*/ 560717 h 1984076"/>
                  <a:gd name="connsiteX3" fmla="*/ 517584 w 681487"/>
                  <a:gd name="connsiteY3" fmla="*/ 362309 h 1984076"/>
                  <a:gd name="connsiteX4" fmla="*/ 664234 w 681487"/>
                  <a:gd name="connsiteY4" fmla="*/ 310551 h 1984076"/>
                  <a:gd name="connsiteX5" fmla="*/ 621101 w 681487"/>
                  <a:gd name="connsiteY5" fmla="*/ 138023 h 1984076"/>
                  <a:gd name="connsiteX6" fmla="*/ 517584 w 681487"/>
                  <a:gd name="connsiteY6" fmla="*/ 94891 h 1984076"/>
                  <a:gd name="connsiteX7" fmla="*/ 534837 w 681487"/>
                  <a:gd name="connsiteY7" fmla="*/ 0 h 19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487" h="1984076">
                    <a:moveTo>
                      <a:pt x="0" y="1984076"/>
                    </a:moveTo>
                    <a:cubicBezTo>
                      <a:pt x="194094" y="1541972"/>
                      <a:pt x="388188" y="1099869"/>
                      <a:pt x="483079" y="862642"/>
                    </a:cubicBezTo>
                    <a:cubicBezTo>
                      <a:pt x="577970" y="625415"/>
                      <a:pt x="563592" y="644106"/>
                      <a:pt x="569343" y="560717"/>
                    </a:cubicBezTo>
                    <a:cubicBezTo>
                      <a:pt x="575094" y="477328"/>
                      <a:pt x="501769" y="404003"/>
                      <a:pt x="517584" y="362309"/>
                    </a:cubicBezTo>
                    <a:cubicBezTo>
                      <a:pt x="533399" y="320615"/>
                      <a:pt x="646981" y="347932"/>
                      <a:pt x="664234" y="310551"/>
                    </a:cubicBezTo>
                    <a:cubicBezTo>
                      <a:pt x="681487" y="273170"/>
                      <a:pt x="645543" y="173966"/>
                      <a:pt x="621101" y="138023"/>
                    </a:cubicBezTo>
                    <a:cubicBezTo>
                      <a:pt x="596659" y="102080"/>
                      <a:pt x="531961" y="117895"/>
                      <a:pt x="517584" y="94891"/>
                    </a:cubicBezTo>
                    <a:cubicBezTo>
                      <a:pt x="503207" y="71887"/>
                      <a:pt x="519022" y="35943"/>
                      <a:pt x="534837" y="0"/>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2" name="Dowolny kształt 31"/>
              <p:cNvSpPr/>
              <p:nvPr/>
            </p:nvSpPr>
            <p:spPr>
              <a:xfrm>
                <a:off x="2115879" y="2690037"/>
                <a:ext cx="3967716" cy="2892056"/>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3" name="Dowolny kształt 32"/>
              <p:cNvSpPr/>
              <p:nvPr/>
            </p:nvSpPr>
            <p:spPr>
              <a:xfrm>
                <a:off x="5133975" y="2571750"/>
                <a:ext cx="981075" cy="415925"/>
              </a:xfrm>
              <a:custGeom>
                <a:avLst/>
                <a:gdLst>
                  <a:gd name="connsiteX0" fmla="*/ 981075 w 981075"/>
                  <a:gd name="connsiteY0" fmla="*/ 400050 h 415925"/>
                  <a:gd name="connsiteX1" fmla="*/ 923925 w 981075"/>
                  <a:gd name="connsiteY1" fmla="*/ 400050 h 415925"/>
                  <a:gd name="connsiteX2" fmla="*/ 800100 w 981075"/>
                  <a:gd name="connsiteY2" fmla="*/ 304800 h 415925"/>
                  <a:gd name="connsiteX3" fmla="*/ 457200 w 981075"/>
                  <a:gd name="connsiteY3" fmla="*/ 209550 h 415925"/>
                  <a:gd name="connsiteX4" fmla="*/ 333375 w 981075"/>
                  <a:gd name="connsiteY4" fmla="*/ 180975 h 415925"/>
                  <a:gd name="connsiteX5" fmla="*/ 123825 w 981075"/>
                  <a:gd name="connsiteY5" fmla="*/ 85725 h 415925"/>
                  <a:gd name="connsiteX6" fmla="*/ 0 w 981075"/>
                  <a:gd name="connsiteY6" fmla="*/ 0 h 41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075" h="415925">
                    <a:moveTo>
                      <a:pt x="981075" y="400050"/>
                    </a:moveTo>
                    <a:cubicBezTo>
                      <a:pt x="967581" y="407987"/>
                      <a:pt x="954087" y="415925"/>
                      <a:pt x="923925" y="400050"/>
                    </a:cubicBezTo>
                    <a:cubicBezTo>
                      <a:pt x="893763" y="384175"/>
                      <a:pt x="877887" y="336550"/>
                      <a:pt x="800100" y="304800"/>
                    </a:cubicBezTo>
                    <a:cubicBezTo>
                      <a:pt x="722313" y="273050"/>
                      <a:pt x="534988" y="230188"/>
                      <a:pt x="457200" y="209550"/>
                    </a:cubicBezTo>
                    <a:cubicBezTo>
                      <a:pt x="379413" y="188913"/>
                      <a:pt x="388938" y="201613"/>
                      <a:pt x="333375" y="180975"/>
                    </a:cubicBezTo>
                    <a:cubicBezTo>
                      <a:pt x="277813" y="160338"/>
                      <a:pt x="179387" y="115887"/>
                      <a:pt x="123825" y="85725"/>
                    </a:cubicBezTo>
                    <a:cubicBezTo>
                      <a:pt x="68263" y="55563"/>
                      <a:pt x="34131" y="27781"/>
                      <a:pt x="0" y="0"/>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4" name="Dowolny kształt 33"/>
              <p:cNvSpPr/>
              <p:nvPr/>
            </p:nvSpPr>
            <p:spPr>
              <a:xfrm>
                <a:off x="6650437" y="5310626"/>
                <a:ext cx="288905" cy="349678"/>
              </a:xfrm>
              <a:custGeom>
                <a:avLst/>
                <a:gdLst>
                  <a:gd name="connsiteX0" fmla="*/ 14024 w 288905"/>
                  <a:gd name="connsiteY0" fmla="*/ 349678 h 349678"/>
                  <a:gd name="connsiteX1" fmla="*/ 8415 w 288905"/>
                  <a:gd name="connsiteY1" fmla="*/ 231872 h 349678"/>
                  <a:gd name="connsiteX2" fmla="*/ 64513 w 288905"/>
                  <a:gd name="connsiteY2" fmla="*/ 18699 h 349678"/>
                  <a:gd name="connsiteX3" fmla="*/ 288905 w 288905"/>
                  <a:gd name="connsiteY3" fmla="*/ 119676 h 349678"/>
                </a:gdLst>
                <a:ahLst/>
                <a:cxnLst>
                  <a:cxn ang="0">
                    <a:pos x="connsiteX0" y="connsiteY0"/>
                  </a:cxn>
                  <a:cxn ang="0">
                    <a:pos x="connsiteX1" y="connsiteY1"/>
                  </a:cxn>
                  <a:cxn ang="0">
                    <a:pos x="connsiteX2" y="connsiteY2"/>
                  </a:cxn>
                  <a:cxn ang="0">
                    <a:pos x="connsiteX3" y="connsiteY3"/>
                  </a:cxn>
                </a:cxnLst>
                <a:rect l="l" t="t" r="r" b="b"/>
                <a:pathLst>
                  <a:path w="288905" h="349678">
                    <a:moveTo>
                      <a:pt x="14024" y="349678"/>
                    </a:moveTo>
                    <a:cubicBezTo>
                      <a:pt x="7012" y="318356"/>
                      <a:pt x="0" y="287035"/>
                      <a:pt x="8415" y="231872"/>
                    </a:cubicBezTo>
                    <a:cubicBezTo>
                      <a:pt x="16830" y="176709"/>
                      <a:pt x="17765" y="37398"/>
                      <a:pt x="64513" y="18699"/>
                    </a:cubicBezTo>
                    <a:cubicBezTo>
                      <a:pt x="111261" y="0"/>
                      <a:pt x="200083" y="59838"/>
                      <a:pt x="288905" y="119676"/>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5" name="Prostokąt 34"/>
              <p:cNvSpPr/>
              <p:nvPr/>
            </p:nvSpPr>
            <p:spPr>
              <a:xfrm>
                <a:off x="1959482" y="2670969"/>
                <a:ext cx="433908" cy="317799"/>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grpSp>
        <p:sp>
          <p:nvSpPr>
            <p:cNvPr id="30" name="Dowolny kształt 29"/>
            <p:cNvSpPr/>
            <p:nvPr/>
          </p:nvSpPr>
          <p:spPr>
            <a:xfrm>
              <a:off x="5478449" y="3657600"/>
              <a:ext cx="405516" cy="151075"/>
            </a:xfrm>
            <a:custGeom>
              <a:avLst/>
              <a:gdLst>
                <a:gd name="connsiteX0" fmla="*/ 405516 w 405516"/>
                <a:gd name="connsiteY0" fmla="*/ 151075 h 151075"/>
                <a:gd name="connsiteX1" fmla="*/ 0 w 405516"/>
                <a:gd name="connsiteY1" fmla="*/ 0 h 151075"/>
              </a:gdLst>
              <a:ahLst/>
              <a:cxnLst>
                <a:cxn ang="0">
                  <a:pos x="connsiteX0" y="connsiteY0"/>
                </a:cxn>
                <a:cxn ang="0">
                  <a:pos x="connsiteX1" y="connsiteY1"/>
                </a:cxn>
              </a:cxnLst>
              <a:rect l="l" t="t" r="r" b="b"/>
              <a:pathLst>
                <a:path w="405516" h="151075">
                  <a:moveTo>
                    <a:pt x="405516" y="151075"/>
                  </a:moveTo>
                  <a:lnTo>
                    <a:pt x="0" y="0"/>
                  </a:ln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grpSp>
      <p:pic>
        <p:nvPicPr>
          <p:cNvPr id="19" name="Obraz 18"/>
          <p:cNvPicPr>
            <a:picLocks noChangeAspect="1"/>
          </p:cNvPicPr>
          <p:nvPr/>
        </p:nvPicPr>
        <p:blipFill rotWithShape="1">
          <a:blip r:embed="rId4"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3" cstate="print"/>
          <a:stretch>
            <a:fillRect/>
          </a:stretch>
        </p:blipFill>
        <p:spPr>
          <a:xfrm>
            <a:off x="1403649" y="908720"/>
            <a:ext cx="7128789" cy="5038721"/>
          </a:xfrm>
          <a:prstGeom prst="rect">
            <a:avLst/>
          </a:prstGeom>
        </p:spPr>
      </p:pic>
      <p:sp>
        <p:nvSpPr>
          <p:cNvPr id="14" name="Prostokąt 13"/>
          <p:cNvSpPr/>
          <p:nvPr/>
        </p:nvSpPr>
        <p:spPr>
          <a:xfrm>
            <a:off x="1285852" y="5982132"/>
            <a:ext cx="7246588" cy="554578"/>
          </a:xfrm>
          <a:prstGeom prst="rect">
            <a:avLst/>
          </a:prstGeom>
          <a:solidFill>
            <a:schemeClr val="bg1">
              <a:alpha val="63000"/>
            </a:schemeClr>
          </a:solidFill>
        </p:spPr>
        <p:txBody>
          <a:bodyPr wrap="square">
            <a:noAutofit/>
          </a:bodyPr>
          <a:lstStyle/>
          <a:p>
            <a:pPr marL="342900" lvl="0" indent="-342900">
              <a:spcBef>
                <a:spcPct val="0"/>
              </a:spcBef>
              <a:defRPr/>
            </a:pPr>
            <a:r>
              <a:rPr lang="pl-PL" sz="1000" b="1" dirty="0" smtClean="0">
                <a:solidFill>
                  <a:schemeClr val="accent4"/>
                </a:solidFill>
              </a:rPr>
              <a:t>OSIEDLE „ŻYLETKI”</a:t>
            </a:r>
          </a:p>
          <a:p>
            <a:pPr lvl="0">
              <a:spcBef>
                <a:spcPct val="0"/>
              </a:spcBef>
              <a:defRPr/>
            </a:pPr>
            <a:r>
              <a:rPr lang="pl-PL" sz="1000" dirty="0" smtClean="0"/>
              <a:t>UTRZYMANIE CHARAKTERU HISTORYCZNIE UKSZTAŁTOWANEJ ZABUDOWY MIESZKANIOWEJ - DAWNYCH OSIEDLI ROBOTNICZYCH          W UKŁADZIE „ŻYLETKI”, W TYM DREWNIANYCH SŁUPÓW.</a:t>
            </a:r>
            <a:endParaRPr lang="pl-PL" sz="1000" dirty="0"/>
          </a:p>
        </p:txBody>
      </p:sp>
      <p:sp>
        <p:nvSpPr>
          <p:cNvPr id="20"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23"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a:solidFill>
                  <a:schemeClr val="tx1">
                    <a:lumMod val="75000"/>
                    <a:lumOff val="25000"/>
                  </a:schemeClr>
                </a:solidFill>
              </a:rPr>
              <a:t> </a:t>
            </a: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26" name="Łącznik prosty 25"/>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8" name="Prostokąt 37"/>
          <p:cNvSpPr/>
          <p:nvPr/>
        </p:nvSpPr>
        <p:spPr>
          <a:xfrm>
            <a:off x="1114586" y="899671"/>
            <a:ext cx="214314" cy="57150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39" name="Prostokąt 38"/>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4"/>
                  </a:solidFill>
                  <a:prstDash val="solid"/>
                </a:ln>
                <a:solidFill>
                  <a:schemeClr val="accent4"/>
                </a:solidFill>
                <a:effectLst>
                  <a:reflection blurRad="12700" stA="28000" endPos="45000" dist="1000" dir="5400000" sy="-100000" algn="bl" rotWithShape="0"/>
                </a:effectLst>
              </a:rPr>
              <a:t>2</a:t>
            </a:r>
            <a:endParaRPr lang="pl-PL" sz="1200" cap="all" dirty="0">
              <a:ln w="9000" cmpd="sng">
                <a:solidFill>
                  <a:schemeClr val="accent4"/>
                </a:solidFill>
                <a:prstDash val="solid"/>
              </a:ln>
              <a:solidFill>
                <a:schemeClr val="accent4"/>
              </a:solidFill>
              <a:effectLst>
                <a:reflection blurRad="12700" stA="28000" endPos="45000" dist="1000" dir="5400000" sy="-100000" algn="bl" rotWithShape="0"/>
              </a:effectLst>
            </a:endParaRPr>
          </a:p>
        </p:txBody>
      </p:sp>
      <p:sp>
        <p:nvSpPr>
          <p:cNvPr id="13" name="Prostokąt 12"/>
          <p:cNvSpPr/>
          <p:nvPr/>
        </p:nvSpPr>
        <p:spPr>
          <a:xfrm>
            <a:off x="1428728" y="928670"/>
            <a:ext cx="2647942" cy="584775"/>
          </a:xfrm>
          <a:prstGeom prst="rect">
            <a:avLst/>
          </a:prstGeom>
          <a:noFill/>
          <a:ln>
            <a:noFill/>
          </a:ln>
        </p:spPr>
        <p:txBody>
          <a:bodyPr vert="horz" wrap="square">
            <a:spAutoFit/>
          </a:bodyPr>
          <a:lstStyle/>
          <a:p>
            <a:pPr lvl="0">
              <a:spcBef>
                <a:spcPct val="0"/>
              </a:spcBef>
              <a:defRPr/>
            </a:pPr>
            <a:r>
              <a:rPr lang="pl-PL" sz="3200"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TOŻSAMOŚĆ</a:t>
            </a:r>
          </a:p>
        </p:txBody>
      </p:sp>
      <p:grpSp>
        <p:nvGrpSpPr>
          <p:cNvPr id="37" name="Grupa 36"/>
          <p:cNvGrpSpPr/>
          <p:nvPr/>
        </p:nvGrpSpPr>
        <p:grpSpPr>
          <a:xfrm>
            <a:off x="2857488" y="2143116"/>
            <a:ext cx="4099385" cy="2571768"/>
            <a:chOff x="2857488" y="2143116"/>
            <a:chExt cx="4099385" cy="2571768"/>
          </a:xfrm>
        </p:grpSpPr>
        <p:grpSp>
          <p:nvGrpSpPr>
            <p:cNvPr id="2" name="Grupa 27"/>
            <p:cNvGrpSpPr/>
            <p:nvPr/>
          </p:nvGrpSpPr>
          <p:grpSpPr>
            <a:xfrm>
              <a:off x="2857488" y="2143116"/>
              <a:ext cx="4099385" cy="2571768"/>
              <a:chOff x="1959482" y="2536166"/>
              <a:chExt cx="4979860" cy="3124138"/>
            </a:xfrm>
          </p:grpSpPr>
          <p:grpSp>
            <p:nvGrpSpPr>
              <p:cNvPr id="3" name="Grupa 52"/>
              <p:cNvGrpSpPr/>
              <p:nvPr/>
            </p:nvGrpSpPr>
            <p:grpSpPr>
              <a:xfrm>
                <a:off x="1959482" y="2536166"/>
                <a:ext cx="4979860" cy="3124138"/>
                <a:chOff x="1959482" y="2536166"/>
                <a:chExt cx="4979860" cy="3124138"/>
              </a:xfrm>
            </p:grpSpPr>
            <p:sp>
              <p:nvSpPr>
                <p:cNvPr id="31" name="Dowolny kształt 30"/>
                <p:cNvSpPr/>
                <p:nvPr/>
              </p:nvSpPr>
              <p:spPr>
                <a:xfrm>
                  <a:off x="5581291" y="2536166"/>
                  <a:ext cx="681487" cy="1984076"/>
                </a:xfrm>
                <a:custGeom>
                  <a:avLst/>
                  <a:gdLst>
                    <a:gd name="connsiteX0" fmla="*/ 0 w 681487"/>
                    <a:gd name="connsiteY0" fmla="*/ 1984076 h 1984076"/>
                    <a:gd name="connsiteX1" fmla="*/ 483079 w 681487"/>
                    <a:gd name="connsiteY1" fmla="*/ 862642 h 1984076"/>
                    <a:gd name="connsiteX2" fmla="*/ 569343 w 681487"/>
                    <a:gd name="connsiteY2" fmla="*/ 560717 h 1984076"/>
                    <a:gd name="connsiteX3" fmla="*/ 517584 w 681487"/>
                    <a:gd name="connsiteY3" fmla="*/ 362309 h 1984076"/>
                    <a:gd name="connsiteX4" fmla="*/ 664234 w 681487"/>
                    <a:gd name="connsiteY4" fmla="*/ 310551 h 1984076"/>
                    <a:gd name="connsiteX5" fmla="*/ 621101 w 681487"/>
                    <a:gd name="connsiteY5" fmla="*/ 138023 h 1984076"/>
                    <a:gd name="connsiteX6" fmla="*/ 517584 w 681487"/>
                    <a:gd name="connsiteY6" fmla="*/ 94891 h 1984076"/>
                    <a:gd name="connsiteX7" fmla="*/ 534837 w 681487"/>
                    <a:gd name="connsiteY7" fmla="*/ 0 h 19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487" h="1984076">
                      <a:moveTo>
                        <a:pt x="0" y="1984076"/>
                      </a:moveTo>
                      <a:cubicBezTo>
                        <a:pt x="194094" y="1541972"/>
                        <a:pt x="388188" y="1099869"/>
                        <a:pt x="483079" y="862642"/>
                      </a:cubicBezTo>
                      <a:cubicBezTo>
                        <a:pt x="577970" y="625415"/>
                        <a:pt x="563592" y="644106"/>
                        <a:pt x="569343" y="560717"/>
                      </a:cubicBezTo>
                      <a:cubicBezTo>
                        <a:pt x="575094" y="477328"/>
                        <a:pt x="501769" y="404003"/>
                        <a:pt x="517584" y="362309"/>
                      </a:cubicBezTo>
                      <a:cubicBezTo>
                        <a:pt x="533399" y="320615"/>
                        <a:pt x="646981" y="347932"/>
                        <a:pt x="664234" y="310551"/>
                      </a:cubicBezTo>
                      <a:cubicBezTo>
                        <a:pt x="681487" y="273170"/>
                        <a:pt x="645543" y="173966"/>
                        <a:pt x="621101" y="138023"/>
                      </a:cubicBezTo>
                      <a:cubicBezTo>
                        <a:pt x="596659" y="102080"/>
                        <a:pt x="531961" y="117895"/>
                        <a:pt x="517584" y="94891"/>
                      </a:cubicBezTo>
                      <a:cubicBezTo>
                        <a:pt x="503207" y="71887"/>
                        <a:pt x="519022" y="35943"/>
                        <a:pt x="534837" y="0"/>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2" name="Dowolny kształt 31"/>
                <p:cNvSpPr/>
                <p:nvPr/>
              </p:nvSpPr>
              <p:spPr>
                <a:xfrm>
                  <a:off x="2115879" y="2690037"/>
                  <a:ext cx="3967716" cy="2892056"/>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3" name="Dowolny kształt 32"/>
                <p:cNvSpPr/>
                <p:nvPr/>
              </p:nvSpPr>
              <p:spPr>
                <a:xfrm>
                  <a:off x="5133975" y="2571750"/>
                  <a:ext cx="981075" cy="415925"/>
                </a:xfrm>
                <a:custGeom>
                  <a:avLst/>
                  <a:gdLst>
                    <a:gd name="connsiteX0" fmla="*/ 981075 w 981075"/>
                    <a:gd name="connsiteY0" fmla="*/ 400050 h 415925"/>
                    <a:gd name="connsiteX1" fmla="*/ 923925 w 981075"/>
                    <a:gd name="connsiteY1" fmla="*/ 400050 h 415925"/>
                    <a:gd name="connsiteX2" fmla="*/ 800100 w 981075"/>
                    <a:gd name="connsiteY2" fmla="*/ 304800 h 415925"/>
                    <a:gd name="connsiteX3" fmla="*/ 457200 w 981075"/>
                    <a:gd name="connsiteY3" fmla="*/ 209550 h 415925"/>
                    <a:gd name="connsiteX4" fmla="*/ 333375 w 981075"/>
                    <a:gd name="connsiteY4" fmla="*/ 180975 h 415925"/>
                    <a:gd name="connsiteX5" fmla="*/ 123825 w 981075"/>
                    <a:gd name="connsiteY5" fmla="*/ 85725 h 415925"/>
                    <a:gd name="connsiteX6" fmla="*/ 0 w 981075"/>
                    <a:gd name="connsiteY6" fmla="*/ 0 h 41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075" h="415925">
                      <a:moveTo>
                        <a:pt x="981075" y="400050"/>
                      </a:moveTo>
                      <a:cubicBezTo>
                        <a:pt x="967581" y="407987"/>
                        <a:pt x="954087" y="415925"/>
                        <a:pt x="923925" y="400050"/>
                      </a:cubicBezTo>
                      <a:cubicBezTo>
                        <a:pt x="893763" y="384175"/>
                        <a:pt x="877887" y="336550"/>
                        <a:pt x="800100" y="304800"/>
                      </a:cubicBezTo>
                      <a:cubicBezTo>
                        <a:pt x="722313" y="273050"/>
                        <a:pt x="534988" y="230188"/>
                        <a:pt x="457200" y="209550"/>
                      </a:cubicBezTo>
                      <a:cubicBezTo>
                        <a:pt x="379413" y="188913"/>
                        <a:pt x="388938" y="201613"/>
                        <a:pt x="333375" y="180975"/>
                      </a:cubicBezTo>
                      <a:cubicBezTo>
                        <a:pt x="277813" y="160338"/>
                        <a:pt x="179387" y="115887"/>
                        <a:pt x="123825" y="85725"/>
                      </a:cubicBezTo>
                      <a:cubicBezTo>
                        <a:pt x="68263" y="55563"/>
                        <a:pt x="34131" y="27781"/>
                        <a:pt x="0" y="0"/>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4" name="Dowolny kształt 33"/>
                <p:cNvSpPr/>
                <p:nvPr/>
              </p:nvSpPr>
              <p:spPr>
                <a:xfrm>
                  <a:off x="6650437" y="5310626"/>
                  <a:ext cx="288905" cy="349678"/>
                </a:xfrm>
                <a:custGeom>
                  <a:avLst/>
                  <a:gdLst>
                    <a:gd name="connsiteX0" fmla="*/ 14024 w 288905"/>
                    <a:gd name="connsiteY0" fmla="*/ 349678 h 349678"/>
                    <a:gd name="connsiteX1" fmla="*/ 8415 w 288905"/>
                    <a:gd name="connsiteY1" fmla="*/ 231872 h 349678"/>
                    <a:gd name="connsiteX2" fmla="*/ 64513 w 288905"/>
                    <a:gd name="connsiteY2" fmla="*/ 18699 h 349678"/>
                    <a:gd name="connsiteX3" fmla="*/ 288905 w 288905"/>
                    <a:gd name="connsiteY3" fmla="*/ 119676 h 349678"/>
                  </a:gdLst>
                  <a:ahLst/>
                  <a:cxnLst>
                    <a:cxn ang="0">
                      <a:pos x="connsiteX0" y="connsiteY0"/>
                    </a:cxn>
                    <a:cxn ang="0">
                      <a:pos x="connsiteX1" y="connsiteY1"/>
                    </a:cxn>
                    <a:cxn ang="0">
                      <a:pos x="connsiteX2" y="connsiteY2"/>
                    </a:cxn>
                    <a:cxn ang="0">
                      <a:pos x="connsiteX3" y="connsiteY3"/>
                    </a:cxn>
                  </a:cxnLst>
                  <a:rect l="l" t="t" r="r" b="b"/>
                  <a:pathLst>
                    <a:path w="288905" h="349678">
                      <a:moveTo>
                        <a:pt x="14024" y="349678"/>
                      </a:moveTo>
                      <a:cubicBezTo>
                        <a:pt x="7012" y="318356"/>
                        <a:pt x="0" y="287035"/>
                        <a:pt x="8415" y="231872"/>
                      </a:cubicBezTo>
                      <a:cubicBezTo>
                        <a:pt x="16830" y="176709"/>
                        <a:pt x="17765" y="37398"/>
                        <a:pt x="64513" y="18699"/>
                      </a:cubicBezTo>
                      <a:cubicBezTo>
                        <a:pt x="111261" y="0"/>
                        <a:pt x="200083" y="59838"/>
                        <a:pt x="288905" y="119676"/>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5" name="Prostokąt 34"/>
                <p:cNvSpPr/>
                <p:nvPr/>
              </p:nvSpPr>
              <p:spPr>
                <a:xfrm>
                  <a:off x="1959482" y="2670969"/>
                  <a:ext cx="433908" cy="317799"/>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grpSp>
          <p:sp>
            <p:nvSpPr>
              <p:cNvPr id="30" name="Dowolny kształt 29"/>
              <p:cNvSpPr/>
              <p:nvPr/>
            </p:nvSpPr>
            <p:spPr>
              <a:xfrm>
                <a:off x="5478449" y="3657600"/>
                <a:ext cx="405516" cy="151075"/>
              </a:xfrm>
              <a:custGeom>
                <a:avLst/>
                <a:gdLst>
                  <a:gd name="connsiteX0" fmla="*/ 405516 w 405516"/>
                  <a:gd name="connsiteY0" fmla="*/ 151075 h 151075"/>
                  <a:gd name="connsiteX1" fmla="*/ 0 w 405516"/>
                  <a:gd name="connsiteY1" fmla="*/ 0 h 151075"/>
                </a:gdLst>
                <a:ahLst/>
                <a:cxnLst>
                  <a:cxn ang="0">
                    <a:pos x="connsiteX0" y="connsiteY0"/>
                  </a:cxn>
                  <a:cxn ang="0">
                    <a:pos x="connsiteX1" y="connsiteY1"/>
                  </a:cxn>
                </a:cxnLst>
                <a:rect l="l" t="t" r="r" b="b"/>
                <a:pathLst>
                  <a:path w="405516" h="151075">
                    <a:moveTo>
                      <a:pt x="405516" y="151075"/>
                    </a:moveTo>
                    <a:lnTo>
                      <a:pt x="0" y="0"/>
                    </a:ln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grpSp>
        <p:grpSp>
          <p:nvGrpSpPr>
            <p:cNvPr id="36" name="Grupa 35"/>
            <p:cNvGrpSpPr/>
            <p:nvPr/>
          </p:nvGrpSpPr>
          <p:grpSpPr>
            <a:xfrm>
              <a:off x="4319528" y="3196023"/>
              <a:ext cx="1234621" cy="914102"/>
              <a:chOff x="4319528" y="3196023"/>
              <a:chExt cx="1234621" cy="914102"/>
            </a:xfrm>
          </p:grpSpPr>
          <p:sp>
            <p:nvSpPr>
              <p:cNvPr id="24" name="Prostokąt zaokrąglony 23"/>
              <p:cNvSpPr/>
              <p:nvPr/>
            </p:nvSpPr>
            <p:spPr>
              <a:xfrm rot="2231033">
                <a:off x="4518033" y="3196023"/>
                <a:ext cx="577760" cy="871493"/>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sp>
            <p:nvSpPr>
              <p:cNvPr id="27" name="Prostokąt 26"/>
              <p:cNvSpPr/>
              <p:nvPr/>
            </p:nvSpPr>
            <p:spPr>
              <a:xfrm>
                <a:off x="4319528" y="3643314"/>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2 </a:t>
                </a:r>
                <a:endParaRPr lang="pl-PL" sz="1100" b="1" dirty="0">
                  <a:solidFill>
                    <a:schemeClr val="bg1"/>
                  </a:solidFill>
                </a:endParaRPr>
              </a:p>
            </p:txBody>
          </p:sp>
          <p:sp>
            <p:nvSpPr>
              <p:cNvPr id="29" name="Prostokąt zaokrąglony 28"/>
              <p:cNvSpPr/>
              <p:nvPr/>
            </p:nvSpPr>
            <p:spPr>
              <a:xfrm rot="2731585">
                <a:off x="5137965" y="3693940"/>
                <a:ext cx="577760" cy="254609"/>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grpSp>
      </p:grpSp>
      <p:pic>
        <p:nvPicPr>
          <p:cNvPr id="25" name="Obraz 24"/>
          <p:cNvPicPr>
            <a:picLocks noChangeAspect="1"/>
          </p:cNvPicPr>
          <p:nvPr/>
        </p:nvPicPr>
        <p:blipFill rotWithShape="1">
          <a:blip r:embed="rId4"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3" cstate="print"/>
          <a:stretch>
            <a:fillRect/>
          </a:stretch>
        </p:blipFill>
        <p:spPr>
          <a:xfrm>
            <a:off x="1403649" y="908720"/>
            <a:ext cx="7128789" cy="5038721"/>
          </a:xfrm>
          <a:prstGeom prst="rect">
            <a:avLst/>
          </a:prstGeom>
        </p:spPr>
      </p:pic>
      <p:sp>
        <p:nvSpPr>
          <p:cNvPr id="14" name="Prostokąt 13"/>
          <p:cNvSpPr/>
          <p:nvPr/>
        </p:nvSpPr>
        <p:spPr>
          <a:xfrm>
            <a:off x="1285852" y="5982132"/>
            <a:ext cx="6572296" cy="590140"/>
          </a:xfrm>
          <a:prstGeom prst="rect">
            <a:avLst/>
          </a:prstGeom>
          <a:solidFill>
            <a:schemeClr val="bg1">
              <a:alpha val="63000"/>
            </a:schemeClr>
          </a:solidFill>
        </p:spPr>
        <p:txBody>
          <a:bodyPr wrap="square">
            <a:noAutofit/>
          </a:bodyPr>
          <a:lstStyle/>
          <a:p>
            <a:pPr marL="342900" lvl="0" indent="-342900">
              <a:spcBef>
                <a:spcPct val="0"/>
              </a:spcBef>
              <a:defRPr/>
            </a:pPr>
            <a:r>
              <a:rPr lang="pl-PL" sz="1000" b="1" dirty="0" smtClean="0">
                <a:solidFill>
                  <a:schemeClr val="accent4"/>
                </a:solidFill>
              </a:rPr>
              <a:t>MURAL PRZY  UL. STODOLNEJ</a:t>
            </a:r>
          </a:p>
          <a:p>
            <a:pPr lvl="0" algn="just">
              <a:spcBef>
                <a:spcPct val="0"/>
              </a:spcBef>
              <a:defRPr/>
            </a:pPr>
            <a:r>
              <a:rPr lang="pl-PL" sz="1000" dirty="0" smtClean="0"/>
              <a:t>ODNOWIENIE MURALU Z OKRESU WYBORÓW „3XTAK” W 1946 ROKU, W REJONIE UL.  STODOLNEJ. </a:t>
            </a:r>
            <a:endParaRPr lang="pl-PL" sz="1000" dirty="0"/>
          </a:p>
        </p:txBody>
      </p:sp>
      <p:sp>
        <p:nvSpPr>
          <p:cNvPr id="20"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23"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a:solidFill>
                  <a:schemeClr val="tx1">
                    <a:lumMod val="75000"/>
                    <a:lumOff val="25000"/>
                  </a:schemeClr>
                </a:solidFill>
              </a:rPr>
              <a:t> </a:t>
            </a: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26" name="Łącznik prosty 25"/>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8" name="Prostokąt 37"/>
          <p:cNvSpPr/>
          <p:nvPr/>
        </p:nvSpPr>
        <p:spPr>
          <a:xfrm>
            <a:off x="1114586" y="899671"/>
            <a:ext cx="214314" cy="57150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39" name="Prostokąt 38"/>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4"/>
                  </a:solidFill>
                  <a:prstDash val="solid"/>
                </a:ln>
                <a:solidFill>
                  <a:schemeClr val="accent4"/>
                </a:solidFill>
                <a:effectLst>
                  <a:reflection blurRad="12700" stA="28000" endPos="45000" dist="1000" dir="5400000" sy="-100000" algn="bl" rotWithShape="0"/>
                </a:effectLst>
              </a:rPr>
              <a:t>3</a:t>
            </a:r>
            <a:endParaRPr lang="pl-PL" sz="1200" cap="all" dirty="0">
              <a:ln w="9000" cmpd="sng">
                <a:solidFill>
                  <a:schemeClr val="accent4"/>
                </a:solidFill>
                <a:prstDash val="solid"/>
              </a:ln>
              <a:solidFill>
                <a:schemeClr val="accent4"/>
              </a:solidFill>
              <a:effectLst>
                <a:reflection blurRad="12700" stA="28000" endPos="45000" dist="1000" dir="5400000" sy="-100000" algn="bl" rotWithShape="0"/>
              </a:effectLst>
            </a:endParaRPr>
          </a:p>
        </p:txBody>
      </p:sp>
      <p:sp>
        <p:nvSpPr>
          <p:cNvPr id="13" name="Prostokąt 12"/>
          <p:cNvSpPr/>
          <p:nvPr/>
        </p:nvSpPr>
        <p:spPr>
          <a:xfrm>
            <a:off x="1428728" y="928670"/>
            <a:ext cx="2647942" cy="584775"/>
          </a:xfrm>
          <a:prstGeom prst="rect">
            <a:avLst/>
          </a:prstGeom>
          <a:noFill/>
          <a:ln>
            <a:noFill/>
          </a:ln>
        </p:spPr>
        <p:txBody>
          <a:bodyPr vert="horz" wrap="square">
            <a:spAutoFit/>
          </a:bodyPr>
          <a:lstStyle/>
          <a:p>
            <a:pPr lvl="0">
              <a:spcBef>
                <a:spcPct val="0"/>
              </a:spcBef>
              <a:defRPr/>
            </a:pPr>
            <a:r>
              <a:rPr lang="pl-PL" sz="3200"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TOŻSAMOŚĆ</a:t>
            </a:r>
          </a:p>
        </p:txBody>
      </p:sp>
      <p:grpSp>
        <p:nvGrpSpPr>
          <p:cNvPr id="37" name="Grupa 36"/>
          <p:cNvGrpSpPr/>
          <p:nvPr/>
        </p:nvGrpSpPr>
        <p:grpSpPr>
          <a:xfrm>
            <a:off x="2857488" y="2143116"/>
            <a:ext cx="4099385" cy="2571768"/>
            <a:chOff x="2857488" y="2143116"/>
            <a:chExt cx="4099385" cy="2571768"/>
          </a:xfrm>
        </p:grpSpPr>
        <p:grpSp>
          <p:nvGrpSpPr>
            <p:cNvPr id="2" name="Grupa 36"/>
            <p:cNvGrpSpPr/>
            <p:nvPr/>
          </p:nvGrpSpPr>
          <p:grpSpPr>
            <a:xfrm>
              <a:off x="2857488" y="2143116"/>
              <a:ext cx="4099385" cy="2571768"/>
              <a:chOff x="2857488" y="2143116"/>
              <a:chExt cx="4099385" cy="2571768"/>
            </a:xfrm>
          </p:grpSpPr>
          <p:grpSp>
            <p:nvGrpSpPr>
              <p:cNvPr id="3" name="Grupa 27"/>
              <p:cNvGrpSpPr/>
              <p:nvPr/>
            </p:nvGrpSpPr>
            <p:grpSpPr>
              <a:xfrm>
                <a:off x="2857488" y="2143116"/>
                <a:ext cx="4099385" cy="2571768"/>
                <a:chOff x="1959482" y="2536166"/>
                <a:chExt cx="4979860" cy="3124138"/>
              </a:xfrm>
            </p:grpSpPr>
            <p:grpSp>
              <p:nvGrpSpPr>
                <p:cNvPr id="4" name="Grupa 52"/>
                <p:cNvGrpSpPr/>
                <p:nvPr/>
              </p:nvGrpSpPr>
              <p:grpSpPr>
                <a:xfrm>
                  <a:off x="1959482" y="2536166"/>
                  <a:ext cx="4979860" cy="3124138"/>
                  <a:chOff x="1959482" y="2536166"/>
                  <a:chExt cx="4979860" cy="3124138"/>
                </a:xfrm>
              </p:grpSpPr>
              <p:sp>
                <p:nvSpPr>
                  <p:cNvPr id="31" name="Dowolny kształt 30"/>
                  <p:cNvSpPr/>
                  <p:nvPr/>
                </p:nvSpPr>
                <p:spPr>
                  <a:xfrm>
                    <a:off x="5581291" y="2536166"/>
                    <a:ext cx="681487" cy="1984076"/>
                  </a:xfrm>
                  <a:custGeom>
                    <a:avLst/>
                    <a:gdLst>
                      <a:gd name="connsiteX0" fmla="*/ 0 w 681487"/>
                      <a:gd name="connsiteY0" fmla="*/ 1984076 h 1984076"/>
                      <a:gd name="connsiteX1" fmla="*/ 483079 w 681487"/>
                      <a:gd name="connsiteY1" fmla="*/ 862642 h 1984076"/>
                      <a:gd name="connsiteX2" fmla="*/ 569343 w 681487"/>
                      <a:gd name="connsiteY2" fmla="*/ 560717 h 1984076"/>
                      <a:gd name="connsiteX3" fmla="*/ 517584 w 681487"/>
                      <a:gd name="connsiteY3" fmla="*/ 362309 h 1984076"/>
                      <a:gd name="connsiteX4" fmla="*/ 664234 w 681487"/>
                      <a:gd name="connsiteY4" fmla="*/ 310551 h 1984076"/>
                      <a:gd name="connsiteX5" fmla="*/ 621101 w 681487"/>
                      <a:gd name="connsiteY5" fmla="*/ 138023 h 1984076"/>
                      <a:gd name="connsiteX6" fmla="*/ 517584 w 681487"/>
                      <a:gd name="connsiteY6" fmla="*/ 94891 h 1984076"/>
                      <a:gd name="connsiteX7" fmla="*/ 534837 w 681487"/>
                      <a:gd name="connsiteY7" fmla="*/ 0 h 19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487" h="1984076">
                        <a:moveTo>
                          <a:pt x="0" y="1984076"/>
                        </a:moveTo>
                        <a:cubicBezTo>
                          <a:pt x="194094" y="1541972"/>
                          <a:pt x="388188" y="1099869"/>
                          <a:pt x="483079" y="862642"/>
                        </a:cubicBezTo>
                        <a:cubicBezTo>
                          <a:pt x="577970" y="625415"/>
                          <a:pt x="563592" y="644106"/>
                          <a:pt x="569343" y="560717"/>
                        </a:cubicBezTo>
                        <a:cubicBezTo>
                          <a:pt x="575094" y="477328"/>
                          <a:pt x="501769" y="404003"/>
                          <a:pt x="517584" y="362309"/>
                        </a:cubicBezTo>
                        <a:cubicBezTo>
                          <a:pt x="533399" y="320615"/>
                          <a:pt x="646981" y="347932"/>
                          <a:pt x="664234" y="310551"/>
                        </a:cubicBezTo>
                        <a:cubicBezTo>
                          <a:pt x="681487" y="273170"/>
                          <a:pt x="645543" y="173966"/>
                          <a:pt x="621101" y="138023"/>
                        </a:cubicBezTo>
                        <a:cubicBezTo>
                          <a:pt x="596659" y="102080"/>
                          <a:pt x="531961" y="117895"/>
                          <a:pt x="517584" y="94891"/>
                        </a:cubicBezTo>
                        <a:cubicBezTo>
                          <a:pt x="503207" y="71887"/>
                          <a:pt x="519022" y="35943"/>
                          <a:pt x="534837" y="0"/>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2" name="Dowolny kształt 31"/>
                  <p:cNvSpPr/>
                  <p:nvPr/>
                </p:nvSpPr>
                <p:spPr>
                  <a:xfrm>
                    <a:off x="2115879" y="2690037"/>
                    <a:ext cx="3967716" cy="2892056"/>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3" name="Dowolny kształt 32"/>
                  <p:cNvSpPr/>
                  <p:nvPr/>
                </p:nvSpPr>
                <p:spPr>
                  <a:xfrm>
                    <a:off x="5133975" y="2571750"/>
                    <a:ext cx="981075" cy="415925"/>
                  </a:xfrm>
                  <a:custGeom>
                    <a:avLst/>
                    <a:gdLst>
                      <a:gd name="connsiteX0" fmla="*/ 981075 w 981075"/>
                      <a:gd name="connsiteY0" fmla="*/ 400050 h 415925"/>
                      <a:gd name="connsiteX1" fmla="*/ 923925 w 981075"/>
                      <a:gd name="connsiteY1" fmla="*/ 400050 h 415925"/>
                      <a:gd name="connsiteX2" fmla="*/ 800100 w 981075"/>
                      <a:gd name="connsiteY2" fmla="*/ 304800 h 415925"/>
                      <a:gd name="connsiteX3" fmla="*/ 457200 w 981075"/>
                      <a:gd name="connsiteY3" fmla="*/ 209550 h 415925"/>
                      <a:gd name="connsiteX4" fmla="*/ 333375 w 981075"/>
                      <a:gd name="connsiteY4" fmla="*/ 180975 h 415925"/>
                      <a:gd name="connsiteX5" fmla="*/ 123825 w 981075"/>
                      <a:gd name="connsiteY5" fmla="*/ 85725 h 415925"/>
                      <a:gd name="connsiteX6" fmla="*/ 0 w 981075"/>
                      <a:gd name="connsiteY6" fmla="*/ 0 h 41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075" h="415925">
                        <a:moveTo>
                          <a:pt x="981075" y="400050"/>
                        </a:moveTo>
                        <a:cubicBezTo>
                          <a:pt x="967581" y="407987"/>
                          <a:pt x="954087" y="415925"/>
                          <a:pt x="923925" y="400050"/>
                        </a:cubicBezTo>
                        <a:cubicBezTo>
                          <a:pt x="893763" y="384175"/>
                          <a:pt x="877887" y="336550"/>
                          <a:pt x="800100" y="304800"/>
                        </a:cubicBezTo>
                        <a:cubicBezTo>
                          <a:pt x="722313" y="273050"/>
                          <a:pt x="534988" y="230188"/>
                          <a:pt x="457200" y="209550"/>
                        </a:cubicBezTo>
                        <a:cubicBezTo>
                          <a:pt x="379413" y="188913"/>
                          <a:pt x="388938" y="201613"/>
                          <a:pt x="333375" y="180975"/>
                        </a:cubicBezTo>
                        <a:cubicBezTo>
                          <a:pt x="277813" y="160338"/>
                          <a:pt x="179387" y="115887"/>
                          <a:pt x="123825" y="85725"/>
                        </a:cubicBezTo>
                        <a:cubicBezTo>
                          <a:pt x="68263" y="55563"/>
                          <a:pt x="34131" y="27781"/>
                          <a:pt x="0" y="0"/>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4" name="Dowolny kształt 33"/>
                  <p:cNvSpPr/>
                  <p:nvPr/>
                </p:nvSpPr>
                <p:spPr>
                  <a:xfrm>
                    <a:off x="6650437" y="5310626"/>
                    <a:ext cx="288905" cy="349678"/>
                  </a:xfrm>
                  <a:custGeom>
                    <a:avLst/>
                    <a:gdLst>
                      <a:gd name="connsiteX0" fmla="*/ 14024 w 288905"/>
                      <a:gd name="connsiteY0" fmla="*/ 349678 h 349678"/>
                      <a:gd name="connsiteX1" fmla="*/ 8415 w 288905"/>
                      <a:gd name="connsiteY1" fmla="*/ 231872 h 349678"/>
                      <a:gd name="connsiteX2" fmla="*/ 64513 w 288905"/>
                      <a:gd name="connsiteY2" fmla="*/ 18699 h 349678"/>
                      <a:gd name="connsiteX3" fmla="*/ 288905 w 288905"/>
                      <a:gd name="connsiteY3" fmla="*/ 119676 h 349678"/>
                    </a:gdLst>
                    <a:ahLst/>
                    <a:cxnLst>
                      <a:cxn ang="0">
                        <a:pos x="connsiteX0" y="connsiteY0"/>
                      </a:cxn>
                      <a:cxn ang="0">
                        <a:pos x="connsiteX1" y="connsiteY1"/>
                      </a:cxn>
                      <a:cxn ang="0">
                        <a:pos x="connsiteX2" y="connsiteY2"/>
                      </a:cxn>
                      <a:cxn ang="0">
                        <a:pos x="connsiteX3" y="connsiteY3"/>
                      </a:cxn>
                    </a:cxnLst>
                    <a:rect l="l" t="t" r="r" b="b"/>
                    <a:pathLst>
                      <a:path w="288905" h="349678">
                        <a:moveTo>
                          <a:pt x="14024" y="349678"/>
                        </a:moveTo>
                        <a:cubicBezTo>
                          <a:pt x="7012" y="318356"/>
                          <a:pt x="0" y="287035"/>
                          <a:pt x="8415" y="231872"/>
                        </a:cubicBezTo>
                        <a:cubicBezTo>
                          <a:pt x="16830" y="176709"/>
                          <a:pt x="17765" y="37398"/>
                          <a:pt x="64513" y="18699"/>
                        </a:cubicBezTo>
                        <a:cubicBezTo>
                          <a:pt x="111261" y="0"/>
                          <a:pt x="200083" y="59838"/>
                          <a:pt x="288905" y="119676"/>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5" name="Prostokąt 34"/>
                  <p:cNvSpPr/>
                  <p:nvPr/>
                </p:nvSpPr>
                <p:spPr>
                  <a:xfrm>
                    <a:off x="1959482" y="2670969"/>
                    <a:ext cx="433908" cy="317799"/>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grpSp>
            <p:sp>
              <p:nvSpPr>
                <p:cNvPr id="30" name="Dowolny kształt 29"/>
                <p:cNvSpPr/>
                <p:nvPr/>
              </p:nvSpPr>
              <p:spPr>
                <a:xfrm>
                  <a:off x="5478449" y="3657600"/>
                  <a:ext cx="405516" cy="151075"/>
                </a:xfrm>
                <a:custGeom>
                  <a:avLst/>
                  <a:gdLst>
                    <a:gd name="connsiteX0" fmla="*/ 405516 w 405516"/>
                    <a:gd name="connsiteY0" fmla="*/ 151075 h 151075"/>
                    <a:gd name="connsiteX1" fmla="*/ 0 w 405516"/>
                    <a:gd name="connsiteY1" fmla="*/ 0 h 151075"/>
                  </a:gdLst>
                  <a:ahLst/>
                  <a:cxnLst>
                    <a:cxn ang="0">
                      <a:pos x="connsiteX0" y="connsiteY0"/>
                    </a:cxn>
                    <a:cxn ang="0">
                      <a:pos x="connsiteX1" y="connsiteY1"/>
                    </a:cxn>
                  </a:cxnLst>
                  <a:rect l="l" t="t" r="r" b="b"/>
                  <a:pathLst>
                    <a:path w="405516" h="151075">
                      <a:moveTo>
                        <a:pt x="405516" y="151075"/>
                      </a:moveTo>
                      <a:lnTo>
                        <a:pt x="0" y="0"/>
                      </a:ln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grpSp>
          <p:grpSp>
            <p:nvGrpSpPr>
              <p:cNvPr id="5" name="Grupa 35"/>
              <p:cNvGrpSpPr/>
              <p:nvPr/>
            </p:nvGrpSpPr>
            <p:grpSpPr>
              <a:xfrm>
                <a:off x="4319528" y="3196023"/>
                <a:ext cx="1234621" cy="914102"/>
                <a:chOff x="4319528" y="3196023"/>
                <a:chExt cx="1234621" cy="914102"/>
              </a:xfrm>
            </p:grpSpPr>
            <p:sp>
              <p:nvSpPr>
                <p:cNvPr id="24" name="Prostokąt zaokrąglony 23"/>
                <p:cNvSpPr/>
                <p:nvPr/>
              </p:nvSpPr>
              <p:spPr>
                <a:xfrm rot="2231033">
                  <a:off x="4518033" y="3196023"/>
                  <a:ext cx="577760" cy="871493"/>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sp>
              <p:nvSpPr>
                <p:cNvPr id="27" name="Prostokąt 26"/>
                <p:cNvSpPr/>
                <p:nvPr/>
              </p:nvSpPr>
              <p:spPr>
                <a:xfrm>
                  <a:off x="4319528" y="3643314"/>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2 </a:t>
                  </a:r>
                  <a:endParaRPr lang="pl-PL" sz="1100" b="1" dirty="0">
                    <a:solidFill>
                      <a:schemeClr val="bg1"/>
                    </a:solidFill>
                  </a:endParaRPr>
                </a:p>
              </p:txBody>
            </p:sp>
            <p:sp>
              <p:nvSpPr>
                <p:cNvPr id="29" name="Prostokąt zaokrąglony 28"/>
                <p:cNvSpPr/>
                <p:nvPr/>
              </p:nvSpPr>
              <p:spPr>
                <a:xfrm rot="2731585">
                  <a:off x="5137965" y="3693940"/>
                  <a:ext cx="577760" cy="254609"/>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grpSp>
        </p:grpSp>
        <p:grpSp>
          <p:nvGrpSpPr>
            <p:cNvPr id="36" name="Grupa 35"/>
            <p:cNvGrpSpPr/>
            <p:nvPr/>
          </p:nvGrpSpPr>
          <p:grpSpPr>
            <a:xfrm>
              <a:off x="3852811" y="2428868"/>
              <a:ext cx="443463" cy="571504"/>
              <a:chOff x="3852811" y="2428868"/>
              <a:chExt cx="443463" cy="571504"/>
            </a:xfrm>
          </p:grpSpPr>
          <p:sp>
            <p:nvSpPr>
              <p:cNvPr id="25" name="Dowolny kształt 24"/>
              <p:cNvSpPr/>
              <p:nvPr/>
            </p:nvSpPr>
            <p:spPr>
              <a:xfrm>
                <a:off x="4000496" y="2428868"/>
                <a:ext cx="295778" cy="571504"/>
              </a:xfrm>
              <a:custGeom>
                <a:avLst/>
                <a:gdLst>
                  <a:gd name="connsiteX0" fmla="*/ 38986 w 313660"/>
                  <a:gd name="connsiteY0" fmla="*/ 0 h 606056"/>
                  <a:gd name="connsiteX1" fmla="*/ 38986 w 313660"/>
                  <a:gd name="connsiteY1" fmla="*/ 382772 h 606056"/>
                  <a:gd name="connsiteX2" fmla="*/ 272902 w 313660"/>
                  <a:gd name="connsiteY2" fmla="*/ 574158 h 606056"/>
                  <a:gd name="connsiteX3" fmla="*/ 283535 w 313660"/>
                  <a:gd name="connsiteY3" fmla="*/ 574158 h 606056"/>
                </a:gdLst>
                <a:ahLst/>
                <a:cxnLst>
                  <a:cxn ang="0">
                    <a:pos x="connsiteX0" y="connsiteY0"/>
                  </a:cxn>
                  <a:cxn ang="0">
                    <a:pos x="connsiteX1" y="connsiteY1"/>
                  </a:cxn>
                  <a:cxn ang="0">
                    <a:pos x="connsiteX2" y="connsiteY2"/>
                  </a:cxn>
                  <a:cxn ang="0">
                    <a:pos x="connsiteX3" y="connsiteY3"/>
                  </a:cxn>
                </a:cxnLst>
                <a:rect l="l" t="t" r="r" b="b"/>
                <a:pathLst>
                  <a:path w="313660" h="606056">
                    <a:moveTo>
                      <a:pt x="38986" y="0"/>
                    </a:moveTo>
                    <a:cubicBezTo>
                      <a:pt x="19493" y="143539"/>
                      <a:pt x="0" y="287079"/>
                      <a:pt x="38986" y="382772"/>
                    </a:cubicBezTo>
                    <a:cubicBezTo>
                      <a:pt x="77972" y="478465"/>
                      <a:pt x="232144" y="542260"/>
                      <a:pt x="272902" y="574158"/>
                    </a:cubicBezTo>
                    <a:cubicBezTo>
                      <a:pt x="313660" y="606056"/>
                      <a:pt x="298597" y="590107"/>
                      <a:pt x="283535" y="574158"/>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28" name="Prostokąt 27"/>
              <p:cNvSpPr/>
              <p:nvPr/>
            </p:nvSpPr>
            <p:spPr>
              <a:xfrm>
                <a:off x="3852811" y="2714620"/>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3 </a:t>
                </a:r>
                <a:endParaRPr lang="pl-PL" sz="1100" b="1" dirty="0">
                  <a:solidFill>
                    <a:schemeClr val="bg1"/>
                  </a:solidFill>
                </a:endParaRPr>
              </a:p>
            </p:txBody>
          </p:sp>
        </p:grpSp>
      </p:grpSp>
      <p:pic>
        <p:nvPicPr>
          <p:cNvPr id="40" name="Obraz 39"/>
          <p:cNvPicPr>
            <a:picLocks noChangeAspect="1"/>
          </p:cNvPicPr>
          <p:nvPr/>
        </p:nvPicPr>
        <p:blipFill rotWithShape="1">
          <a:blip r:embed="rId4"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3" cstate="print"/>
          <a:stretch>
            <a:fillRect/>
          </a:stretch>
        </p:blipFill>
        <p:spPr>
          <a:xfrm>
            <a:off x="1403649" y="908720"/>
            <a:ext cx="7128789" cy="5038721"/>
          </a:xfrm>
          <a:prstGeom prst="rect">
            <a:avLst/>
          </a:prstGeom>
        </p:spPr>
      </p:pic>
      <p:sp>
        <p:nvSpPr>
          <p:cNvPr id="14" name="Prostokąt 13"/>
          <p:cNvSpPr/>
          <p:nvPr/>
        </p:nvSpPr>
        <p:spPr>
          <a:xfrm>
            <a:off x="1285852" y="5982132"/>
            <a:ext cx="6572296" cy="590140"/>
          </a:xfrm>
          <a:prstGeom prst="rect">
            <a:avLst/>
          </a:prstGeom>
          <a:solidFill>
            <a:schemeClr val="bg1">
              <a:alpha val="63000"/>
            </a:schemeClr>
          </a:solidFill>
        </p:spPr>
        <p:txBody>
          <a:bodyPr wrap="square">
            <a:noAutofit/>
          </a:bodyPr>
          <a:lstStyle/>
          <a:p>
            <a:pPr marL="342900" lvl="0" indent="-342900">
              <a:spcBef>
                <a:spcPct val="0"/>
              </a:spcBef>
              <a:defRPr/>
            </a:pPr>
            <a:r>
              <a:rPr lang="pl-PL" sz="1000" b="1" dirty="0" smtClean="0">
                <a:solidFill>
                  <a:schemeClr val="accent4"/>
                </a:solidFill>
              </a:rPr>
              <a:t>REKREACJA  PRZY UJŚCIU  RZEKI ŚLĘZY</a:t>
            </a:r>
          </a:p>
          <a:p>
            <a:pPr lvl="0" algn="just">
              <a:spcBef>
                <a:spcPct val="0"/>
              </a:spcBef>
              <a:defRPr/>
            </a:pPr>
            <a:r>
              <a:rPr lang="pl-PL" sz="1000" dirty="0" smtClean="0"/>
              <a:t>PRZYWRÓCENIE DAWNEGO MIEJSCA REKREACYJNEGO W REJONIE UJŚCIA RZEKI </a:t>
            </a:r>
            <a:r>
              <a:rPr lang="pl-PL" sz="1000" dirty="0" smtClean="0"/>
              <a:t>ŚLĘZY </a:t>
            </a:r>
            <a:r>
              <a:rPr lang="pl-PL" sz="1000" dirty="0" smtClean="0"/>
              <a:t>DO RZEKI ODRY.</a:t>
            </a:r>
            <a:r>
              <a:rPr lang="pl-PL" sz="1000" dirty="0" smtClean="0">
                <a:solidFill>
                  <a:srgbClr val="7030A0"/>
                </a:solidFill>
              </a:rPr>
              <a:t> </a:t>
            </a:r>
            <a:endParaRPr lang="pl-PL" sz="1000" dirty="0"/>
          </a:p>
        </p:txBody>
      </p:sp>
      <p:sp>
        <p:nvSpPr>
          <p:cNvPr id="20"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23"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a:solidFill>
                  <a:schemeClr val="tx1">
                    <a:lumMod val="75000"/>
                    <a:lumOff val="25000"/>
                  </a:schemeClr>
                </a:solidFill>
              </a:rPr>
              <a:t> </a:t>
            </a: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26" name="Łącznik prosty 25"/>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8" name="Prostokąt 37"/>
          <p:cNvSpPr/>
          <p:nvPr/>
        </p:nvSpPr>
        <p:spPr>
          <a:xfrm>
            <a:off x="1114586" y="899671"/>
            <a:ext cx="214314" cy="57150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39" name="Prostokąt 38"/>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4"/>
                  </a:solidFill>
                  <a:prstDash val="solid"/>
                </a:ln>
                <a:solidFill>
                  <a:schemeClr val="accent4"/>
                </a:solidFill>
                <a:effectLst>
                  <a:reflection blurRad="12700" stA="28000" endPos="45000" dist="1000" dir="5400000" sy="-100000" algn="bl" rotWithShape="0"/>
                </a:effectLst>
              </a:rPr>
              <a:t>4</a:t>
            </a:r>
            <a:endParaRPr lang="pl-PL" sz="1200" cap="all" dirty="0">
              <a:ln w="9000" cmpd="sng">
                <a:solidFill>
                  <a:schemeClr val="accent4"/>
                </a:solidFill>
                <a:prstDash val="solid"/>
              </a:ln>
              <a:solidFill>
                <a:schemeClr val="accent4"/>
              </a:solidFill>
              <a:effectLst>
                <a:reflection blurRad="12700" stA="28000" endPos="45000" dist="1000" dir="5400000" sy="-100000" algn="bl" rotWithShape="0"/>
              </a:effectLst>
            </a:endParaRPr>
          </a:p>
        </p:txBody>
      </p:sp>
      <p:sp>
        <p:nvSpPr>
          <p:cNvPr id="13" name="Prostokąt 12"/>
          <p:cNvSpPr/>
          <p:nvPr/>
        </p:nvSpPr>
        <p:spPr>
          <a:xfrm>
            <a:off x="1428728" y="928670"/>
            <a:ext cx="2647942" cy="584775"/>
          </a:xfrm>
          <a:prstGeom prst="rect">
            <a:avLst/>
          </a:prstGeom>
          <a:noFill/>
          <a:ln>
            <a:noFill/>
          </a:ln>
        </p:spPr>
        <p:txBody>
          <a:bodyPr vert="horz" wrap="square">
            <a:spAutoFit/>
          </a:bodyPr>
          <a:lstStyle/>
          <a:p>
            <a:pPr lvl="0">
              <a:spcBef>
                <a:spcPct val="0"/>
              </a:spcBef>
              <a:defRPr/>
            </a:pPr>
            <a:r>
              <a:rPr lang="pl-PL" sz="3200"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TOŻSAMOŚĆ</a:t>
            </a:r>
          </a:p>
        </p:txBody>
      </p:sp>
      <p:grpSp>
        <p:nvGrpSpPr>
          <p:cNvPr id="41" name="Grupa 40"/>
          <p:cNvGrpSpPr/>
          <p:nvPr/>
        </p:nvGrpSpPr>
        <p:grpSpPr>
          <a:xfrm>
            <a:off x="2857488" y="2143116"/>
            <a:ext cx="4099385" cy="2571768"/>
            <a:chOff x="2857488" y="2143116"/>
            <a:chExt cx="4099385" cy="2571768"/>
          </a:xfrm>
        </p:grpSpPr>
        <p:grpSp>
          <p:nvGrpSpPr>
            <p:cNvPr id="2" name="Grupa 36"/>
            <p:cNvGrpSpPr/>
            <p:nvPr/>
          </p:nvGrpSpPr>
          <p:grpSpPr>
            <a:xfrm>
              <a:off x="2857488" y="2143116"/>
              <a:ext cx="4099385" cy="2571768"/>
              <a:chOff x="2857488" y="2143116"/>
              <a:chExt cx="4099385" cy="2571768"/>
            </a:xfrm>
          </p:grpSpPr>
          <p:grpSp>
            <p:nvGrpSpPr>
              <p:cNvPr id="3" name="Grupa 36"/>
              <p:cNvGrpSpPr/>
              <p:nvPr/>
            </p:nvGrpSpPr>
            <p:grpSpPr>
              <a:xfrm>
                <a:off x="2857488" y="2143116"/>
                <a:ext cx="4099385" cy="2571768"/>
                <a:chOff x="2857488" y="2143116"/>
                <a:chExt cx="4099385" cy="2571768"/>
              </a:xfrm>
            </p:grpSpPr>
            <p:grpSp>
              <p:nvGrpSpPr>
                <p:cNvPr id="4" name="Grupa 27"/>
                <p:cNvGrpSpPr/>
                <p:nvPr/>
              </p:nvGrpSpPr>
              <p:grpSpPr>
                <a:xfrm>
                  <a:off x="2857488" y="2143116"/>
                  <a:ext cx="4099385" cy="2571768"/>
                  <a:chOff x="1959482" y="2536166"/>
                  <a:chExt cx="4979860" cy="3124138"/>
                </a:xfrm>
              </p:grpSpPr>
              <p:grpSp>
                <p:nvGrpSpPr>
                  <p:cNvPr id="5" name="Grupa 52"/>
                  <p:cNvGrpSpPr/>
                  <p:nvPr/>
                </p:nvGrpSpPr>
                <p:grpSpPr>
                  <a:xfrm>
                    <a:off x="1959482" y="2536166"/>
                    <a:ext cx="4979860" cy="3124138"/>
                    <a:chOff x="1959482" y="2536166"/>
                    <a:chExt cx="4979860" cy="3124138"/>
                  </a:xfrm>
                </p:grpSpPr>
                <p:sp>
                  <p:nvSpPr>
                    <p:cNvPr id="31" name="Dowolny kształt 30"/>
                    <p:cNvSpPr/>
                    <p:nvPr/>
                  </p:nvSpPr>
                  <p:spPr>
                    <a:xfrm>
                      <a:off x="5581291" y="2536166"/>
                      <a:ext cx="681487" cy="1984076"/>
                    </a:xfrm>
                    <a:custGeom>
                      <a:avLst/>
                      <a:gdLst>
                        <a:gd name="connsiteX0" fmla="*/ 0 w 681487"/>
                        <a:gd name="connsiteY0" fmla="*/ 1984076 h 1984076"/>
                        <a:gd name="connsiteX1" fmla="*/ 483079 w 681487"/>
                        <a:gd name="connsiteY1" fmla="*/ 862642 h 1984076"/>
                        <a:gd name="connsiteX2" fmla="*/ 569343 w 681487"/>
                        <a:gd name="connsiteY2" fmla="*/ 560717 h 1984076"/>
                        <a:gd name="connsiteX3" fmla="*/ 517584 w 681487"/>
                        <a:gd name="connsiteY3" fmla="*/ 362309 h 1984076"/>
                        <a:gd name="connsiteX4" fmla="*/ 664234 w 681487"/>
                        <a:gd name="connsiteY4" fmla="*/ 310551 h 1984076"/>
                        <a:gd name="connsiteX5" fmla="*/ 621101 w 681487"/>
                        <a:gd name="connsiteY5" fmla="*/ 138023 h 1984076"/>
                        <a:gd name="connsiteX6" fmla="*/ 517584 w 681487"/>
                        <a:gd name="connsiteY6" fmla="*/ 94891 h 1984076"/>
                        <a:gd name="connsiteX7" fmla="*/ 534837 w 681487"/>
                        <a:gd name="connsiteY7" fmla="*/ 0 h 19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487" h="1984076">
                          <a:moveTo>
                            <a:pt x="0" y="1984076"/>
                          </a:moveTo>
                          <a:cubicBezTo>
                            <a:pt x="194094" y="1541972"/>
                            <a:pt x="388188" y="1099869"/>
                            <a:pt x="483079" y="862642"/>
                          </a:cubicBezTo>
                          <a:cubicBezTo>
                            <a:pt x="577970" y="625415"/>
                            <a:pt x="563592" y="644106"/>
                            <a:pt x="569343" y="560717"/>
                          </a:cubicBezTo>
                          <a:cubicBezTo>
                            <a:pt x="575094" y="477328"/>
                            <a:pt x="501769" y="404003"/>
                            <a:pt x="517584" y="362309"/>
                          </a:cubicBezTo>
                          <a:cubicBezTo>
                            <a:pt x="533399" y="320615"/>
                            <a:pt x="646981" y="347932"/>
                            <a:pt x="664234" y="310551"/>
                          </a:cubicBezTo>
                          <a:cubicBezTo>
                            <a:pt x="681487" y="273170"/>
                            <a:pt x="645543" y="173966"/>
                            <a:pt x="621101" y="138023"/>
                          </a:cubicBezTo>
                          <a:cubicBezTo>
                            <a:pt x="596659" y="102080"/>
                            <a:pt x="531961" y="117895"/>
                            <a:pt x="517584" y="94891"/>
                          </a:cubicBezTo>
                          <a:cubicBezTo>
                            <a:pt x="503207" y="71887"/>
                            <a:pt x="519022" y="35943"/>
                            <a:pt x="534837" y="0"/>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2" name="Dowolny kształt 31"/>
                    <p:cNvSpPr/>
                    <p:nvPr/>
                  </p:nvSpPr>
                  <p:spPr>
                    <a:xfrm>
                      <a:off x="2115879" y="2690037"/>
                      <a:ext cx="3967716" cy="2892056"/>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3" name="Dowolny kształt 32"/>
                    <p:cNvSpPr/>
                    <p:nvPr/>
                  </p:nvSpPr>
                  <p:spPr>
                    <a:xfrm>
                      <a:off x="5133975" y="2571750"/>
                      <a:ext cx="981075" cy="415925"/>
                    </a:xfrm>
                    <a:custGeom>
                      <a:avLst/>
                      <a:gdLst>
                        <a:gd name="connsiteX0" fmla="*/ 981075 w 981075"/>
                        <a:gd name="connsiteY0" fmla="*/ 400050 h 415925"/>
                        <a:gd name="connsiteX1" fmla="*/ 923925 w 981075"/>
                        <a:gd name="connsiteY1" fmla="*/ 400050 h 415925"/>
                        <a:gd name="connsiteX2" fmla="*/ 800100 w 981075"/>
                        <a:gd name="connsiteY2" fmla="*/ 304800 h 415925"/>
                        <a:gd name="connsiteX3" fmla="*/ 457200 w 981075"/>
                        <a:gd name="connsiteY3" fmla="*/ 209550 h 415925"/>
                        <a:gd name="connsiteX4" fmla="*/ 333375 w 981075"/>
                        <a:gd name="connsiteY4" fmla="*/ 180975 h 415925"/>
                        <a:gd name="connsiteX5" fmla="*/ 123825 w 981075"/>
                        <a:gd name="connsiteY5" fmla="*/ 85725 h 415925"/>
                        <a:gd name="connsiteX6" fmla="*/ 0 w 981075"/>
                        <a:gd name="connsiteY6" fmla="*/ 0 h 41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075" h="415925">
                          <a:moveTo>
                            <a:pt x="981075" y="400050"/>
                          </a:moveTo>
                          <a:cubicBezTo>
                            <a:pt x="967581" y="407987"/>
                            <a:pt x="954087" y="415925"/>
                            <a:pt x="923925" y="400050"/>
                          </a:cubicBezTo>
                          <a:cubicBezTo>
                            <a:pt x="893763" y="384175"/>
                            <a:pt x="877887" y="336550"/>
                            <a:pt x="800100" y="304800"/>
                          </a:cubicBezTo>
                          <a:cubicBezTo>
                            <a:pt x="722313" y="273050"/>
                            <a:pt x="534988" y="230188"/>
                            <a:pt x="457200" y="209550"/>
                          </a:cubicBezTo>
                          <a:cubicBezTo>
                            <a:pt x="379413" y="188913"/>
                            <a:pt x="388938" y="201613"/>
                            <a:pt x="333375" y="180975"/>
                          </a:cubicBezTo>
                          <a:cubicBezTo>
                            <a:pt x="277813" y="160338"/>
                            <a:pt x="179387" y="115887"/>
                            <a:pt x="123825" y="85725"/>
                          </a:cubicBezTo>
                          <a:cubicBezTo>
                            <a:pt x="68263" y="55563"/>
                            <a:pt x="34131" y="27781"/>
                            <a:pt x="0" y="0"/>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4" name="Dowolny kształt 33"/>
                    <p:cNvSpPr/>
                    <p:nvPr/>
                  </p:nvSpPr>
                  <p:spPr>
                    <a:xfrm>
                      <a:off x="6650437" y="5310626"/>
                      <a:ext cx="288905" cy="349678"/>
                    </a:xfrm>
                    <a:custGeom>
                      <a:avLst/>
                      <a:gdLst>
                        <a:gd name="connsiteX0" fmla="*/ 14024 w 288905"/>
                        <a:gd name="connsiteY0" fmla="*/ 349678 h 349678"/>
                        <a:gd name="connsiteX1" fmla="*/ 8415 w 288905"/>
                        <a:gd name="connsiteY1" fmla="*/ 231872 h 349678"/>
                        <a:gd name="connsiteX2" fmla="*/ 64513 w 288905"/>
                        <a:gd name="connsiteY2" fmla="*/ 18699 h 349678"/>
                        <a:gd name="connsiteX3" fmla="*/ 288905 w 288905"/>
                        <a:gd name="connsiteY3" fmla="*/ 119676 h 349678"/>
                      </a:gdLst>
                      <a:ahLst/>
                      <a:cxnLst>
                        <a:cxn ang="0">
                          <a:pos x="connsiteX0" y="connsiteY0"/>
                        </a:cxn>
                        <a:cxn ang="0">
                          <a:pos x="connsiteX1" y="connsiteY1"/>
                        </a:cxn>
                        <a:cxn ang="0">
                          <a:pos x="connsiteX2" y="connsiteY2"/>
                        </a:cxn>
                        <a:cxn ang="0">
                          <a:pos x="connsiteX3" y="connsiteY3"/>
                        </a:cxn>
                      </a:cxnLst>
                      <a:rect l="l" t="t" r="r" b="b"/>
                      <a:pathLst>
                        <a:path w="288905" h="349678">
                          <a:moveTo>
                            <a:pt x="14024" y="349678"/>
                          </a:moveTo>
                          <a:cubicBezTo>
                            <a:pt x="7012" y="318356"/>
                            <a:pt x="0" y="287035"/>
                            <a:pt x="8415" y="231872"/>
                          </a:cubicBezTo>
                          <a:cubicBezTo>
                            <a:pt x="16830" y="176709"/>
                            <a:pt x="17765" y="37398"/>
                            <a:pt x="64513" y="18699"/>
                          </a:cubicBezTo>
                          <a:cubicBezTo>
                            <a:pt x="111261" y="0"/>
                            <a:pt x="200083" y="59838"/>
                            <a:pt x="288905" y="119676"/>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5" name="Prostokąt 34"/>
                    <p:cNvSpPr/>
                    <p:nvPr/>
                  </p:nvSpPr>
                  <p:spPr>
                    <a:xfrm>
                      <a:off x="1959482" y="2670969"/>
                      <a:ext cx="433908" cy="317799"/>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grpSp>
              <p:sp>
                <p:nvSpPr>
                  <p:cNvPr id="30" name="Dowolny kształt 29"/>
                  <p:cNvSpPr/>
                  <p:nvPr/>
                </p:nvSpPr>
                <p:spPr>
                  <a:xfrm>
                    <a:off x="5478449" y="3657600"/>
                    <a:ext cx="405516" cy="151075"/>
                  </a:xfrm>
                  <a:custGeom>
                    <a:avLst/>
                    <a:gdLst>
                      <a:gd name="connsiteX0" fmla="*/ 405516 w 405516"/>
                      <a:gd name="connsiteY0" fmla="*/ 151075 h 151075"/>
                      <a:gd name="connsiteX1" fmla="*/ 0 w 405516"/>
                      <a:gd name="connsiteY1" fmla="*/ 0 h 151075"/>
                    </a:gdLst>
                    <a:ahLst/>
                    <a:cxnLst>
                      <a:cxn ang="0">
                        <a:pos x="connsiteX0" y="connsiteY0"/>
                      </a:cxn>
                      <a:cxn ang="0">
                        <a:pos x="connsiteX1" y="connsiteY1"/>
                      </a:cxn>
                    </a:cxnLst>
                    <a:rect l="l" t="t" r="r" b="b"/>
                    <a:pathLst>
                      <a:path w="405516" h="151075">
                        <a:moveTo>
                          <a:pt x="405516" y="151075"/>
                        </a:moveTo>
                        <a:lnTo>
                          <a:pt x="0" y="0"/>
                        </a:ln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grpSp>
            <p:grpSp>
              <p:nvGrpSpPr>
                <p:cNvPr id="6" name="Grupa 35"/>
                <p:cNvGrpSpPr/>
                <p:nvPr/>
              </p:nvGrpSpPr>
              <p:grpSpPr>
                <a:xfrm>
                  <a:off x="4319528" y="3196023"/>
                  <a:ext cx="1234621" cy="914102"/>
                  <a:chOff x="4319528" y="3196023"/>
                  <a:chExt cx="1234621" cy="914102"/>
                </a:xfrm>
              </p:grpSpPr>
              <p:sp>
                <p:nvSpPr>
                  <p:cNvPr id="24" name="Prostokąt zaokrąglony 23"/>
                  <p:cNvSpPr/>
                  <p:nvPr/>
                </p:nvSpPr>
                <p:spPr>
                  <a:xfrm rot="2231033">
                    <a:off x="4518033" y="3196023"/>
                    <a:ext cx="577760" cy="871493"/>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sp>
                <p:nvSpPr>
                  <p:cNvPr id="27" name="Prostokąt 26"/>
                  <p:cNvSpPr/>
                  <p:nvPr/>
                </p:nvSpPr>
                <p:spPr>
                  <a:xfrm>
                    <a:off x="4319528" y="3643314"/>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2 </a:t>
                    </a:r>
                    <a:endParaRPr lang="pl-PL" sz="1100" b="1" dirty="0">
                      <a:solidFill>
                        <a:schemeClr val="bg1"/>
                      </a:solidFill>
                    </a:endParaRPr>
                  </a:p>
                </p:txBody>
              </p:sp>
              <p:sp>
                <p:nvSpPr>
                  <p:cNvPr id="29" name="Prostokąt zaokrąglony 28"/>
                  <p:cNvSpPr/>
                  <p:nvPr/>
                </p:nvSpPr>
                <p:spPr>
                  <a:xfrm rot="2731585">
                    <a:off x="5137965" y="3693940"/>
                    <a:ext cx="577760" cy="254609"/>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grpSp>
          </p:grpSp>
          <p:grpSp>
            <p:nvGrpSpPr>
              <p:cNvPr id="7" name="Grupa 35"/>
              <p:cNvGrpSpPr/>
              <p:nvPr/>
            </p:nvGrpSpPr>
            <p:grpSpPr>
              <a:xfrm>
                <a:off x="3852811" y="2428868"/>
                <a:ext cx="443463" cy="571504"/>
                <a:chOff x="3852811" y="2428868"/>
                <a:chExt cx="443463" cy="571504"/>
              </a:xfrm>
            </p:grpSpPr>
            <p:sp>
              <p:nvSpPr>
                <p:cNvPr id="25" name="Dowolny kształt 24"/>
                <p:cNvSpPr/>
                <p:nvPr/>
              </p:nvSpPr>
              <p:spPr>
                <a:xfrm>
                  <a:off x="4000496" y="2428868"/>
                  <a:ext cx="295778" cy="571504"/>
                </a:xfrm>
                <a:custGeom>
                  <a:avLst/>
                  <a:gdLst>
                    <a:gd name="connsiteX0" fmla="*/ 38986 w 313660"/>
                    <a:gd name="connsiteY0" fmla="*/ 0 h 606056"/>
                    <a:gd name="connsiteX1" fmla="*/ 38986 w 313660"/>
                    <a:gd name="connsiteY1" fmla="*/ 382772 h 606056"/>
                    <a:gd name="connsiteX2" fmla="*/ 272902 w 313660"/>
                    <a:gd name="connsiteY2" fmla="*/ 574158 h 606056"/>
                    <a:gd name="connsiteX3" fmla="*/ 283535 w 313660"/>
                    <a:gd name="connsiteY3" fmla="*/ 574158 h 606056"/>
                  </a:gdLst>
                  <a:ahLst/>
                  <a:cxnLst>
                    <a:cxn ang="0">
                      <a:pos x="connsiteX0" y="connsiteY0"/>
                    </a:cxn>
                    <a:cxn ang="0">
                      <a:pos x="connsiteX1" y="connsiteY1"/>
                    </a:cxn>
                    <a:cxn ang="0">
                      <a:pos x="connsiteX2" y="connsiteY2"/>
                    </a:cxn>
                    <a:cxn ang="0">
                      <a:pos x="connsiteX3" y="connsiteY3"/>
                    </a:cxn>
                  </a:cxnLst>
                  <a:rect l="l" t="t" r="r" b="b"/>
                  <a:pathLst>
                    <a:path w="313660" h="606056">
                      <a:moveTo>
                        <a:pt x="38986" y="0"/>
                      </a:moveTo>
                      <a:cubicBezTo>
                        <a:pt x="19493" y="143539"/>
                        <a:pt x="0" y="287079"/>
                        <a:pt x="38986" y="382772"/>
                      </a:cubicBezTo>
                      <a:cubicBezTo>
                        <a:pt x="77972" y="478465"/>
                        <a:pt x="232144" y="542260"/>
                        <a:pt x="272902" y="574158"/>
                      </a:cubicBezTo>
                      <a:cubicBezTo>
                        <a:pt x="313660" y="606056"/>
                        <a:pt x="298597" y="590107"/>
                        <a:pt x="283535" y="574158"/>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28" name="Prostokąt 27"/>
                <p:cNvSpPr/>
                <p:nvPr/>
              </p:nvSpPr>
              <p:spPr>
                <a:xfrm>
                  <a:off x="3852811" y="2714620"/>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3 </a:t>
                  </a:r>
                  <a:endParaRPr lang="pl-PL" sz="1100" b="1" dirty="0">
                    <a:solidFill>
                      <a:schemeClr val="bg1"/>
                    </a:solidFill>
                  </a:endParaRPr>
                </a:p>
              </p:txBody>
            </p:sp>
          </p:grpSp>
        </p:grpSp>
        <p:grpSp>
          <p:nvGrpSpPr>
            <p:cNvPr id="40" name="Grupa 39"/>
            <p:cNvGrpSpPr/>
            <p:nvPr/>
          </p:nvGrpSpPr>
          <p:grpSpPr>
            <a:xfrm>
              <a:off x="6215074" y="2143116"/>
              <a:ext cx="357190" cy="357191"/>
              <a:chOff x="6215074" y="2143116"/>
              <a:chExt cx="357190" cy="357191"/>
            </a:xfrm>
          </p:grpSpPr>
          <p:sp>
            <p:nvSpPr>
              <p:cNvPr id="36" name="Prostokąt zaokrąglony 35"/>
              <p:cNvSpPr/>
              <p:nvPr/>
            </p:nvSpPr>
            <p:spPr>
              <a:xfrm>
                <a:off x="6215074" y="2143117"/>
                <a:ext cx="357190" cy="357190"/>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37" name="Prostokąt 36"/>
              <p:cNvSpPr/>
              <p:nvPr/>
            </p:nvSpPr>
            <p:spPr>
              <a:xfrm>
                <a:off x="6286512" y="2143116"/>
                <a:ext cx="285752" cy="261610"/>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4 </a:t>
                </a:r>
                <a:endParaRPr lang="pl-PL" sz="1100" b="1" dirty="0">
                  <a:solidFill>
                    <a:schemeClr val="bg1"/>
                  </a:solidFill>
                </a:endParaRPr>
              </a:p>
            </p:txBody>
          </p:sp>
        </p:grpSp>
      </p:grpSp>
      <p:pic>
        <p:nvPicPr>
          <p:cNvPr id="42" name="Obraz 41"/>
          <p:cNvPicPr>
            <a:picLocks noChangeAspect="1"/>
          </p:cNvPicPr>
          <p:nvPr/>
        </p:nvPicPr>
        <p:blipFill rotWithShape="1">
          <a:blip r:embed="rId4"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3" cstate="print"/>
          <a:stretch>
            <a:fillRect/>
          </a:stretch>
        </p:blipFill>
        <p:spPr>
          <a:xfrm>
            <a:off x="1403649" y="908720"/>
            <a:ext cx="7128789" cy="5038721"/>
          </a:xfrm>
          <a:prstGeom prst="rect">
            <a:avLst/>
          </a:prstGeom>
        </p:spPr>
      </p:pic>
      <p:sp>
        <p:nvSpPr>
          <p:cNvPr id="14" name="Prostokąt 13"/>
          <p:cNvSpPr/>
          <p:nvPr/>
        </p:nvSpPr>
        <p:spPr>
          <a:xfrm>
            <a:off x="1285852" y="5982132"/>
            <a:ext cx="7215238" cy="590140"/>
          </a:xfrm>
          <a:prstGeom prst="rect">
            <a:avLst/>
          </a:prstGeom>
          <a:solidFill>
            <a:schemeClr val="bg1">
              <a:alpha val="63000"/>
            </a:schemeClr>
          </a:solidFill>
        </p:spPr>
        <p:txBody>
          <a:bodyPr wrap="square">
            <a:noAutofit/>
          </a:bodyPr>
          <a:lstStyle/>
          <a:p>
            <a:pPr marL="342900" lvl="0" indent="-342900">
              <a:spcBef>
                <a:spcPct val="0"/>
              </a:spcBef>
              <a:defRPr/>
            </a:pPr>
            <a:r>
              <a:rPr lang="pl-PL" sz="1000" b="1" dirty="0" smtClean="0">
                <a:solidFill>
                  <a:schemeClr val="accent4"/>
                </a:solidFill>
              </a:rPr>
              <a:t>DAWNY FOLWARK</a:t>
            </a:r>
          </a:p>
          <a:p>
            <a:pPr lvl="0">
              <a:spcBef>
                <a:spcPct val="0"/>
              </a:spcBef>
              <a:defRPr/>
            </a:pPr>
            <a:r>
              <a:rPr lang="pl-PL" sz="1000" dirty="0" smtClean="0"/>
              <a:t>PRZYWRÓCENIE FOLWARKU PRZY UL. </a:t>
            </a:r>
            <a:r>
              <a:rPr lang="pl-PL" sz="1000" dirty="0" smtClean="0"/>
              <a:t>RĘDZIŃSKIEJ (</a:t>
            </a:r>
            <a:r>
              <a:rPr lang="pl-PL" sz="1000" dirty="0" smtClean="0"/>
              <a:t>DOM POMOCY SPOŁECZNEJ) Z HISTORYCZNĄ ZIELENIĄ I FOSĄ.  </a:t>
            </a:r>
          </a:p>
          <a:p>
            <a:pPr lvl="0">
              <a:spcBef>
                <a:spcPct val="0"/>
              </a:spcBef>
              <a:defRPr/>
            </a:pPr>
            <a:r>
              <a:rPr lang="pl-PL" sz="1000" dirty="0" smtClean="0"/>
              <a:t>WYZNACZENIE ŚCIEŻKI HISTORYCZNO - PRZYRODNICZEJ NA TERENIE FOLWARKU (OBECNIE W REALIZACJI).</a:t>
            </a:r>
            <a:endParaRPr lang="pl-PL" sz="1000" dirty="0"/>
          </a:p>
        </p:txBody>
      </p:sp>
      <p:sp>
        <p:nvSpPr>
          <p:cNvPr id="20"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23"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a:solidFill>
                  <a:schemeClr val="tx1">
                    <a:lumMod val="75000"/>
                    <a:lumOff val="25000"/>
                  </a:schemeClr>
                </a:solidFill>
              </a:rPr>
              <a:t> </a:t>
            </a: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26" name="Łącznik prosty 25"/>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8" name="Prostokąt 37"/>
          <p:cNvSpPr/>
          <p:nvPr/>
        </p:nvSpPr>
        <p:spPr>
          <a:xfrm>
            <a:off x="1114586" y="899671"/>
            <a:ext cx="214314" cy="57150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39" name="Prostokąt 38"/>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4"/>
                  </a:solidFill>
                  <a:prstDash val="solid"/>
                </a:ln>
                <a:solidFill>
                  <a:schemeClr val="accent4"/>
                </a:solidFill>
                <a:effectLst>
                  <a:reflection blurRad="12700" stA="28000" endPos="45000" dist="1000" dir="5400000" sy="-100000" algn="bl" rotWithShape="0"/>
                </a:effectLst>
              </a:rPr>
              <a:t>5</a:t>
            </a:r>
            <a:endParaRPr lang="pl-PL" sz="1200" cap="all" dirty="0">
              <a:ln w="9000" cmpd="sng">
                <a:solidFill>
                  <a:schemeClr val="accent4"/>
                </a:solidFill>
                <a:prstDash val="solid"/>
              </a:ln>
              <a:solidFill>
                <a:schemeClr val="accent4"/>
              </a:solidFill>
              <a:effectLst>
                <a:reflection blurRad="12700" stA="28000" endPos="45000" dist="1000" dir="5400000" sy="-100000" algn="bl" rotWithShape="0"/>
              </a:effectLst>
            </a:endParaRPr>
          </a:p>
        </p:txBody>
      </p:sp>
      <p:sp>
        <p:nvSpPr>
          <p:cNvPr id="13" name="Prostokąt 12"/>
          <p:cNvSpPr/>
          <p:nvPr/>
        </p:nvSpPr>
        <p:spPr>
          <a:xfrm>
            <a:off x="1428728" y="928670"/>
            <a:ext cx="2647942" cy="584775"/>
          </a:xfrm>
          <a:prstGeom prst="rect">
            <a:avLst/>
          </a:prstGeom>
          <a:noFill/>
          <a:ln>
            <a:noFill/>
          </a:ln>
        </p:spPr>
        <p:txBody>
          <a:bodyPr vert="horz" wrap="square">
            <a:spAutoFit/>
          </a:bodyPr>
          <a:lstStyle/>
          <a:p>
            <a:pPr lvl="0">
              <a:spcBef>
                <a:spcPct val="0"/>
              </a:spcBef>
              <a:defRPr/>
            </a:pPr>
            <a:r>
              <a:rPr lang="pl-PL" sz="3200"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TOŻSAMOŚĆ</a:t>
            </a:r>
          </a:p>
        </p:txBody>
      </p:sp>
      <p:grpSp>
        <p:nvGrpSpPr>
          <p:cNvPr id="2" name="Grupa 40"/>
          <p:cNvGrpSpPr/>
          <p:nvPr/>
        </p:nvGrpSpPr>
        <p:grpSpPr>
          <a:xfrm>
            <a:off x="2857488" y="2143116"/>
            <a:ext cx="4099385" cy="2571768"/>
            <a:chOff x="2857488" y="2143116"/>
            <a:chExt cx="4099385" cy="2571768"/>
          </a:xfrm>
        </p:grpSpPr>
        <p:grpSp>
          <p:nvGrpSpPr>
            <p:cNvPr id="3" name="Grupa 36"/>
            <p:cNvGrpSpPr/>
            <p:nvPr/>
          </p:nvGrpSpPr>
          <p:grpSpPr>
            <a:xfrm>
              <a:off x="2857488" y="2143116"/>
              <a:ext cx="4099385" cy="2571768"/>
              <a:chOff x="2857488" y="2143116"/>
              <a:chExt cx="4099385" cy="2571768"/>
            </a:xfrm>
          </p:grpSpPr>
          <p:grpSp>
            <p:nvGrpSpPr>
              <p:cNvPr id="4" name="Grupa 36"/>
              <p:cNvGrpSpPr/>
              <p:nvPr/>
            </p:nvGrpSpPr>
            <p:grpSpPr>
              <a:xfrm>
                <a:off x="2857488" y="2143116"/>
                <a:ext cx="4099385" cy="2571768"/>
                <a:chOff x="2857488" y="2143116"/>
                <a:chExt cx="4099385" cy="2571768"/>
              </a:xfrm>
            </p:grpSpPr>
            <p:grpSp>
              <p:nvGrpSpPr>
                <p:cNvPr id="5" name="Grupa 27"/>
                <p:cNvGrpSpPr/>
                <p:nvPr/>
              </p:nvGrpSpPr>
              <p:grpSpPr>
                <a:xfrm>
                  <a:off x="2857488" y="2143116"/>
                  <a:ext cx="4099385" cy="2571768"/>
                  <a:chOff x="1959482" y="2536166"/>
                  <a:chExt cx="4979860" cy="3124138"/>
                </a:xfrm>
              </p:grpSpPr>
              <p:grpSp>
                <p:nvGrpSpPr>
                  <p:cNvPr id="6" name="Grupa 52"/>
                  <p:cNvGrpSpPr/>
                  <p:nvPr/>
                </p:nvGrpSpPr>
                <p:grpSpPr>
                  <a:xfrm>
                    <a:off x="1959482" y="2536166"/>
                    <a:ext cx="4979860" cy="3124138"/>
                    <a:chOff x="1959482" y="2536166"/>
                    <a:chExt cx="4979860" cy="3124138"/>
                  </a:xfrm>
                </p:grpSpPr>
                <p:sp>
                  <p:nvSpPr>
                    <p:cNvPr id="31" name="Dowolny kształt 30"/>
                    <p:cNvSpPr/>
                    <p:nvPr/>
                  </p:nvSpPr>
                  <p:spPr>
                    <a:xfrm>
                      <a:off x="5581291" y="2536166"/>
                      <a:ext cx="681487" cy="1984076"/>
                    </a:xfrm>
                    <a:custGeom>
                      <a:avLst/>
                      <a:gdLst>
                        <a:gd name="connsiteX0" fmla="*/ 0 w 681487"/>
                        <a:gd name="connsiteY0" fmla="*/ 1984076 h 1984076"/>
                        <a:gd name="connsiteX1" fmla="*/ 483079 w 681487"/>
                        <a:gd name="connsiteY1" fmla="*/ 862642 h 1984076"/>
                        <a:gd name="connsiteX2" fmla="*/ 569343 w 681487"/>
                        <a:gd name="connsiteY2" fmla="*/ 560717 h 1984076"/>
                        <a:gd name="connsiteX3" fmla="*/ 517584 w 681487"/>
                        <a:gd name="connsiteY3" fmla="*/ 362309 h 1984076"/>
                        <a:gd name="connsiteX4" fmla="*/ 664234 w 681487"/>
                        <a:gd name="connsiteY4" fmla="*/ 310551 h 1984076"/>
                        <a:gd name="connsiteX5" fmla="*/ 621101 w 681487"/>
                        <a:gd name="connsiteY5" fmla="*/ 138023 h 1984076"/>
                        <a:gd name="connsiteX6" fmla="*/ 517584 w 681487"/>
                        <a:gd name="connsiteY6" fmla="*/ 94891 h 1984076"/>
                        <a:gd name="connsiteX7" fmla="*/ 534837 w 681487"/>
                        <a:gd name="connsiteY7" fmla="*/ 0 h 19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487" h="1984076">
                          <a:moveTo>
                            <a:pt x="0" y="1984076"/>
                          </a:moveTo>
                          <a:cubicBezTo>
                            <a:pt x="194094" y="1541972"/>
                            <a:pt x="388188" y="1099869"/>
                            <a:pt x="483079" y="862642"/>
                          </a:cubicBezTo>
                          <a:cubicBezTo>
                            <a:pt x="577970" y="625415"/>
                            <a:pt x="563592" y="644106"/>
                            <a:pt x="569343" y="560717"/>
                          </a:cubicBezTo>
                          <a:cubicBezTo>
                            <a:pt x="575094" y="477328"/>
                            <a:pt x="501769" y="404003"/>
                            <a:pt x="517584" y="362309"/>
                          </a:cubicBezTo>
                          <a:cubicBezTo>
                            <a:pt x="533399" y="320615"/>
                            <a:pt x="646981" y="347932"/>
                            <a:pt x="664234" y="310551"/>
                          </a:cubicBezTo>
                          <a:cubicBezTo>
                            <a:pt x="681487" y="273170"/>
                            <a:pt x="645543" y="173966"/>
                            <a:pt x="621101" y="138023"/>
                          </a:cubicBezTo>
                          <a:cubicBezTo>
                            <a:pt x="596659" y="102080"/>
                            <a:pt x="531961" y="117895"/>
                            <a:pt x="517584" y="94891"/>
                          </a:cubicBezTo>
                          <a:cubicBezTo>
                            <a:pt x="503207" y="71887"/>
                            <a:pt x="519022" y="35943"/>
                            <a:pt x="534837" y="0"/>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2" name="Dowolny kształt 31"/>
                    <p:cNvSpPr/>
                    <p:nvPr/>
                  </p:nvSpPr>
                  <p:spPr>
                    <a:xfrm>
                      <a:off x="2115879" y="2690037"/>
                      <a:ext cx="3967716" cy="2892056"/>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3" name="Dowolny kształt 32"/>
                    <p:cNvSpPr/>
                    <p:nvPr/>
                  </p:nvSpPr>
                  <p:spPr>
                    <a:xfrm>
                      <a:off x="5133975" y="2571750"/>
                      <a:ext cx="981075" cy="415925"/>
                    </a:xfrm>
                    <a:custGeom>
                      <a:avLst/>
                      <a:gdLst>
                        <a:gd name="connsiteX0" fmla="*/ 981075 w 981075"/>
                        <a:gd name="connsiteY0" fmla="*/ 400050 h 415925"/>
                        <a:gd name="connsiteX1" fmla="*/ 923925 w 981075"/>
                        <a:gd name="connsiteY1" fmla="*/ 400050 h 415925"/>
                        <a:gd name="connsiteX2" fmla="*/ 800100 w 981075"/>
                        <a:gd name="connsiteY2" fmla="*/ 304800 h 415925"/>
                        <a:gd name="connsiteX3" fmla="*/ 457200 w 981075"/>
                        <a:gd name="connsiteY3" fmla="*/ 209550 h 415925"/>
                        <a:gd name="connsiteX4" fmla="*/ 333375 w 981075"/>
                        <a:gd name="connsiteY4" fmla="*/ 180975 h 415925"/>
                        <a:gd name="connsiteX5" fmla="*/ 123825 w 981075"/>
                        <a:gd name="connsiteY5" fmla="*/ 85725 h 415925"/>
                        <a:gd name="connsiteX6" fmla="*/ 0 w 981075"/>
                        <a:gd name="connsiteY6" fmla="*/ 0 h 41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075" h="415925">
                          <a:moveTo>
                            <a:pt x="981075" y="400050"/>
                          </a:moveTo>
                          <a:cubicBezTo>
                            <a:pt x="967581" y="407987"/>
                            <a:pt x="954087" y="415925"/>
                            <a:pt x="923925" y="400050"/>
                          </a:cubicBezTo>
                          <a:cubicBezTo>
                            <a:pt x="893763" y="384175"/>
                            <a:pt x="877887" y="336550"/>
                            <a:pt x="800100" y="304800"/>
                          </a:cubicBezTo>
                          <a:cubicBezTo>
                            <a:pt x="722313" y="273050"/>
                            <a:pt x="534988" y="230188"/>
                            <a:pt x="457200" y="209550"/>
                          </a:cubicBezTo>
                          <a:cubicBezTo>
                            <a:pt x="379413" y="188913"/>
                            <a:pt x="388938" y="201613"/>
                            <a:pt x="333375" y="180975"/>
                          </a:cubicBezTo>
                          <a:cubicBezTo>
                            <a:pt x="277813" y="160338"/>
                            <a:pt x="179387" y="115887"/>
                            <a:pt x="123825" y="85725"/>
                          </a:cubicBezTo>
                          <a:cubicBezTo>
                            <a:pt x="68263" y="55563"/>
                            <a:pt x="34131" y="27781"/>
                            <a:pt x="0" y="0"/>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4" name="Dowolny kształt 33"/>
                    <p:cNvSpPr/>
                    <p:nvPr/>
                  </p:nvSpPr>
                  <p:spPr>
                    <a:xfrm>
                      <a:off x="6650437" y="5310626"/>
                      <a:ext cx="288905" cy="349678"/>
                    </a:xfrm>
                    <a:custGeom>
                      <a:avLst/>
                      <a:gdLst>
                        <a:gd name="connsiteX0" fmla="*/ 14024 w 288905"/>
                        <a:gd name="connsiteY0" fmla="*/ 349678 h 349678"/>
                        <a:gd name="connsiteX1" fmla="*/ 8415 w 288905"/>
                        <a:gd name="connsiteY1" fmla="*/ 231872 h 349678"/>
                        <a:gd name="connsiteX2" fmla="*/ 64513 w 288905"/>
                        <a:gd name="connsiteY2" fmla="*/ 18699 h 349678"/>
                        <a:gd name="connsiteX3" fmla="*/ 288905 w 288905"/>
                        <a:gd name="connsiteY3" fmla="*/ 119676 h 349678"/>
                      </a:gdLst>
                      <a:ahLst/>
                      <a:cxnLst>
                        <a:cxn ang="0">
                          <a:pos x="connsiteX0" y="connsiteY0"/>
                        </a:cxn>
                        <a:cxn ang="0">
                          <a:pos x="connsiteX1" y="connsiteY1"/>
                        </a:cxn>
                        <a:cxn ang="0">
                          <a:pos x="connsiteX2" y="connsiteY2"/>
                        </a:cxn>
                        <a:cxn ang="0">
                          <a:pos x="connsiteX3" y="connsiteY3"/>
                        </a:cxn>
                      </a:cxnLst>
                      <a:rect l="l" t="t" r="r" b="b"/>
                      <a:pathLst>
                        <a:path w="288905" h="349678">
                          <a:moveTo>
                            <a:pt x="14024" y="349678"/>
                          </a:moveTo>
                          <a:cubicBezTo>
                            <a:pt x="7012" y="318356"/>
                            <a:pt x="0" y="287035"/>
                            <a:pt x="8415" y="231872"/>
                          </a:cubicBezTo>
                          <a:cubicBezTo>
                            <a:pt x="16830" y="176709"/>
                            <a:pt x="17765" y="37398"/>
                            <a:pt x="64513" y="18699"/>
                          </a:cubicBezTo>
                          <a:cubicBezTo>
                            <a:pt x="111261" y="0"/>
                            <a:pt x="200083" y="59838"/>
                            <a:pt x="288905" y="119676"/>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5" name="Prostokąt 34"/>
                    <p:cNvSpPr/>
                    <p:nvPr/>
                  </p:nvSpPr>
                  <p:spPr>
                    <a:xfrm>
                      <a:off x="1959482" y="2670969"/>
                      <a:ext cx="433908" cy="317799"/>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grpSp>
              <p:sp>
                <p:nvSpPr>
                  <p:cNvPr id="30" name="Dowolny kształt 29"/>
                  <p:cNvSpPr/>
                  <p:nvPr/>
                </p:nvSpPr>
                <p:spPr>
                  <a:xfrm>
                    <a:off x="5478449" y="3657600"/>
                    <a:ext cx="405516" cy="151075"/>
                  </a:xfrm>
                  <a:custGeom>
                    <a:avLst/>
                    <a:gdLst>
                      <a:gd name="connsiteX0" fmla="*/ 405516 w 405516"/>
                      <a:gd name="connsiteY0" fmla="*/ 151075 h 151075"/>
                      <a:gd name="connsiteX1" fmla="*/ 0 w 405516"/>
                      <a:gd name="connsiteY1" fmla="*/ 0 h 151075"/>
                    </a:gdLst>
                    <a:ahLst/>
                    <a:cxnLst>
                      <a:cxn ang="0">
                        <a:pos x="connsiteX0" y="connsiteY0"/>
                      </a:cxn>
                      <a:cxn ang="0">
                        <a:pos x="connsiteX1" y="connsiteY1"/>
                      </a:cxn>
                    </a:cxnLst>
                    <a:rect l="l" t="t" r="r" b="b"/>
                    <a:pathLst>
                      <a:path w="405516" h="151075">
                        <a:moveTo>
                          <a:pt x="405516" y="151075"/>
                        </a:moveTo>
                        <a:lnTo>
                          <a:pt x="0" y="0"/>
                        </a:ln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grpSp>
            <p:grpSp>
              <p:nvGrpSpPr>
                <p:cNvPr id="7" name="Grupa 35"/>
                <p:cNvGrpSpPr/>
                <p:nvPr/>
              </p:nvGrpSpPr>
              <p:grpSpPr>
                <a:xfrm>
                  <a:off x="4319528" y="3196023"/>
                  <a:ext cx="1234621" cy="914102"/>
                  <a:chOff x="4319528" y="3196023"/>
                  <a:chExt cx="1234621" cy="914102"/>
                </a:xfrm>
              </p:grpSpPr>
              <p:sp>
                <p:nvSpPr>
                  <p:cNvPr id="24" name="Prostokąt zaokrąglony 23"/>
                  <p:cNvSpPr/>
                  <p:nvPr/>
                </p:nvSpPr>
                <p:spPr>
                  <a:xfrm rot="2231033">
                    <a:off x="4518033" y="3196023"/>
                    <a:ext cx="577760" cy="871493"/>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sp>
                <p:nvSpPr>
                  <p:cNvPr id="27" name="Prostokąt 26"/>
                  <p:cNvSpPr/>
                  <p:nvPr/>
                </p:nvSpPr>
                <p:spPr>
                  <a:xfrm>
                    <a:off x="4319528" y="3643314"/>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2 </a:t>
                    </a:r>
                    <a:endParaRPr lang="pl-PL" sz="1100" b="1" dirty="0">
                      <a:solidFill>
                        <a:schemeClr val="bg1"/>
                      </a:solidFill>
                    </a:endParaRPr>
                  </a:p>
                </p:txBody>
              </p:sp>
              <p:sp>
                <p:nvSpPr>
                  <p:cNvPr id="29" name="Prostokąt zaokrąglony 28"/>
                  <p:cNvSpPr/>
                  <p:nvPr/>
                </p:nvSpPr>
                <p:spPr>
                  <a:xfrm rot="2731585">
                    <a:off x="5137965" y="3693940"/>
                    <a:ext cx="577760" cy="254609"/>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grpSp>
          </p:grpSp>
          <p:grpSp>
            <p:nvGrpSpPr>
              <p:cNvPr id="8" name="Grupa 35"/>
              <p:cNvGrpSpPr/>
              <p:nvPr/>
            </p:nvGrpSpPr>
            <p:grpSpPr>
              <a:xfrm>
                <a:off x="3852811" y="2428868"/>
                <a:ext cx="443463" cy="571504"/>
                <a:chOff x="3852811" y="2428868"/>
                <a:chExt cx="443463" cy="571504"/>
              </a:xfrm>
            </p:grpSpPr>
            <p:sp>
              <p:nvSpPr>
                <p:cNvPr id="25" name="Dowolny kształt 24"/>
                <p:cNvSpPr/>
                <p:nvPr/>
              </p:nvSpPr>
              <p:spPr>
                <a:xfrm>
                  <a:off x="4000496" y="2428868"/>
                  <a:ext cx="295778" cy="571504"/>
                </a:xfrm>
                <a:custGeom>
                  <a:avLst/>
                  <a:gdLst>
                    <a:gd name="connsiteX0" fmla="*/ 38986 w 313660"/>
                    <a:gd name="connsiteY0" fmla="*/ 0 h 606056"/>
                    <a:gd name="connsiteX1" fmla="*/ 38986 w 313660"/>
                    <a:gd name="connsiteY1" fmla="*/ 382772 h 606056"/>
                    <a:gd name="connsiteX2" fmla="*/ 272902 w 313660"/>
                    <a:gd name="connsiteY2" fmla="*/ 574158 h 606056"/>
                    <a:gd name="connsiteX3" fmla="*/ 283535 w 313660"/>
                    <a:gd name="connsiteY3" fmla="*/ 574158 h 606056"/>
                  </a:gdLst>
                  <a:ahLst/>
                  <a:cxnLst>
                    <a:cxn ang="0">
                      <a:pos x="connsiteX0" y="connsiteY0"/>
                    </a:cxn>
                    <a:cxn ang="0">
                      <a:pos x="connsiteX1" y="connsiteY1"/>
                    </a:cxn>
                    <a:cxn ang="0">
                      <a:pos x="connsiteX2" y="connsiteY2"/>
                    </a:cxn>
                    <a:cxn ang="0">
                      <a:pos x="connsiteX3" y="connsiteY3"/>
                    </a:cxn>
                  </a:cxnLst>
                  <a:rect l="l" t="t" r="r" b="b"/>
                  <a:pathLst>
                    <a:path w="313660" h="606056">
                      <a:moveTo>
                        <a:pt x="38986" y="0"/>
                      </a:moveTo>
                      <a:cubicBezTo>
                        <a:pt x="19493" y="143539"/>
                        <a:pt x="0" y="287079"/>
                        <a:pt x="38986" y="382772"/>
                      </a:cubicBezTo>
                      <a:cubicBezTo>
                        <a:pt x="77972" y="478465"/>
                        <a:pt x="232144" y="542260"/>
                        <a:pt x="272902" y="574158"/>
                      </a:cubicBezTo>
                      <a:cubicBezTo>
                        <a:pt x="313660" y="606056"/>
                        <a:pt x="298597" y="590107"/>
                        <a:pt x="283535" y="574158"/>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28" name="Prostokąt 27"/>
                <p:cNvSpPr/>
                <p:nvPr/>
              </p:nvSpPr>
              <p:spPr>
                <a:xfrm>
                  <a:off x="3852811" y="2714620"/>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3 </a:t>
                  </a:r>
                  <a:endParaRPr lang="pl-PL" sz="1100" b="1" dirty="0">
                    <a:solidFill>
                      <a:schemeClr val="bg1"/>
                    </a:solidFill>
                  </a:endParaRPr>
                </a:p>
              </p:txBody>
            </p:sp>
          </p:grpSp>
        </p:grpSp>
        <p:grpSp>
          <p:nvGrpSpPr>
            <p:cNvPr id="9" name="Grupa 39"/>
            <p:cNvGrpSpPr/>
            <p:nvPr/>
          </p:nvGrpSpPr>
          <p:grpSpPr>
            <a:xfrm>
              <a:off x="6215074" y="2143116"/>
              <a:ext cx="357190" cy="357191"/>
              <a:chOff x="6215074" y="2143116"/>
              <a:chExt cx="357190" cy="357191"/>
            </a:xfrm>
          </p:grpSpPr>
          <p:sp>
            <p:nvSpPr>
              <p:cNvPr id="36" name="Prostokąt zaokrąglony 35"/>
              <p:cNvSpPr/>
              <p:nvPr/>
            </p:nvSpPr>
            <p:spPr>
              <a:xfrm>
                <a:off x="6215074" y="2143117"/>
                <a:ext cx="357190" cy="357190"/>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37" name="Prostokąt 36"/>
              <p:cNvSpPr/>
              <p:nvPr/>
            </p:nvSpPr>
            <p:spPr>
              <a:xfrm>
                <a:off x="6286512" y="2143116"/>
                <a:ext cx="285752" cy="261610"/>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4 </a:t>
                </a:r>
                <a:endParaRPr lang="pl-PL" sz="1100" b="1" dirty="0">
                  <a:solidFill>
                    <a:schemeClr val="bg1"/>
                  </a:solidFill>
                </a:endParaRPr>
              </a:p>
            </p:txBody>
          </p:sp>
        </p:grpSp>
      </p:grpSp>
      <p:grpSp>
        <p:nvGrpSpPr>
          <p:cNvPr id="43" name="Grupa 42"/>
          <p:cNvGrpSpPr/>
          <p:nvPr/>
        </p:nvGrpSpPr>
        <p:grpSpPr>
          <a:xfrm>
            <a:off x="5784565" y="2501030"/>
            <a:ext cx="407766" cy="342492"/>
            <a:chOff x="5784565" y="2501030"/>
            <a:chExt cx="407766" cy="342492"/>
          </a:xfrm>
        </p:grpSpPr>
        <p:sp>
          <p:nvSpPr>
            <p:cNvPr id="40" name="Prostokąt zaokrąglony 39"/>
            <p:cNvSpPr/>
            <p:nvPr/>
          </p:nvSpPr>
          <p:spPr>
            <a:xfrm rot="645363">
              <a:off x="5784565" y="2501030"/>
              <a:ext cx="407766" cy="342492"/>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2" name="Prostokąt 41"/>
            <p:cNvSpPr/>
            <p:nvPr/>
          </p:nvSpPr>
          <p:spPr>
            <a:xfrm>
              <a:off x="5857884" y="2571744"/>
              <a:ext cx="284052" cy="246221"/>
            </a:xfrm>
            <a:prstGeom prst="rect">
              <a:avLst/>
            </a:prstGeom>
            <a:ln w="25400">
              <a:noFill/>
            </a:ln>
          </p:spPr>
          <p:txBody>
            <a:bodyPr wrap="none">
              <a:spAutoFit/>
            </a:bodyPr>
            <a:lstStyle/>
            <a:p>
              <a:pPr lvl="0" algn="r">
                <a:spcBef>
                  <a:spcPct val="0"/>
                </a:spcBef>
                <a:defRPr/>
              </a:pPr>
              <a:r>
                <a:rPr lang="pl-PL" sz="1000" b="1" dirty="0" smtClean="0">
                  <a:solidFill>
                    <a:schemeClr val="bg1"/>
                  </a:solidFill>
                </a:rPr>
                <a:t>5 </a:t>
              </a:r>
              <a:endParaRPr lang="pl-PL" sz="1000" b="1" dirty="0">
                <a:solidFill>
                  <a:schemeClr val="bg1"/>
                </a:solidFill>
              </a:endParaRPr>
            </a:p>
          </p:txBody>
        </p:sp>
      </p:grpSp>
      <p:pic>
        <p:nvPicPr>
          <p:cNvPr id="41" name="Obraz 40"/>
          <p:cNvPicPr>
            <a:picLocks noChangeAspect="1"/>
          </p:cNvPicPr>
          <p:nvPr/>
        </p:nvPicPr>
        <p:blipFill rotWithShape="1">
          <a:blip r:embed="rId4"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3" cstate="print"/>
          <a:stretch>
            <a:fillRect/>
          </a:stretch>
        </p:blipFill>
        <p:spPr>
          <a:xfrm>
            <a:off x="1403649" y="908720"/>
            <a:ext cx="7128789" cy="5038721"/>
          </a:xfrm>
          <a:prstGeom prst="rect">
            <a:avLst/>
          </a:prstGeom>
        </p:spPr>
      </p:pic>
      <p:sp>
        <p:nvSpPr>
          <p:cNvPr id="14" name="Prostokąt 13"/>
          <p:cNvSpPr/>
          <p:nvPr/>
        </p:nvSpPr>
        <p:spPr>
          <a:xfrm>
            <a:off x="1285852" y="5982132"/>
            <a:ext cx="7215238" cy="590140"/>
          </a:xfrm>
          <a:prstGeom prst="rect">
            <a:avLst/>
          </a:prstGeom>
          <a:solidFill>
            <a:schemeClr val="bg1">
              <a:alpha val="63000"/>
            </a:schemeClr>
          </a:solidFill>
        </p:spPr>
        <p:txBody>
          <a:bodyPr wrap="square">
            <a:noAutofit/>
          </a:bodyPr>
          <a:lstStyle/>
          <a:p>
            <a:pPr marL="342900" lvl="0" indent="-342900">
              <a:spcBef>
                <a:spcPct val="0"/>
              </a:spcBef>
              <a:defRPr/>
            </a:pPr>
            <a:r>
              <a:rPr lang="pl-PL" sz="1000" b="1" dirty="0" smtClean="0">
                <a:solidFill>
                  <a:schemeClr val="accent4"/>
                </a:solidFill>
              </a:rPr>
              <a:t>URZĄDZENIA WODNE NA  RZECE  ŁUGOWINIE</a:t>
            </a:r>
          </a:p>
          <a:p>
            <a:pPr lvl="0" algn="just">
              <a:spcBef>
                <a:spcPct val="0"/>
              </a:spcBef>
              <a:defRPr/>
            </a:pPr>
            <a:r>
              <a:rPr lang="pl-PL" sz="1000" dirty="0" smtClean="0"/>
              <a:t>ODRESTAUROWANIE URZĄDZEŃ WODNYCH NA RZECE ŁUGOWINIE W REJONIE UL. ŚLĘZOUJŚCIE. </a:t>
            </a:r>
            <a:endParaRPr lang="pl-PL" sz="1000" dirty="0"/>
          </a:p>
        </p:txBody>
      </p:sp>
      <p:sp>
        <p:nvSpPr>
          <p:cNvPr id="20"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23"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a:solidFill>
                  <a:schemeClr val="tx1">
                    <a:lumMod val="75000"/>
                    <a:lumOff val="25000"/>
                  </a:schemeClr>
                </a:solidFill>
              </a:rPr>
              <a:t> </a:t>
            </a: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26" name="Łącznik prosty 25"/>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8" name="Prostokąt 37"/>
          <p:cNvSpPr/>
          <p:nvPr/>
        </p:nvSpPr>
        <p:spPr>
          <a:xfrm>
            <a:off x="1114586" y="899671"/>
            <a:ext cx="214314" cy="57150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39" name="Prostokąt 38"/>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4"/>
                  </a:solidFill>
                  <a:prstDash val="solid"/>
                </a:ln>
                <a:solidFill>
                  <a:schemeClr val="accent4"/>
                </a:solidFill>
                <a:effectLst>
                  <a:reflection blurRad="12700" stA="28000" endPos="45000" dist="1000" dir="5400000" sy="-100000" algn="bl" rotWithShape="0"/>
                </a:effectLst>
              </a:rPr>
              <a:t>6</a:t>
            </a:r>
            <a:endParaRPr lang="pl-PL" sz="1200" cap="all" dirty="0">
              <a:ln w="9000" cmpd="sng">
                <a:solidFill>
                  <a:schemeClr val="accent4"/>
                </a:solidFill>
                <a:prstDash val="solid"/>
              </a:ln>
              <a:solidFill>
                <a:schemeClr val="accent4"/>
              </a:solidFill>
              <a:effectLst>
                <a:reflection blurRad="12700" stA="28000" endPos="45000" dist="1000" dir="5400000" sy="-100000" algn="bl" rotWithShape="0"/>
              </a:effectLst>
            </a:endParaRPr>
          </a:p>
        </p:txBody>
      </p:sp>
      <p:sp>
        <p:nvSpPr>
          <p:cNvPr id="13" name="Prostokąt 12"/>
          <p:cNvSpPr/>
          <p:nvPr/>
        </p:nvSpPr>
        <p:spPr>
          <a:xfrm>
            <a:off x="1428728" y="928670"/>
            <a:ext cx="2647942" cy="584775"/>
          </a:xfrm>
          <a:prstGeom prst="rect">
            <a:avLst/>
          </a:prstGeom>
          <a:noFill/>
          <a:ln>
            <a:noFill/>
          </a:ln>
        </p:spPr>
        <p:txBody>
          <a:bodyPr vert="horz" wrap="square">
            <a:spAutoFit/>
          </a:bodyPr>
          <a:lstStyle/>
          <a:p>
            <a:pPr lvl="0">
              <a:spcBef>
                <a:spcPct val="0"/>
              </a:spcBef>
              <a:defRPr/>
            </a:pPr>
            <a:r>
              <a:rPr lang="pl-PL" sz="3200"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TOŻSAMOŚĆ</a:t>
            </a:r>
          </a:p>
        </p:txBody>
      </p:sp>
      <p:grpSp>
        <p:nvGrpSpPr>
          <p:cNvPr id="2" name="Grupa 40"/>
          <p:cNvGrpSpPr/>
          <p:nvPr/>
        </p:nvGrpSpPr>
        <p:grpSpPr>
          <a:xfrm>
            <a:off x="2857488" y="2143116"/>
            <a:ext cx="4099385" cy="2571768"/>
            <a:chOff x="2857488" y="2143116"/>
            <a:chExt cx="4099385" cy="2571768"/>
          </a:xfrm>
        </p:grpSpPr>
        <p:grpSp>
          <p:nvGrpSpPr>
            <p:cNvPr id="3" name="Grupa 36"/>
            <p:cNvGrpSpPr/>
            <p:nvPr/>
          </p:nvGrpSpPr>
          <p:grpSpPr>
            <a:xfrm>
              <a:off x="2857488" y="2143116"/>
              <a:ext cx="4099385" cy="2571768"/>
              <a:chOff x="2857488" y="2143116"/>
              <a:chExt cx="4099385" cy="2571768"/>
            </a:xfrm>
          </p:grpSpPr>
          <p:grpSp>
            <p:nvGrpSpPr>
              <p:cNvPr id="4" name="Grupa 36"/>
              <p:cNvGrpSpPr/>
              <p:nvPr/>
            </p:nvGrpSpPr>
            <p:grpSpPr>
              <a:xfrm>
                <a:off x="2857488" y="2143116"/>
                <a:ext cx="4099385" cy="2571768"/>
                <a:chOff x="2857488" y="2143116"/>
                <a:chExt cx="4099385" cy="2571768"/>
              </a:xfrm>
            </p:grpSpPr>
            <p:grpSp>
              <p:nvGrpSpPr>
                <p:cNvPr id="5" name="Grupa 27"/>
                <p:cNvGrpSpPr/>
                <p:nvPr/>
              </p:nvGrpSpPr>
              <p:grpSpPr>
                <a:xfrm>
                  <a:off x="2857488" y="2143116"/>
                  <a:ext cx="4099385" cy="2571768"/>
                  <a:chOff x="1959482" y="2536166"/>
                  <a:chExt cx="4979860" cy="3124138"/>
                </a:xfrm>
              </p:grpSpPr>
              <p:grpSp>
                <p:nvGrpSpPr>
                  <p:cNvPr id="6" name="Grupa 52"/>
                  <p:cNvGrpSpPr/>
                  <p:nvPr/>
                </p:nvGrpSpPr>
                <p:grpSpPr>
                  <a:xfrm>
                    <a:off x="1959482" y="2536166"/>
                    <a:ext cx="4979860" cy="3124138"/>
                    <a:chOff x="1959482" y="2536166"/>
                    <a:chExt cx="4979860" cy="3124138"/>
                  </a:xfrm>
                </p:grpSpPr>
                <p:sp>
                  <p:nvSpPr>
                    <p:cNvPr id="31" name="Dowolny kształt 30"/>
                    <p:cNvSpPr/>
                    <p:nvPr/>
                  </p:nvSpPr>
                  <p:spPr>
                    <a:xfrm>
                      <a:off x="5581291" y="2536166"/>
                      <a:ext cx="681487" cy="1984076"/>
                    </a:xfrm>
                    <a:custGeom>
                      <a:avLst/>
                      <a:gdLst>
                        <a:gd name="connsiteX0" fmla="*/ 0 w 681487"/>
                        <a:gd name="connsiteY0" fmla="*/ 1984076 h 1984076"/>
                        <a:gd name="connsiteX1" fmla="*/ 483079 w 681487"/>
                        <a:gd name="connsiteY1" fmla="*/ 862642 h 1984076"/>
                        <a:gd name="connsiteX2" fmla="*/ 569343 w 681487"/>
                        <a:gd name="connsiteY2" fmla="*/ 560717 h 1984076"/>
                        <a:gd name="connsiteX3" fmla="*/ 517584 w 681487"/>
                        <a:gd name="connsiteY3" fmla="*/ 362309 h 1984076"/>
                        <a:gd name="connsiteX4" fmla="*/ 664234 w 681487"/>
                        <a:gd name="connsiteY4" fmla="*/ 310551 h 1984076"/>
                        <a:gd name="connsiteX5" fmla="*/ 621101 w 681487"/>
                        <a:gd name="connsiteY5" fmla="*/ 138023 h 1984076"/>
                        <a:gd name="connsiteX6" fmla="*/ 517584 w 681487"/>
                        <a:gd name="connsiteY6" fmla="*/ 94891 h 1984076"/>
                        <a:gd name="connsiteX7" fmla="*/ 534837 w 681487"/>
                        <a:gd name="connsiteY7" fmla="*/ 0 h 19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487" h="1984076">
                          <a:moveTo>
                            <a:pt x="0" y="1984076"/>
                          </a:moveTo>
                          <a:cubicBezTo>
                            <a:pt x="194094" y="1541972"/>
                            <a:pt x="388188" y="1099869"/>
                            <a:pt x="483079" y="862642"/>
                          </a:cubicBezTo>
                          <a:cubicBezTo>
                            <a:pt x="577970" y="625415"/>
                            <a:pt x="563592" y="644106"/>
                            <a:pt x="569343" y="560717"/>
                          </a:cubicBezTo>
                          <a:cubicBezTo>
                            <a:pt x="575094" y="477328"/>
                            <a:pt x="501769" y="404003"/>
                            <a:pt x="517584" y="362309"/>
                          </a:cubicBezTo>
                          <a:cubicBezTo>
                            <a:pt x="533399" y="320615"/>
                            <a:pt x="646981" y="347932"/>
                            <a:pt x="664234" y="310551"/>
                          </a:cubicBezTo>
                          <a:cubicBezTo>
                            <a:pt x="681487" y="273170"/>
                            <a:pt x="645543" y="173966"/>
                            <a:pt x="621101" y="138023"/>
                          </a:cubicBezTo>
                          <a:cubicBezTo>
                            <a:pt x="596659" y="102080"/>
                            <a:pt x="531961" y="117895"/>
                            <a:pt x="517584" y="94891"/>
                          </a:cubicBezTo>
                          <a:cubicBezTo>
                            <a:pt x="503207" y="71887"/>
                            <a:pt x="519022" y="35943"/>
                            <a:pt x="534837" y="0"/>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2" name="Dowolny kształt 31"/>
                    <p:cNvSpPr/>
                    <p:nvPr/>
                  </p:nvSpPr>
                  <p:spPr>
                    <a:xfrm>
                      <a:off x="2115879" y="2690037"/>
                      <a:ext cx="3967716" cy="2892056"/>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3" name="Dowolny kształt 32"/>
                    <p:cNvSpPr/>
                    <p:nvPr/>
                  </p:nvSpPr>
                  <p:spPr>
                    <a:xfrm>
                      <a:off x="5133975" y="2571750"/>
                      <a:ext cx="981075" cy="415925"/>
                    </a:xfrm>
                    <a:custGeom>
                      <a:avLst/>
                      <a:gdLst>
                        <a:gd name="connsiteX0" fmla="*/ 981075 w 981075"/>
                        <a:gd name="connsiteY0" fmla="*/ 400050 h 415925"/>
                        <a:gd name="connsiteX1" fmla="*/ 923925 w 981075"/>
                        <a:gd name="connsiteY1" fmla="*/ 400050 h 415925"/>
                        <a:gd name="connsiteX2" fmla="*/ 800100 w 981075"/>
                        <a:gd name="connsiteY2" fmla="*/ 304800 h 415925"/>
                        <a:gd name="connsiteX3" fmla="*/ 457200 w 981075"/>
                        <a:gd name="connsiteY3" fmla="*/ 209550 h 415925"/>
                        <a:gd name="connsiteX4" fmla="*/ 333375 w 981075"/>
                        <a:gd name="connsiteY4" fmla="*/ 180975 h 415925"/>
                        <a:gd name="connsiteX5" fmla="*/ 123825 w 981075"/>
                        <a:gd name="connsiteY5" fmla="*/ 85725 h 415925"/>
                        <a:gd name="connsiteX6" fmla="*/ 0 w 981075"/>
                        <a:gd name="connsiteY6" fmla="*/ 0 h 41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075" h="415925">
                          <a:moveTo>
                            <a:pt x="981075" y="400050"/>
                          </a:moveTo>
                          <a:cubicBezTo>
                            <a:pt x="967581" y="407987"/>
                            <a:pt x="954087" y="415925"/>
                            <a:pt x="923925" y="400050"/>
                          </a:cubicBezTo>
                          <a:cubicBezTo>
                            <a:pt x="893763" y="384175"/>
                            <a:pt x="877887" y="336550"/>
                            <a:pt x="800100" y="304800"/>
                          </a:cubicBezTo>
                          <a:cubicBezTo>
                            <a:pt x="722313" y="273050"/>
                            <a:pt x="534988" y="230188"/>
                            <a:pt x="457200" y="209550"/>
                          </a:cubicBezTo>
                          <a:cubicBezTo>
                            <a:pt x="379413" y="188913"/>
                            <a:pt x="388938" y="201613"/>
                            <a:pt x="333375" y="180975"/>
                          </a:cubicBezTo>
                          <a:cubicBezTo>
                            <a:pt x="277813" y="160338"/>
                            <a:pt x="179387" y="115887"/>
                            <a:pt x="123825" y="85725"/>
                          </a:cubicBezTo>
                          <a:cubicBezTo>
                            <a:pt x="68263" y="55563"/>
                            <a:pt x="34131" y="27781"/>
                            <a:pt x="0" y="0"/>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4" name="Dowolny kształt 33"/>
                    <p:cNvSpPr/>
                    <p:nvPr/>
                  </p:nvSpPr>
                  <p:spPr>
                    <a:xfrm>
                      <a:off x="6650437" y="5310626"/>
                      <a:ext cx="288905" cy="349678"/>
                    </a:xfrm>
                    <a:custGeom>
                      <a:avLst/>
                      <a:gdLst>
                        <a:gd name="connsiteX0" fmla="*/ 14024 w 288905"/>
                        <a:gd name="connsiteY0" fmla="*/ 349678 h 349678"/>
                        <a:gd name="connsiteX1" fmla="*/ 8415 w 288905"/>
                        <a:gd name="connsiteY1" fmla="*/ 231872 h 349678"/>
                        <a:gd name="connsiteX2" fmla="*/ 64513 w 288905"/>
                        <a:gd name="connsiteY2" fmla="*/ 18699 h 349678"/>
                        <a:gd name="connsiteX3" fmla="*/ 288905 w 288905"/>
                        <a:gd name="connsiteY3" fmla="*/ 119676 h 349678"/>
                      </a:gdLst>
                      <a:ahLst/>
                      <a:cxnLst>
                        <a:cxn ang="0">
                          <a:pos x="connsiteX0" y="connsiteY0"/>
                        </a:cxn>
                        <a:cxn ang="0">
                          <a:pos x="connsiteX1" y="connsiteY1"/>
                        </a:cxn>
                        <a:cxn ang="0">
                          <a:pos x="connsiteX2" y="connsiteY2"/>
                        </a:cxn>
                        <a:cxn ang="0">
                          <a:pos x="connsiteX3" y="connsiteY3"/>
                        </a:cxn>
                      </a:cxnLst>
                      <a:rect l="l" t="t" r="r" b="b"/>
                      <a:pathLst>
                        <a:path w="288905" h="349678">
                          <a:moveTo>
                            <a:pt x="14024" y="349678"/>
                          </a:moveTo>
                          <a:cubicBezTo>
                            <a:pt x="7012" y="318356"/>
                            <a:pt x="0" y="287035"/>
                            <a:pt x="8415" y="231872"/>
                          </a:cubicBezTo>
                          <a:cubicBezTo>
                            <a:pt x="16830" y="176709"/>
                            <a:pt x="17765" y="37398"/>
                            <a:pt x="64513" y="18699"/>
                          </a:cubicBezTo>
                          <a:cubicBezTo>
                            <a:pt x="111261" y="0"/>
                            <a:pt x="200083" y="59838"/>
                            <a:pt x="288905" y="119676"/>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5" name="Prostokąt 34"/>
                    <p:cNvSpPr/>
                    <p:nvPr/>
                  </p:nvSpPr>
                  <p:spPr>
                    <a:xfrm>
                      <a:off x="1959482" y="2670969"/>
                      <a:ext cx="433908" cy="317799"/>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grpSp>
              <p:sp>
                <p:nvSpPr>
                  <p:cNvPr id="30" name="Dowolny kształt 29"/>
                  <p:cNvSpPr/>
                  <p:nvPr/>
                </p:nvSpPr>
                <p:spPr>
                  <a:xfrm>
                    <a:off x="5478449" y="3657600"/>
                    <a:ext cx="405516" cy="151075"/>
                  </a:xfrm>
                  <a:custGeom>
                    <a:avLst/>
                    <a:gdLst>
                      <a:gd name="connsiteX0" fmla="*/ 405516 w 405516"/>
                      <a:gd name="connsiteY0" fmla="*/ 151075 h 151075"/>
                      <a:gd name="connsiteX1" fmla="*/ 0 w 405516"/>
                      <a:gd name="connsiteY1" fmla="*/ 0 h 151075"/>
                    </a:gdLst>
                    <a:ahLst/>
                    <a:cxnLst>
                      <a:cxn ang="0">
                        <a:pos x="connsiteX0" y="connsiteY0"/>
                      </a:cxn>
                      <a:cxn ang="0">
                        <a:pos x="connsiteX1" y="connsiteY1"/>
                      </a:cxn>
                    </a:cxnLst>
                    <a:rect l="l" t="t" r="r" b="b"/>
                    <a:pathLst>
                      <a:path w="405516" h="151075">
                        <a:moveTo>
                          <a:pt x="405516" y="151075"/>
                        </a:moveTo>
                        <a:lnTo>
                          <a:pt x="0" y="0"/>
                        </a:ln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grpSp>
            <p:grpSp>
              <p:nvGrpSpPr>
                <p:cNvPr id="7" name="Grupa 35"/>
                <p:cNvGrpSpPr/>
                <p:nvPr/>
              </p:nvGrpSpPr>
              <p:grpSpPr>
                <a:xfrm>
                  <a:off x="4319528" y="3196023"/>
                  <a:ext cx="1234621" cy="914102"/>
                  <a:chOff x="4319528" y="3196023"/>
                  <a:chExt cx="1234621" cy="914102"/>
                </a:xfrm>
              </p:grpSpPr>
              <p:sp>
                <p:nvSpPr>
                  <p:cNvPr id="24" name="Prostokąt zaokrąglony 23"/>
                  <p:cNvSpPr/>
                  <p:nvPr/>
                </p:nvSpPr>
                <p:spPr>
                  <a:xfrm rot="2231033">
                    <a:off x="4518033" y="3196023"/>
                    <a:ext cx="577760" cy="871493"/>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sp>
                <p:nvSpPr>
                  <p:cNvPr id="27" name="Prostokąt 26"/>
                  <p:cNvSpPr/>
                  <p:nvPr/>
                </p:nvSpPr>
                <p:spPr>
                  <a:xfrm>
                    <a:off x="4319528" y="3643314"/>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2 </a:t>
                    </a:r>
                    <a:endParaRPr lang="pl-PL" sz="1100" b="1" dirty="0">
                      <a:solidFill>
                        <a:schemeClr val="bg1"/>
                      </a:solidFill>
                    </a:endParaRPr>
                  </a:p>
                </p:txBody>
              </p:sp>
              <p:sp>
                <p:nvSpPr>
                  <p:cNvPr id="29" name="Prostokąt zaokrąglony 28"/>
                  <p:cNvSpPr/>
                  <p:nvPr/>
                </p:nvSpPr>
                <p:spPr>
                  <a:xfrm rot="2731585">
                    <a:off x="5137965" y="3693940"/>
                    <a:ext cx="577760" cy="254609"/>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grpSp>
          </p:grpSp>
          <p:grpSp>
            <p:nvGrpSpPr>
              <p:cNvPr id="8" name="Grupa 35"/>
              <p:cNvGrpSpPr/>
              <p:nvPr/>
            </p:nvGrpSpPr>
            <p:grpSpPr>
              <a:xfrm>
                <a:off x="3852811" y="2428868"/>
                <a:ext cx="443463" cy="571504"/>
                <a:chOff x="3852811" y="2428868"/>
                <a:chExt cx="443463" cy="571504"/>
              </a:xfrm>
            </p:grpSpPr>
            <p:sp>
              <p:nvSpPr>
                <p:cNvPr id="25" name="Dowolny kształt 24"/>
                <p:cNvSpPr/>
                <p:nvPr/>
              </p:nvSpPr>
              <p:spPr>
                <a:xfrm>
                  <a:off x="4000496" y="2428868"/>
                  <a:ext cx="295778" cy="571504"/>
                </a:xfrm>
                <a:custGeom>
                  <a:avLst/>
                  <a:gdLst>
                    <a:gd name="connsiteX0" fmla="*/ 38986 w 313660"/>
                    <a:gd name="connsiteY0" fmla="*/ 0 h 606056"/>
                    <a:gd name="connsiteX1" fmla="*/ 38986 w 313660"/>
                    <a:gd name="connsiteY1" fmla="*/ 382772 h 606056"/>
                    <a:gd name="connsiteX2" fmla="*/ 272902 w 313660"/>
                    <a:gd name="connsiteY2" fmla="*/ 574158 h 606056"/>
                    <a:gd name="connsiteX3" fmla="*/ 283535 w 313660"/>
                    <a:gd name="connsiteY3" fmla="*/ 574158 h 606056"/>
                  </a:gdLst>
                  <a:ahLst/>
                  <a:cxnLst>
                    <a:cxn ang="0">
                      <a:pos x="connsiteX0" y="connsiteY0"/>
                    </a:cxn>
                    <a:cxn ang="0">
                      <a:pos x="connsiteX1" y="connsiteY1"/>
                    </a:cxn>
                    <a:cxn ang="0">
                      <a:pos x="connsiteX2" y="connsiteY2"/>
                    </a:cxn>
                    <a:cxn ang="0">
                      <a:pos x="connsiteX3" y="connsiteY3"/>
                    </a:cxn>
                  </a:cxnLst>
                  <a:rect l="l" t="t" r="r" b="b"/>
                  <a:pathLst>
                    <a:path w="313660" h="606056">
                      <a:moveTo>
                        <a:pt x="38986" y="0"/>
                      </a:moveTo>
                      <a:cubicBezTo>
                        <a:pt x="19493" y="143539"/>
                        <a:pt x="0" y="287079"/>
                        <a:pt x="38986" y="382772"/>
                      </a:cubicBezTo>
                      <a:cubicBezTo>
                        <a:pt x="77972" y="478465"/>
                        <a:pt x="232144" y="542260"/>
                        <a:pt x="272902" y="574158"/>
                      </a:cubicBezTo>
                      <a:cubicBezTo>
                        <a:pt x="313660" y="606056"/>
                        <a:pt x="298597" y="590107"/>
                        <a:pt x="283535" y="574158"/>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28" name="Prostokąt 27"/>
                <p:cNvSpPr/>
                <p:nvPr/>
              </p:nvSpPr>
              <p:spPr>
                <a:xfrm>
                  <a:off x="3852811" y="2714620"/>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3 </a:t>
                  </a:r>
                  <a:endParaRPr lang="pl-PL" sz="1100" b="1" dirty="0">
                    <a:solidFill>
                      <a:schemeClr val="bg1"/>
                    </a:solidFill>
                  </a:endParaRPr>
                </a:p>
              </p:txBody>
            </p:sp>
          </p:grpSp>
        </p:grpSp>
        <p:grpSp>
          <p:nvGrpSpPr>
            <p:cNvPr id="9" name="Grupa 39"/>
            <p:cNvGrpSpPr/>
            <p:nvPr/>
          </p:nvGrpSpPr>
          <p:grpSpPr>
            <a:xfrm>
              <a:off x="6215074" y="2143116"/>
              <a:ext cx="357190" cy="357191"/>
              <a:chOff x="6215074" y="2143116"/>
              <a:chExt cx="357190" cy="357191"/>
            </a:xfrm>
          </p:grpSpPr>
          <p:sp>
            <p:nvSpPr>
              <p:cNvPr id="36" name="Prostokąt zaokrąglony 35"/>
              <p:cNvSpPr/>
              <p:nvPr/>
            </p:nvSpPr>
            <p:spPr>
              <a:xfrm>
                <a:off x="6215074" y="2143117"/>
                <a:ext cx="357190" cy="357190"/>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37" name="Prostokąt 36"/>
              <p:cNvSpPr/>
              <p:nvPr/>
            </p:nvSpPr>
            <p:spPr>
              <a:xfrm>
                <a:off x="6286512" y="2143116"/>
                <a:ext cx="285752" cy="261610"/>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4 </a:t>
                </a:r>
                <a:endParaRPr lang="pl-PL" sz="1100" b="1" dirty="0">
                  <a:solidFill>
                    <a:schemeClr val="bg1"/>
                  </a:solidFill>
                </a:endParaRPr>
              </a:p>
            </p:txBody>
          </p:sp>
        </p:grpSp>
      </p:grpSp>
      <p:grpSp>
        <p:nvGrpSpPr>
          <p:cNvPr id="10" name="Grupa 42"/>
          <p:cNvGrpSpPr/>
          <p:nvPr/>
        </p:nvGrpSpPr>
        <p:grpSpPr>
          <a:xfrm>
            <a:off x="5784565" y="2501030"/>
            <a:ext cx="407766" cy="342492"/>
            <a:chOff x="5784565" y="2501030"/>
            <a:chExt cx="407766" cy="342492"/>
          </a:xfrm>
        </p:grpSpPr>
        <p:sp>
          <p:nvSpPr>
            <p:cNvPr id="40" name="Prostokąt zaokrąglony 39"/>
            <p:cNvSpPr/>
            <p:nvPr/>
          </p:nvSpPr>
          <p:spPr>
            <a:xfrm rot="645363">
              <a:off x="5784565" y="2501030"/>
              <a:ext cx="407766" cy="342492"/>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2" name="Prostokąt 41"/>
            <p:cNvSpPr/>
            <p:nvPr/>
          </p:nvSpPr>
          <p:spPr>
            <a:xfrm>
              <a:off x="5857884" y="2571744"/>
              <a:ext cx="284052" cy="246221"/>
            </a:xfrm>
            <a:prstGeom prst="rect">
              <a:avLst/>
            </a:prstGeom>
            <a:ln w="25400">
              <a:noFill/>
            </a:ln>
          </p:spPr>
          <p:txBody>
            <a:bodyPr wrap="none">
              <a:spAutoFit/>
            </a:bodyPr>
            <a:lstStyle/>
            <a:p>
              <a:pPr lvl="0" algn="r">
                <a:spcBef>
                  <a:spcPct val="0"/>
                </a:spcBef>
                <a:defRPr/>
              </a:pPr>
              <a:r>
                <a:rPr lang="pl-PL" sz="1000" b="1" dirty="0" smtClean="0">
                  <a:solidFill>
                    <a:schemeClr val="bg1"/>
                  </a:solidFill>
                </a:rPr>
                <a:t>5 </a:t>
              </a:r>
              <a:endParaRPr lang="pl-PL" sz="1000" b="1" dirty="0">
                <a:solidFill>
                  <a:schemeClr val="bg1"/>
                </a:solidFill>
              </a:endParaRPr>
            </a:p>
          </p:txBody>
        </p:sp>
      </p:grpSp>
      <p:sp>
        <p:nvSpPr>
          <p:cNvPr id="44" name="Prostokąt zaokrąglony 43"/>
          <p:cNvSpPr/>
          <p:nvPr/>
        </p:nvSpPr>
        <p:spPr>
          <a:xfrm>
            <a:off x="5572132" y="1714488"/>
            <a:ext cx="357190" cy="428628"/>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41" name="Obraz 40"/>
          <p:cNvPicPr>
            <a:picLocks noChangeAspect="1"/>
          </p:cNvPicPr>
          <p:nvPr/>
        </p:nvPicPr>
        <p:blipFill rotWithShape="1">
          <a:blip r:embed="rId4" cstate="print"/>
          <a:srcRect b="7858"/>
          <a:stretch/>
        </p:blipFill>
        <p:spPr>
          <a:xfrm>
            <a:off x="7970400" y="79200"/>
            <a:ext cx="1018800" cy="757512"/>
          </a:xfrm>
          <a:prstGeom prst="rect">
            <a:avLst/>
          </a:prstGeom>
        </p:spPr>
      </p:pic>
      <p:sp>
        <p:nvSpPr>
          <p:cNvPr id="43" name="Prostokąt 42"/>
          <p:cNvSpPr/>
          <p:nvPr/>
        </p:nvSpPr>
        <p:spPr>
          <a:xfrm>
            <a:off x="5638761" y="1714488"/>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Tree>
  </p:cSld>
  <p:clrMapOvr>
    <a:masterClrMapping/>
  </p:clrMapOvr>
  <p:transition spd="med">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3" cstate="print"/>
          <a:stretch>
            <a:fillRect/>
          </a:stretch>
        </p:blipFill>
        <p:spPr>
          <a:xfrm>
            <a:off x="1403649" y="908720"/>
            <a:ext cx="7128789" cy="5038721"/>
          </a:xfrm>
          <a:prstGeom prst="rect">
            <a:avLst/>
          </a:prstGeom>
        </p:spPr>
      </p:pic>
      <p:sp>
        <p:nvSpPr>
          <p:cNvPr id="14" name="Prostokąt 13"/>
          <p:cNvSpPr/>
          <p:nvPr/>
        </p:nvSpPr>
        <p:spPr>
          <a:xfrm>
            <a:off x="1285852" y="5982132"/>
            <a:ext cx="7215238" cy="590140"/>
          </a:xfrm>
          <a:prstGeom prst="rect">
            <a:avLst/>
          </a:prstGeom>
          <a:solidFill>
            <a:schemeClr val="bg1">
              <a:alpha val="63000"/>
            </a:schemeClr>
          </a:solidFill>
        </p:spPr>
        <p:txBody>
          <a:bodyPr wrap="square">
            <a:noAutofit/>
          </a:bodyPr>
          <a:lstStyle/>
          <a:p>
            <a:pPr marL="342900" lvl="0" indent="-342900">
              <a:spcBef>
                <a:spcPct val="0"/>
              </a:spcBef>
              <a:defRPr/>
            </a:pPr>
            <a:r>
              <a:rPr lang="pl-PL" sz="1000" b="1" dirty="0" smtClean="0">
                <a:solidFill>
                  <a:schemeClr val="accent4"/>
                </a:solidFill>
              </a:rPr>
              <a:t>CMENTARZ PRZY  UL.  PILCZYCKIEJ</a:t>
            </a:r>
          </a:p>
          <a:p>
            <a:pPr lvl="0" algn="just">
              <a:spcBef>
                <a:spcPct val="0"/>
              </a:spcBef>
              <a:defRPr/>
            </a:pPr>
            <a:r>
              <a:rPr lang="pl-PL" sz="1000" dirty="0" smtClean="0"/>
              <a:t>UTRZYMANIE STAREGO CMENTARZA W REJONIE  AOW  PRZY UL. PILCZYCKIEJ. </a:t>
            </a:r>
            <a:endParaRPr lang="pl-PL" sz="1000" dirty="0"/>
          </a:p>
        </p:txBody>
      </p:sp>
      <p:sp>
        <p:nvSpPr>
          <p:cNvPr id="20"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23"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a:solidFill>
                  <a:schemeClr val="tx1">
                    <a:lumMod val="75000"/>
                    <a:lumOff val="25000"/>
                  </a:schemeClr>
                </a:solidFill>
              </a:rPr>
              <a:t> </a:t>
            </a: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26" name="Łącznik prosty 25"/>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8" name="Prostokąt 37"/>
          <p:cNvSpPr/>
          <p:nvPr/>
        </p:nvSpPr>
        <p:spPr>
          <a:xfrm>
            <a:off x="1114586" y="899671"/>
            <a:ext cx="214314" cy="57150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39" name="Prostokąt 38"/>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4"/>
                  </a:solidFill>
                  <a:prstDash val="solid"/>
                </a:ln>
                <a:solidFill>
                  <a:schemeClr val="accent4"/>
                </a:solidFill>
                <a:effectLst>
                  <a:reflection blurRad="12700" stA="28000" endPos="45000" dist="1000" dir="5400000" sy="-100000" algn="bl" rotWithShape="0"/>
                </a:effectLst>
              </a:rPr>
              <a:t>7</a:t>
            </a:r>
            <a:endParaRPr lang="pl-PL" sz="1200" cap="all" dirty="0">
              <a:ln w="9000" cmpd="sng">
                <a:solidFill>
                  <a:schemeClr val="accent4"/>
                </a:solidFill>
                <a:prstDash val="solid"/>
              </a:ln>
              <a:solidFill>
                <a:schemeClr val="accent4"/>
              </a:solidFill>
              <a:effectLst>
                <a:reflection blurRad="12700" stA="28000" endPos="45000" dist="1000" dir="5400000" sy="-100000" algn="bl" rotWithShape="0"/>
              </a:effectLst>
            </a:endParaRPr>
          </a:p>
        </p:txBody>
      </p:sp>
      <p:sp>
        <p:nvSpPr>
          <p:cNvPr id="13" name="Prostokąt 12"/>
          <p:cNvSpPr/>
          <p:nvPr/>
        </p:nvSpPr>
        <p:spPr>
          <a:xfrm>
            <a:off x="1428728" y="928670"/>
            <a:ext cx="2647942" cy="584775"/>
          </a:xfrm>
          <a:prstGeom prst="rect">
            <a:avLst/>
          </a:prstGeom>
          <a:noFill/>
          <a:ln>
            <a:noFill/>
          </a:ln>
        </p:spPr>
        <p:txBody>
          <a:bodyPr vert="horz" wrap="square">
            <a:spAutoFit/>
          </a:bodyPr>
          <a:lstStyle/>
          <a:p>
            <a:pPr lvl="0">
              <a:spcBef>
                <a:spcPct val="0"/>
              </a:spcBef>
              <a:defRPr/>
            </a:pPr>
            <a:r>
              <a:rPr lang="pl-PL" sz="3200"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TOŻSAMOŚĆ</a:t>
            </a:r>
          </a:p>
        </p:txBody>
      </p:sp>
      <p:grpSp>
        <p:nvGrpSpPr>
          <p:cNvPr id="10" name="Grupa 42"/>
          <p:cNvGrpSpPr/>
          <p:nvPr/>
        </p:nvGrpSpPr>
        <p:grpSpPr>
          <a:xfrm>
            <a:off x="5784565" y="2501030"/>
            <a:ext cx="407766" cy="342492"/>
            <a:chOff x="5784565" y="2501030"/>
            <a:chExt cx="407766" cy="342492"/>
          </a:xfrm>
        </p:grpSpPr>
        <p:sp>
          <p:nvSpPr>
            <p:cNvPr id="40" name="Prostokąt zaokrąglony 39"/>
            <p:cNvSpPr/>
            <p:nvPr/>
          </p:nvSpPr>
          <p:spPr>
            <a:xfrm rot="645363">
              <a:off x="5784565" y="2501030"/>
              <a:ext cx="407766" cy="342492"/>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2" name="Prostokąt 41"/>
            <p:cNvSpPr/>
            <p:nvPr/>
          </p:nvSpPr>
          <p:spPr>
            <a:xfrm>
              <a:off x="5857884" y="2571744"/>
              <a:ext cx="284052" cy="246221"/>
            </a:xfrm>
            <a:prstGeom prst="rect">
              <a:avLst/>
            </a:prstGeom>
            <a:ln w="25400">
              <a:noFill/>
            </a:ln>
          </p:spPr>
          <p:txBody>
            <a:bodyPr wrap="none">
              <a:spAutoFit/>
            </a:bodyPr>
            <a:lstStyle/>
            <a:p>
              <a:pPr lvl="0" algn="r">
                <a:spcBef>
                  <a:spcPct val="0"/>
                </a:spcBef>
                <a:defRPr/>
              </a:pPr>
              <a:r>
                <a:rPr lang="pl-PL" sz="1000" b="1" dirty="0" smtClean="0">
                  <a:solidFill>
                    <a:schemeClr val="bg1"/>
                  </a:solidFill>
                </a:rPr>
                <a:t>5 </a:t>
              </a:r>
              <a:endParaRPr lang="pl-PL" sz="1000" b="1" dirty="0">
                <a:solidFill>
                  <a:schemeClr val="bg1"/>
                </a:solidFill>
              </a:endParaRPr>
            </a:p>
          </p:txBody>
        </p:sp>
      </p:grpSp>
      <p:grpSp>
        <p:nvGrpSpPr>
          <p:cNvPr id="49" name="Grupa 48"/>
          <p:cNvGrpSpPr/>
          <p:nvPr/>
        </p:nvGrpSpPr>
        <p:grpSpPr>
          <a:xfrm>
            <a:off x="2857488" y="1714488"/>
            <a:ext cx="4099385" cy="3000396"/>
            <a:chOff x="2857488" y="1714488"/>
            <a:chExt cx="4099385" cy="3000396"/>
          </a:xfrm>
        </p:grpSpPr>
        <p:grpSp>
          <p:nvGrpSpPr>
            <p:cNvPr id="11" name="Grupa 45"/>
            <p:cNvGrpSpPr/>
            <p:nvPr/>
          </p:nvGrpSpPr>
          <p:grpSpPr>
            <a:xfrm>
              <a:off x="5572132" y="1714488"/>
              <a:ext cx="357190" cy="428628"/>
              <a:chOff x="5572132" y="1714488"/>
              <a:chExt cx="357190" cy="428628"/>
            </a:xfrm>
          </p:grpSpPr>
          <p:sp>
            <p:nvSpPr>
              <p:cNvPr id="44" name="Prostokąt zaokrąglony 43"/>
              <p:cNvSpPr/>
              <p:nvPr/>
            </p:nvSpPr>
            <p:spPr>
              <a:xfrm>
                <a:off x="5572132" y="1714488"/>
                <a:ext cx="357190" cy="428628"/>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45" name="Prostokąt 44"/>
              <p:cNvSpPr/>
              <p:nvPr/>
            </p:nvSpPr>
            <p:spPr>
              <a:xfrm>
                <a:off x="5638761" y="1714488"/>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grpSp>
        <p:grpSp>
          <p:nvGrpSpPr>
            <p:cNvPr id="48" name="Grupa 47"/>
            <p:cNvGrpSpPr/>
            <p:nvPr/>
          </p:nvGrpSpPr>
          <p:grpSpPr>
            <a:xfrm>
              <a:off x="2857488" y="2143116"/>
              <a:ext cx="4099385" cy="2571768"/>
              <a:chOff x="2857488" y="2143116"/>
              <a:chExt cx="4099385" cy="2571768"/>
            </a:xfrm>
          </p:grpSpPr>
          <p:grpSp>
            <p:nvGrpSpPr>
              <p:cNvPr id="2" name="Grupa 40"/>
              <p:cNvGrpSpPr/>
              <p:nvPr/>
            </p:nvGrpSpPr>
            <p:grpSpPr>
              <a:xfrm>
                <a:off x="2857488" y="2143116"/>
                <a:ext cx="4099385" cy="2571768"/>
                <a:chOff x="2857488" y="2143116"/>
                <a:chExt cx="4099385" cy="2571768"/>
              </a:xfrm>
            </p:grpSpPr>
            <p:grpSp>
              <p:nvGrpSpPr>
                <p:cNvPr id="3" name="Grupa 36"/>
                <p:cNvGrpSpPr/>
                <p:nvPr/>
              </p:nvGrpSpPr>
              <p:grpSpPr>
                <a:xfrm>
                  <a:off x="2857488" y="2143116"/>
                  <a:ext cx="4099385" cy="2571768"/>
                  <a:chOff x="2857488" y="2143116"/>
                  <a:chExt cx="4099385" cy="2571768"/>
                </a:xfrm>
              </p:grpSpPr>
              <p:grpSp>
                <p:nvGrpSpPr>
                  <p:cNvPr id="4" name="Grupa 36"/>
                  <p:cNvGrpSpPr/>
                  <p:nvPr/>
                </p:nvGrpSpPr>
                <p:grpSpPr>
                  <a:xfrm>
                    <a:off x="2857488" y="2143116"/>
                    <a:ext cx="4099385" cy="2571768"/>
                    <a:chOff x="2857488" y="2143116"/>
                    <a:chExt cx="4099385" cy="2571768"/>
                  </a:xfrm>
                </p:grpSpPr>
                <p:grpSp>
                  <p:nvGrpSpPr>
                    <p:cNvPr id="5" name="Grupa 27"/>
                    <p:cNvGrpSpPr/>
                    <p:nvPr/>
                  </p:nvGrpSpPr>
                  <p:grpSpPr>
                    <a:xfrm>
                      <a:off x="2857488" y="2143116"/>
                      <a:ext cx="4099385" cy="2571768"/>
                      <a:chOff x="1959482" y="2536166"/>
                      <a:chExt cx="4979860" cy="3124138"/>
                    </a:xfrm>
                  </p:grpSpPr>
                  <p:grpSp>
                    <p:nvGrpSpPr>
                      <p:cNvPr id="6" name="Grupa 52"/>
                      <p:cNvGrpSpPr/>
                      <p:nvPr/>
                    </p:nvGrpSpPr>
                    <p:grpSpPr>
                      <a:xfrm>
                        <a:off x="1959482" y="2536166"/>
                        <a:ext cx="4979860" cy="3124138"/>
                        <a:chOff x="1959482" y="2536166"/>
                        <a:chExt cx="4979860" cy="3124138"/>
                      </a:xfrm>
                    </p:grpSpPr>
                    <p:sp>
                      <p:nvSpPr>
                        <p:cNvPr id="31" name="Dowolny kształt 30"/>
                        <p:cNvSpPr/>
                        <p:nvPr/>
                      </p:nvSpPr>
                      <p:spPr>
                        <a:xfrm>
                          <a:off x="5581291" y="2536166"/>
                          <a:ext cx="681487" cy="1984076"/>
                        </a:xfrm>
                        <a:custGeom>
                          <a:avLst/>
                          <a:gdLst>
                            <a:gd name="connsiteX0" fmla="*/ 0 w 681487"/>
                            <a:gd name="connsiteY0" fmla="*/ 1984076 h 1984076"/>
                            <a:gd name="connsiteX1" fmla="*/ 483079 w 681487"/>
                            <a:gd name="connsiteY1" fmla="*/ 862642 h 1984076"/>
                            <a:gd name="connsiteX2" fmla="*/ 569343 w 681487"/>
                            <a:gd name="connsiteY2" fmla="*/ 560717 h 1984076"/>
                            <a:gd name="connsiteX3" fmla="*/ 517584 w 681487"/>
                            <a:gd name="connsiteY3" fmla="*/ 362309 h 1984076"/>
                            <a:gd name="connsiteX4" fmla="*/ 664234 w 681487"/>
                            <a:gd name="connsiteY4" fmla="*/ 310551 h 1984076"/>
                            <a:gd name="connsiteX5" fmla="*/ 621101 w 681487"/>
                            <a:gd name="connsiteY5" fmla="*/ 138023 h 1984076"/>
                            <a:gd name="connsiteX6" fmla="*/ 517584 w 681487"/>
                            <a:gd name="connsiteY6" fmla="*/ 94891 h 1984076"/>
                            <a:gd name="connsiteX7" fmla="*/ 534837 w 681487"/>
                            <a:gd name="connsiteY7" fmla="*/ 0 h 19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487" h="1984076">
                              <a:moveTo>
                                <a:pt x="0" y="1984076"/>
                              </a:moveTo>
                              <a:cubicBezTo>
                                <a:pt x="194094" y="1541972"/>
                                <a:pt x="388188" y="1099869"/>
                                <a:pt x="483079" y="862642"/>
                              </a:cubicBezTo>
                              <a:cubicBezTo>
                                <a:pt x="577970" y="625415"/>
                                <a:pt x="563592" y="644106"/>
                                <a:pt x="569343" y="560717"/>
                              </a:cubicBezTo>
                              <a:cubicBezTo>
                                <a:pt x="575094" y="477328"/>
                                <a:pt x="501769" y="404003"/>
                                <a:pt x="517584" y="362309"/>
                              </a:cubicBezTo>
                              <a:cubicBezTo>
                                <a:pt x="533399" y="320615"/>
                                <a:pt x="646981" y="347932"/>
                                <a:pt x="664234" y="310551"/>
                              </a:cubicBezTo>
                              <a:cubicBezTo>
                                <a:pt x="681487" y="273170"/>
                                <a:pt x="645543" y="173966"/>
                                <a:pt x="621101" y="138023"/>
                              </a:cubicBezTo>
                              <a:cubicBezTo>
                                <a:pt x="596659" y="102080"/>
                                <a:pt x="531961" y="117895"/>
                                <a:pt x="517584" y="94891"/>
                              </a:cubicBezTo>
                              <a:cubicBezTo>
                                <a:pt x="503207" y="71887"/>
                                <a:pt x="519022" y="35943"/>
                                <a:pt x="534837" y="0"/>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2" name="Dowolny kształt 31"/>
                        <p:cNvSpPr/>
                        <p:nvPr/>
                      </p:nvSpPr>
                      <p:spPr>
                        <a:xfrm>
                          <a:off x="2115879" y="2690037"/>
                          <a:ext cx="3967716" cy="2892056"/>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3" name="Dowolny kształt 32"/>
                        <p:cNvSpPr/>
                        <p:nvPr/>
                      </p:nvSpPr>
                      <p:spPr>
                        <a:xfrm>
                          <a:off x="5133975" y="2571750"/>
                          <a:ext cx="981075" cy="415925"/>
                        </a:xfrm>
                        <a:custGeom>
                          <a:avLst/>
                          <a:gdLst>
                            <a:gd name="connsiteX0" fmla="*/ 981075 w 981075"/>
                            <a:gd name="connsiteY0" fmla="*/ 400050 h 415925"/>
                            <a:gd name="connsiteX1" fmla="*/ 923925 w 981075"/>
                            <a:gd name="connsiteY1" fmla="*/ 400050 h 415925"/>
                            <a:gd name="connsiteX2" fmla="*/ 800100 w 981075"/>
                            <a:gd name="connsiteY2" fmla="*/ 304800 h 415925"/>
                            <a:gd name="connsiteX3" fmla="*/ 457200 w 981075"/>
                            <a:gd name="connsiteY3" fmla="*/ 209550 h 415925"/>
                            <a:gd name="connsiteX4" fmla="*/ 333375 w 981075"/>
                            <a:gd name="connsiteY4" fmla="*/ 180975 h 415925"/>
                            <a:gd name="connsiteX5" fmla="*/ 123825 w 981075"/>
                            <a:gd name="connsiteY5" fmla="*/ 85725 h 415925"/>
                            <a:gd name="connsiteX6" fmla="*/ 0 w 981075"/>
                            <a:gd name="connsiteY6" fmla="*/ 0 h 41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075" h="415925">
                              <a:moveTo>
                                <a:pt x="981075" y="400050"/>
                              </a:moveTo>
                              <a:cubicBezTo>
                                <a:pt x="967581" y="407987"/>
                                <a:pt x="954087" y="415925"/>
                                <a:pt x="923925" y="400050"/>
                              </a:cubicBezTo>
                              <a:cubicBezTo>
                                <a:pt x="893763" y="384175"/>
                                <a:pt x="877887" y="336550"/>
                                <a:pt x="800100" y="304800"/>
                              </a:cubicBezTo>
                              <a:cubicBezTo>
                                <a:pt x="722313" y="273050"/>
                                <a:pt x="534988" y="230188"/>
                                <a:pt x="457200" y="209550"/>
                              </a:cubicBezTo>
                              <a:cubicBezTo>
                                <a:pt x="379413" y="188913"/>
                                <a:pt x="388938" y="201613"/>
                                <a:pt x="333375" y="180975"/>
                              </a:cubicBezTo>
                              <a:cubicBezTo>
                                <a:pt x="277813" y="160338"/>
                                <a:pt x="179387" y="115887"/>
                                <a:pt x="123825" y="85725"/>
                              </a:cubicBezTo>
                              <a:cubicBezTo>
                                <a:pt x="68263" y="55563"/>
                                <a:pt x="34131" y="27781"/>
                                <a:pt x="0" y="0"/>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4" name="Dowolny kształt 33"/>
                        <p:cNvSpPr/>
                        <p:nvPr/>
                      </p:nvSpPr>
                      <p:spPr>
                        <a:xfrm>
                          <a:off x="6650437" y="5310626"/>
                          <a:ext cx="288905" cy="349678"/>
                        </a:xfrm>
                        <a:custGeom>
                          <a:avLst/>
                          <a:gdLst>
                            <a:gd name="connsiteX0" fmla="*/ 14024 w 288905"/>
                            <a:gd name="connsiteY0" fmla="*/ 349678 h 349678"/>
                            <a:gd name="connsiteX1" fmla="*/ 8415 w 288905"/>
                            <a:gd name="connsiteY1" fmla="*/ 231872 h 349678"/>
                            <a:gd name="connsiteX2" fmla="*/ 64513 w 288905"/>
                            <a:gd name="connsiteY2" fmla="*/ 18699 h 349678"/>
                            <a:gd name="connsiteX3" fmla="*/ 288905 w 288905"/>
                            <a:gd name="connsiteY3" fmla="*/ 119676 h 349678"/>
                          </a:gdLst>
                          <a:ahLst/>
                          <a:cxnLst>
                            <a:cxn ang="0">
                              <a:pos x="connsiteX0" y="connsiteY0"/>
                            </a:cxn>
                            <a:cxn ang="0">
                              <a:pos x="connsiteX1" y="connsiteY1"/>
                            </a:cxn>
                            <a:cxn ang="0">
                              <a:pos x="connsiteX2" y="connsiteY2"/>
                            </a:cxn>
                            <a:cxn ang="0">
                              <a:pos x="connsiteX3" y="connsiteY3"/>
                            </a:cxn>
                          </a:cxnLst>
                          <a:rect l="l" t="t" r="r" b="b"/>
                          <a:pathLst>
                            <a:path w="288905" h="349678">
                              <a:moveTo>
                                <a:pt x="14024" y="349678"/>
                              </a:moveTo>
                              <a:cubicBezTo>
                                <a:pt x="7012" y="318356"/>
                                <a:pt x="0" y="287035"/>
                                <a:pt x="8415" y="231872"/>
                              </a:cubicBezTo>
                              <a:cubicBezTo>
                                <a:pt x="16830" y="176709"/>
                                <a:pt x="17765" y="37398"/>
                                <a:pt x="64513" y="18699"/>
                              </a:cubicBezTo>
                              <a:cubicBezTo>
                                <a:pt x="111261" y="0"/>
                                <a:pt x="200083" y="59838"/>
                                <a:pt x="288905" y="119676"/>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5" name="Prostokąt 34"/>
                        <p:cNvSpPr/>
                        <p:nvPr/>
                      </p:nvSpPr>
                      <p:spPr>
                        <a:xfrm>
                          <a:off x="1959482" y="2670969"/>
                          <a:ext cx="433908" cy="317799"/>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grpSp>
                  <p:sp>
                    <p:nvSpPr>
                      <p:cNvPr id="30" name="Dowolny kształt 29"/>
                      <p:cNvSpPr/>
                      <p:nvPr/>
                    </p:nvSpPr>
                    <p:spPr>
                      <a:xfrm>
                        <a:off x="5478449" y="3657600"/>
                        <a:ext cx="405516" cy="151075"/>
                      </a:xfrm>
                      <a:custGeom>
                        <a:avLst/>
                        <a:gdLst>
                          <a:gd name="connsiteX0" fmla="*/ 405516 w 405516"/>
                          <a:gd name="connsiteY0" fmla="*/ 151075 h 151075"/>
                          <a:gd name="connsiteX1" fmla="*/ 0 w 405516"/>
                          <a:gd name="connsiteY1" fmla="*/ 0 h 151075"/>
                        </a:gdLst>
                        <a:ahLst/>
                        <a:cxnLst>
                          <a:cxn ang="0">
                            <a:pos x="connsiteX0" y="connsiteY0"/>
                          </a:cxn>
                          <a:cxn ang="0">
                            <a:pos x="connsiteX1" y="connsiteY1"/>
                          </a:cxn>
                        </a:cxnLst>
                        <a:rect l="l" t="t" r="r" b="b"/>
                        <a:pathLst>
                          <a:path w="405516" h="151075">
                            <a:moveTo>
                              <a:pt x="405516" y="151075"/>
                            </a:moveTo>
                            <a:lnTo>
                              <a:pt x="0" y="0"/>
                            </a:ln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grpSp>
                <p:grpSp>
                  <p:nvGrpSpPr>
                    <p:cNvPr id="7" name="Grupa 35"/>
                    <p:cNvGrpSpPr/>
                    <p:nvPr/>
                  </p:nvGrpSpPr>
                  <p:grpSpPr>
                    <a:xfrm>
                      <a:off x="4319528" y="3196023"/>
                      <a:ext cx="1234621" cy="914102"/>
                      <a:chOff x="4319528" y="3196023"/>
                      <a:chExt cx="1234621" cy="914102"/>
                    </a:xfrm>
                  </p:grpSpPr>
                  <p:sp>
                    <p:nvSpPr>
                      <p:cNvPr id="24" name="Prostokąt zaokrąglony 23"/>
                      <p:cNvSpPr/>
                      <p:nvPr/>
                    </p:nvSpPr>
                    <p:spPr>
                      <a:xfrm rot="2231033">
                        <a:off x="4518033" y="3196023"/>
                        <a:ext cx="577760" cy="871493"/>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sp>
                    <p:nvSpPr>
                      <p:cNvPr id="27" name="Prostokąt 26"/>
                      <p:cNvSpPr/>
                      <p:nvPr/>
                    </p:nvSpPr>
                    <p:spPr>
                      <a:xfrm>
                        <a:off x="4319528" y="3643314"/>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2 </a:t>
                        </a:r>
                        <a:endParaRPr lang="pl-PL" sz="1100" b="1" dirty="0">
                          <a:solidFill>
                            <a:schemeClr val="bg1"/>
                          </a:solidFill>
                        </a:endParaRPr>
                      </a:p>
                    </p:txBody>
                  </p:sp>
                  <p:sp>
                    <p:nvSpPr>
                      <p:cNvPr id="29" name="Prostokąt zaokrąglony 28"/>
                      <p:cNvSpPr/>
                      <p:nvPr/>
                    </p:nvSpPr>
                    <p:spPr>
                      <a:xfrm rot="2731585">
                        <a:off x="5137965" y="3693940"/>
                        <a:ext cx="577760" cy="254609"/>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grpSp>
              </p:grpSp>
              <p:grpSp>
                <p:nvGrpSpPr>
                  <p:cNvPr id="8" name="Grupa 35"/>
                  <p:cNvGrpSpPr/>
                  <p:nvPr/>
                </p:nvGrpSpPr>
                <p:grpSpPr>
                  <a:xfrm>
                    <a:off x="3852811" y="2428868"/>
                    <a:ext cx="443463" cy="571504"/>
                    <a:chOff x="3852811" y="2428868"/>
                    <a:chExt cx="443463" cy="571504"/>
                  </a:xfrm>
                </p:grpSpPr>
                <p:sp>
                  <p:nvSpPr>
                    <p:cNvPr id="25" name="Dowolny kształt 24"/>
                    <p:cNvSpPr/>
                    <p:nvPr/>
                  </p:nvSpPr>
                  <p:spPr>
                    <a:xfrm>
                      <a:off x="4000496" y="2428868"/>
                      <a:ext cx="295778" cy="571504"/>
                    </a:xfrm>
                    <a:custGeom>
                      <a:avLst/>
                      <a:gdLst>
                        <a:gd name="connsiteX0" fmla="*/ 38986 w 313660"/>
                        <a:gd name="connsiteY0" fmla="*/ 0 h 606056"/>
                        <a:gd name="connsiteX1" fmla="*/ 38986 w 313660"/>
                        <a:gd name="connsiteY1" fmla="*/ 382772 h 606056"/>
                        <a:gd name="connsiteX2" fmla="*/ 272902 w 313660"/>
                        <a:gd name="connsiteY2" fmla="*/ 574158 h 606056"/>
                        <a:gd name="connsiteX3" fmla="*/ 283535 w 313660"/>
                        <a:gd name="connsiteY3" fmla="*/ 574158 h 606056"/>
                      </a:gdLst>
                      <a:ahLst/>
                      <a:cxnLst>
                        <a:cxn ang="0">
                          <a:pos x="connsiteX0" y="connsiteY0"/>
                        </a:cxn>
                        <a:cxn ang="0">
                          <a:pos x="connsiteX1" y="connsiteY1"/>
                        </a:cxn>
                        <a:cxn ang="0">
                          <a:pos x="connsiteX2" y="connsiteY2"/>
                        </a:cxn>
                        <a:cxn ang="0">
                          <a:pos x="connsiteX3" y="connsiteY3"/>
                        </a:cxn>
                      </a:cxnLst>
                      <a:rect l="l" t="t" r="r" b="b"/>
                      <a:pathLst>
                        <a:path w="313660" h="606056">
                          <a:moveTo>
                            <a:pt x="38986" y="0"/>
                          </a:moveTo>
                          <a:cubicBezTo>
                            <a:pt x="19493" y="143539"/>
                            <a:pt x="0" y="287079"/>
                            <a:pt x="38986" y="382772"/>
                          </a:cubicBezTo>
                          <a:cubicBezTo>
                            <a:pt x="77972" y="478465"/>
                            <a:pt x="232144" y="542260"/>
                            <a:pt x="272902" y="574158"/>
                          </a:cubicBezTo>
                          <a:cubicBezTo>
                            <a:pt x="313660" y="606056"/>
                            <a:pt x="298597" y="590107"/>
                            <a:pt x="283535" y="574158"/>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28" name="Prostokąt 27"/>
                    <p:cNvSpPr/>
                    <p:nvPr/>
                  </p:nvSpPr>
                  <p:spPr>
                    <a:xfrm>
                      <a:off x="3852811" y="2714620"/>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3 </a:t>
                      </a:r>
                      <a:endParaRPr lang="pl-PL" sz="1100" b="1" dirty="0">
                        <a:solidFill>
                          <a:schemeClr val="bg1"/>
                        </a:solidFill>
                      </a:endParaRPr>
                    </a:p>
                  </p:txBody>
                </p:sp>
              </p:grpSp>
            </p:grpSp>
            <p:grpSp>
              <p:nvGrpSpPr>
                <p:cNvPr id="9" name="Grupa 39"/>
                <p:cNvGrpSpPr/>
                <p:nvPr/>
              </p:nvGrpSpPr>
              <p:grpSpPr>
                <a:xfrm>
                  <a:off x="6215074" y="2143116"/>
                  <a:ext cx="357190" cy="357191"/>
                  <a:chOff x="6215074" y="2143116"/>
                  <a:chExt cx="357190" cy="357191"/>
                </a:xfrm>
              </p:grpSpPr>
              <p:sp>
                <p:nvSpPr>
                  <p:cNvPr id="36" name="Prostokąt zaokrąglony 35"/>
                  <p:cNvSpPr/>
                  <p:nvPr/>
                </p:nvSpPr>
                <p:spPr>
                  <a:xfrm>
                    <a:off x="6215074" y="2143117"/>
                    <a:ext cx="357190" cy="357190"/>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37" name="Prostokąt 36"/>
                  <p:cNvSpPr/>
                  <p:nvPr/>
                </p:nvSpPr>
                <p:spPr>
                  <a:xfrm>
                    <a:off x="6286512" y="2143116"/>
                    <a:ext cx="285752" cy="261610"/>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4 </a:t>
                    </a:r>
                    <a:endParaRPr lang="pl-PL" sz="1100" b="1" dirty="0">
                      <a:solidFill>
                        <a:schemeClr val="bg1"/>
                      </a:solidFill>
                    </a:endParaRPr>
                  </a:p>
                </p:txBody>
              </p:sp>
            </p:grpSp>
          </p:grpSp>
          <p:grpSp>
            <p:nvGrpSpPr>
              <p:cNvPr id="47" name="Grupa 46"/>
              <p:cNvGrpSpPr/>
              <p:nvPr/>
            </p:nvGrpSpPr>
            <p:grpSpPr>
              <a:xfrm>
                <a:off x="6000760" y="3786190"/>
                <a:ext cx="357190" cy="333048"/>
                <a:chOff x="6000760" y="3786190"/>
                <a:chExt cx="357190" cy="333048"/>
              </a:xfrm>
            </p:grpSpPr>
            <p:sp>
              <p:nvSpPr>
                <p:cNvPr id="43" name="Prostokąt zaokrąglony 42"/>
                <p:cNvSpPr/>
                <p:nvPr/>
              </p:nvSpPr>
              <p:spPr>
                <a:xfrm>
                  <a:off x="6000760" y="3786190"/>
                  <a:ext cx="357190" cy="285752"/>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46" name="Prostokąt 45"/>
                <p:cNvSpPr/>
                <p:nvPr/>
              </p:nvSpPr>
              <p:spPr>
                <a:xfrm>
                  <a:off x="6067389" y="3857628"/>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7 </a:t>
                  </a:r>
                  <a:endParaRPr lang="pl-PL" sz="1100" b="1" dirty="0">
                    <a:solidFill>
                      <a:schemeClr val="bg1"/>
                    </a:solidFill>
                  </a:endParaRPr>
                </a:p>
              </p:txBody>
            </p:sp>
          </p:grpSp>
        </p:grpSp>
      </p:grpSp>
      <p:pic>
        <p:nvPicPr>
          <p:cNvPr id="50" name="Obraz 49"/>
          <p:cNvPicPr>
            <a:picLocks noChangeAspect="1"/>
          </p:cNvPicPr>
          <p:nvPr/>
        </p:nvPicPr>
        <p:blipFill rotWithShape="1">
          <a:blip r:embed="rId4"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3" cstate="print"/>
          <a:stretch>
            <a:fillRect/>
          </a:stretch>
        </p:blipFill>
        <p:spPr>
          <a:xfrm>
            <a:off x="1403649" y="908720"/>
            <a:ext cx="7128789" cy="5038721"/>
          </a:xfrm>
          <a:prstGeom prst="rect">
            <a:avLst/>
          </a:prstGeom>
        </p:spPr>
      </p:pic>
      <p:sp>
        <p:nvSpPr>
          <p:cNvPr id="14" name="Prostokąt 13"/>
          <p:cNvSpPr/>
          <p:nvPr/>
        </p:nvSpPr>
        <p:spPr>
          <a:xfrm>
            <a:off x="1285852" y="5982132"/>
            <a:ext cx="7215238" cy="590140"/>
          </a:xfrm>
          <a:prstGeom prst="rect">
            <a:avLst/>
          </a:prstGeom>
          <a:solidFill>
            <a:schemeClr val="bg1">
              <a:alpha val="63000"/>
            </a:schemeClr>
          </a:solidFill>
        </p:spPr>
        <p:txBody>
          <a:bodyPr wrap="square">
            <a:noAutofit/>
          </a:bodyPr>
          <a:lstStyle/>
          <a:p>
            <a:pPr marL="342900" lvl="0" indent="-342900">
              <a:spcBef>
                <a:spcPct val="0"/>
              </a:spcBef>
              <a:defRPr/>
            </a:pPr>
            <a:r>
              <a:rPr lang="pl-PL" sz="1000" b="1" dirty="0" smtClean="0">
                <a:solidFill>
                  <a:schemeClr val="accent4"/>
                </a:solidFill>
              </a:rPr>
              <a:t>ULICE HANDLOWE</a:t>
            </a:r>
          </a:p>
          <a:p>
            <a:pPr lvl="0">
              <a:spcBef>
                <a:spcPct val="0"/>
              </a:spcBef>
              <a:defRPr/>
            </a:pPr>
            <a:r>
              <a:rPr lang="pl-PL" sz="1000" dirty="0" smtClean="0"/>
              <a:t>PRZEZNACZENIE SZKOŁY PRZY UL. TUROSZOWSKIEJ NA CELE SPOŁECZNE. UL. TUROSZOWSKA I UL. RĘDZIŃSKA - DAWNIEJ GROMADZIŁY RÓŻNEGO RODZAJU USŁUGI, BARY, RESTAURACJE, KTÓRE STANOWIŁY MIEJSCE REKREACJI DLA PRZYJEZDNYCH Z CENTRUM MIASTA.</a:t>
            </a:r>
            <a:endParaRPr lang="pl-PL" sz="1000" dirty="0"/>
          </a:p>
        </p:txBody>
      </p:sp>
      <p:sp>
        <p:nvSpPr>
          <p:cNvPr id="20"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23"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a:solidFill>
                  <a:schemeClr val="tx1">
                    <a:lumMod val="75000"/>
                    <a:lumOff val="25000"/>
                  </a:schemeClr>
                </a:solidFill>
              </a:rPr>
              <a:t> </a:t>
            </a: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26" name="Łącznik prosty 25"/>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8" name="Prostokąt 37"/>
          <p:cNvSpPr/>
          <p:nvPr/>
        </p:nvSpPr>
        <p:spPr>
          <a:xfrm>
            <a:off x="1114586" y="899671"/>
            <a:ext cx="214314" cy="57150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39" name="Prostokąt 38"/>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4"/>
                  </a:solidFill>
                  <a:prstDash val="solid"/>
                </a:ln>
                <a:solidFill>
                  <a:schemeClr val="accent4"/>
                </a:solidFill>
                <a:effectLst>
                  <a:reflection blurRad="12700" stA="28000" endPos="45000" dist="1000" dir="5400000" sy="-100000" algn="bl" rotWithShape="0"/>
                </a:effectLst>
              </a:rPr>
              <a:t>8</a:t>
            </a:r>
            <a:endParaRPr lang="pl-PL" sz="1200" cap="all" dirty="0">
              <a:ln w="9000" cmpd="sng">
                <a:solidFill>
                  <a:schemeClr val="accent4"/>
                </a:solidFill>
                <a:prstDash val="solid"/>
              </a:ln>
              <a:solidFill>
                <a:schemeClr val="accent4"/>
              </a:solidFill>
              <a:effectLst>
                <a:reflection blurRad="12700" stA="28000" endPos="45000" dist="1000" dir="5400000" sy="-100000" algn="bl" rotWithShape="0"/>
              </a:effectLst>
            </a:endParaRPr>
          </a:p>
        </p:txBody>
      </p:sp>
      <p:sp>
        <p:nvSpPr>
          <p:cNvPr id="13" name="Prostokąt 12"/>
          <p:cNvSpPr/>
          <p:nvPr/>
        </p:nvSpPr>
        <p:spPr>
          <a:xfrm>
            <a:off x="1428728" y="928670"/>
            <a:ext cx="2647942" cy="584775"/>
          </a:xfrm>
          <a:prstGeom prst="rect">
            <a:avLst/>
          </a:prstGeom>
          <a:noFill/>
          <a:ln>
            <a:noFill/>
          </a:ln>
        </p:spPr>
        <p:txBody>
          <a:bodyPr vert="horz" wrap="square">
            <a:spAutoFit/>
          </a:bodyPr>
          <a:lstStyle/>
          <a:p>
            <a:pPr lvl="0">
              <a:spcBef>
                <a:spcPct val="0"/>
              </a:spcBef>
              <a:defRPr/>
            </a:pPr>
            <a:r>
              <a:rPr lang="pl-PL" sz="3200"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TOŻSAMOŚĆ</a:t>
            </a:r>
          </a:p>
        </p:txBody>
      </p:sp>
      <p:grpSp>
        <p:nvGrpSpPr>
          <p:cNvPr id="2" name="Grupa 42"/>
          <p:cNvGrpSpPr/>
          <p:nvPr/>
        </p:nvGrpSpPr>
        <p:grpSpPr>
          <a:xfrm>
            <a:off x="5784565" y="2501030"/>
            <a:ext cx="407766" cy="342492"/>
            <a:chOff x="5784565" y="2501030"/>
            <a:chExt cx="407766" cy="342492"/>
          </a:xfrm>
        </p:grpSpPr>
        <p:sp>
          <p:nvSpPr>
            <p:cNvPr id="40" name="Prostokąt zaokrąglony 39"/>
            <p:cNvSpPr/>
            <p:nvPr/>
          </p:nvSpPr>
          <p:spPr>
            <a:xfrm rot="645363">
              <a:off x="5784565" y="2501030"/>
              <a:ext cx="407766" cy="342492"/>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2" name="Prostokąt 41"/>
            <p:cNvSpPr/>
            <p:nvPr/>
          </p:nvSpPr>
          <p:spPr>
            <a:xfrm>
              <a:off x="5857884" y="2571744"/>
              <a:ext cx="284052" cy="246221"/>
            </a:xfrm>
            <a:prstGeom prst="rect">
              <a:avLst/>
            </a:prstGeom>
            <a:ln w="25400">
              <a:noFill/>
            </a:ln>
          </p:spPr>
          <p:txBody>
            <a:bodyPr wrap="none">
              <a:spAutoFit/>
            </a:bodyPr>
            <a:lstStyle/>
            <a:p>
              <a:pPr lvl="0" algn="r">
                <a:spcBef>
                  <a:spcPct val="0"/>
                </a:spcBef>
                <a:defRPr/>
              </a:pPr>
              <a:r>
                <a:rPr lang="pl-PL" sz="1000" b="1" dirty="0" smtClean="0">
                  <a:solidFill>
                    <a:schemeClr val="bg1"/>
                  </a:solidFill>
                </a:rPr>
                <a:t>5 </a:t>
              </a:r>
              <a:endParaRPr lang="pl-PL" sz="1000" b="1" dirty="0">
                <a:solidFill>
                  <a:schemeClr val="bg1"/>
                </a:solidFill>
              </a:endParaRPr>
            </a:p>
          </p:txBody>
        </p:sp>
      </p:grpSp>
      <p:sp>
        <p:nvSpPr>
          <p:cNvPr id="48" name="Prostokąt zaokrąglony 47"/>
          <p:cNvSpPr/>
          <p:nvPr/>
        </p:nvSpPr>
        <p:spPr>
          <a:xfrm rot="1409130">
            <a:off x="5614814" y="3151113"/>
            <a:ext cx="361321" cy="289311"/>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49" name="Grupa 48"/>
          <p:cNvGrpSpPr/>
          <p:nvPr/>
        </p:nvGrpSpPr>
        <p:grpSpPr>
          <a:xfrm>
            <a:off x="2857488" y="1714488"/>
            <a:ext cx="4099385" cy="3000396"/>
            <a:chOff x="2857488" y="1714488"/>
            <a:chExt cx="4099385" cy="3000396"/>
          </a:xfrm>
        </p:grpSpPr>
        <p:grpSp>
          <p:nvGrpSpPr>
            <p:cNvPr id="3" name="Grupa 45"/>
            <p:cNvGrpSpPr/>
            <p:nvPr/>
          </p:nvGrpSpPr>
          <p:grpSpPr>
            <a:xfrm>
              <a:off x="5572132" y="1714488"/>
              <a:ext cx="357190" cy="428628"/>
              <a:chOff x="5572132" y="1714488"/>
              <a:chExt cx="357190" cy="428628"/>
            </a:xfrm>
          </p:grpSpPr>
          <p:sp>
            <p:nvSpPr>
              <p:cNvPr id="44" name="Prostokąt zaokrąglony 43"/>
              <p:cNvSpPr/>
              <p:nvPr/>
            </p:nvSpPr>
            <p:spPr>
              <a:xfrm>
                <a:off x="5572132" y="1714488"/>
                <a:ext cx="357190" cy="428628"/>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45" name="Prostokąt 44"/>
              <p:cNvSpPr/>
              <p:nvPr/>
            </p:nvSpPr>
            <p:spPr>
              <a:xfrm>
                <a:off x="5638761" y="1714488"/>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grpSp>
        <p:grpSp>
          <p:nvGrpSpPr>
            <p:cNvPr id="55" name="Grupa 54"/>
            <p:cNvGrpSpPr/>
            <p:nvPr/>
          </p:nvGrpSpPr>
          <p:grpSpPr>
            <a:xfrm>
              <a:off x="2857488" y="2143116"/>
              <a:ext cx="4099385" cy="2571768"/>
              <a:chOff x="2857488" y="2143116"/>
              <a:chExt cx="4099385" cy="2571768"/>
            </a:xfrm>
          </p:grpSpPr>
          <p:grpSp>
            <p:nvGrpSpPr>
              <p:cNvPr id="4" name="Grupa 47"/>
              <p:cNvGrpSpPr/>
              <p:nvPr/>
            </p:nvGrpSpPr>
            <p:grpSpPr>
              <a:xfrm>
                <a:off x="2857488" y="2143116"/>
                <a:ext cx="4099385" cy="2571768"/>
                <a:chOff x="2857488" y="2143116"/>
                <a:chExt cx="4099385" cy="2571768"/>
              </a:xfrm>
            </p:grpSpPr>
            <p:grpSp>
              <p:nvGrpSpPr>
                <p:cNvPr id="5" name="Grupa 40"/>
                <p:cNvGrpSpPr/>
                <p:nvPr/>
              </p:nvGrpSpPr>
              <p:grpSpPr>
                <a:xfrm>
                  <a:off x="2857488" y="2143116"/>
                  <a:ext cx="4099385" cy="2571768"/>
                  <a:chOff x="2857488" y="2143116"/>
                  <a:chExt cx="4099385" cy="2571768"/>
                </a:xfrm>
              </p:grpSpPr>
              <p:grpSp>
                <p:nvGrpSpPr>
                  <p:cNvPr id="6" name="Grupa 36"/>
                  <p:cNvGrpSpPr/>
                  <p:nvPr/>
                </p:nvGrpSpPr>
                <p:grpSpPr>
                  <a:xfrm>
                    <a:off x="2857488" y="2143116"/>
                    <a:ext cx="4099385" cy="2571768"/>
                    <a:chOff x="2857488" y="2143116"/>
                    <a:chExt cx="4099385" cy="2571768"/>
                  </a:xfrm>
                </p:grpSpPr>
                <p:grpSp>
                  <p:nvGrpSpPr>
                    <p:cNvPr id="7" name="Grupa 36"/>
                    <p:cNvGrpSpPr/>
                    <p:nvPr/>
                  </p:nvGrpSpPr>
                  <p:grpSpPr>
                    <a:xfrm>
                      <a:off x="2857488" y="2143116"/>
                      <a:ext cx="4099385" cy="2571768"/>
                      <a:chOff x="2857488" y="2143116"/>
                      <a:chExt cx="4099385" cy="2571768"/>
                    </a:xfrm>
                  </p:grpSpPr>
                  <p:grpSp>
                    <p:nvGrpSpPr>
                      <p:cNvPr id="8" name="Grupa 27"/>
                      <p:cNvGrpSpPr/>
                      <p:nvPr/>
                    </p:nvGrpSpPr>
                    <p:grpSpPr>
                      <a:xfrm>
                        <a:off x="2857488" y="2143116"/>
                        <a:ext cx="4099385" cy="2571768"/>
                        <a:chOff x="1959482" y="2536166"/>
                        <a:chExt cx="4979860" cy="3124138"/>
                      </a:xfrm>
                    </p:grpSpPr>
                    <p:grpSp>
                      <p:nvGrpSpPr>
                        <p:cNvPr id="9" name="Grupa 52"/>
                        <p:cNvGrpSpPr/>
                        <p:nvPr/>
                      </p:nvGrpSpPr>
                      <p:grpSpPr>
                        <a:xfrm>
                          <a:off x="1959482" y="2536166"/>
                          <a:ext cx="4979860" cy="3124138"/>
                          <a:chOff x="1959482" y="2536166"/>
                          <a:chExt cx="4979860" cy="3124138"/>
                        </a:xfrm>
                      </p:grpSpPr>
                      <p:sp>
                        <p:nvSpPr>
                          <p:cNvPr id="31" name="Dowolny kształt 30"/>
                          <p:cNvSpPr/>
                          <p:nvPr/>
                        </p:nvSpPr>
                        <p:spPr>
                          <a:xfrm>
                            <a:off x="5581291" y="2536166"/>
                            <a:ext cx="681487" cy="1984076"/>
                          </a:xfrm>
                          <a:custGeom>
                            <a:avLst/>
                            <a:gdLst>
                              <a:gd name="connsiteX0" fmla="*/ 0 w 681487"/>
                              <a:gd name="connsiteY0" fmla="*/ 1984076 h 1984076"/>
                              <a:gd name="connsiteX1" fmla="*/ 483079 w 681487"/>
                              <a:gd name="connsiteY1" fmla="*/ 862642 h 1984076"/>
                              <a:gd name="connsiteX2" fmla="*/ 569343 w 681487"/>
                              <a:gd name="connsiteY2" fmla="*/ 560717 h 1984076"/>
                              <a:gd name="connsiteX3" fmla="*/ 517584 w 681487"/>
                              <a:gd name="connsiteY3" fmla="*/ 362309 h 1984076"/>
                              <a:gd name="connsiteX4" fmla="*/ 664234 w 681487"/>
                              <a:gd name="connsiteY4" fmla="*/ 310551 h 1984076"/>
                              <a:gd name="connsiteX5" fmla="*/ 621101 w 681487"/>
                              <a:gd name="connsiteY5" fmla="*/ 138023 h 1984076"/>
                              <a:gd name="connsiteX6" fmla="*/ 517584 w 681487"/>
                              <a:gd name="connsiteY6" fmla="*/ 94891 h 1984076"/>
                              <a:gd name="connsiteX7" fmla="*/ 534837 w 681487"/>
                              <a:gd name="connsiteY7" fmla="*/ 0 h 19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487" h="1984076">
                                <a:moveTo>
                                  <a:pt x="0" y="1984076"/>
                                </a:moveTo>
                                <a:cubicBezTo>
                                  <a:pt x="194094" y="1541972"/>
                                  <a:pt x="388188" y="1099869"/>
                                  <a:pt x="483079" y="862642"/>
                                </a:cubicBezTo>
                                <a:cubicBezTo>
                                  <a:pt x="577970" y="625415"/>
                                  <a:pt x="563592" y="644106"/>
                                  <a:pt x="569343" y="560717"/>
                                </a:cubicBezTo>
                                <a:cubicBezTo>
                                  <a:pt x="575094" y="477328"/>
                                  <a:pt x="501769" y="404003"/>
                                  <a:pt x="517584" y="362309"/>
                                </a:cubicBezTo>
                                <a:cubicBezTo>
                                  <a:pt x="533399" y="320615"/>
                                  <a:pt x="646981" y="347932"/>
                                  <a:pt x="664234" y="310551"/>
                                </a:cubicBezTo>
                                <a:cubicBezTo>
                                  <a:pt x="681487" y="273170"/>
                                  <a:pt x="645543" y="173966"/>
                                  <a:pt x="621101" y="138023"/>
                                </a:cubicBezTo>
                                <a:cubicBezTo>
                                  <a:pt x="596659" y="102080"/>
                                  <a:pt x="531961" y="117895"/>
                                  <a:pt x="517584" y="94891"/>
                                </a:cubicBezTo>
                                <a:cubicBezTo>
                                  <a:pt x="503207" y="71887"/>
                                  <a:pt x="519022" y="35943"/>
                                  <a:pt x="534837" y="0"/>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2" name="Dowolny kształt 31"/>
                          <p:cNvSpPr/>
                          <p:nvPr/>
                        </p:nvSpPr>
                        <p:spPr>
                          <a:xfrm>
                            <a:off x="2115879" y="2690037"/>
                            <a:ext cx="3967716" cy="2892056"/>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3" name="Dowolny kształt 32"/>
                          <p:cNvSpPr/>
                          <p:nvPr/>
                        </p:nvSpPr>
                        <p:spPr>
                          <a:xfrm>
                            <a:off x="5133975" y="2571750"/>
                            <a:ext cx="981075" cy="415925"/>
                          </a:xfrm>
                          <a:custGeom>
                            <a:avLst/>
                            <a:gdLst>
                              <a:gd name="connsiteX0" fmla="*/ 981075 w 981075"/>
                              <a:gd name="connsiteY0" fmla="*/ 400050 h 415925"/>
                              <a:gd name="connsiteX1" fmla="*/ 923925 w 981075"/>
                              <a:gd name="connsiteY1" fmla="*/ 400050 h 415925"/>
                              <a:gd name="connsiteX2" fmla="*/ 800100 w 981075"/>
                              <a:gd name="connsiteY2" fmla="*/ 304800 h 415925"/>
                              <a:gd name="connsiteX3" fmla="*/ 457200 w 981075"/>
                              <a:gd name="connsiteY3" fmla="*/ 209550 h 415925"/>
                              <a:gd name="connsiteX4" fmla="*/ 333375 w 981075"/>
                              <a:gd name="connsiteY4" fmla="*/ 180975 h 415925"/>
                              <a:gd name="connsiteX5" fmla="*/ 123825 w 981075"/>
                              <a:gd name="connsiteY5" fmla="*/ 85725 h 415925"/>
                              <a:gd name="connsiteX6" fmla="*/ 0 w 981075"/>
                              <a:gd name="connsiteY6" fmla="*/ 0 h 41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075" h="415925">
                                <a:moveTo>
                                  <a:pt x="981075" y="400050"/>
                                </a:moveTo>
                                <a:cubicBezTo>
                                  <a:pt x="967581" y="407987"/>
                                  <a:pt x="954087" y="415925"/>
                                  <a:pt x="923925" y="400050"/>
                                </a:cubicBezTo>
                                <a:cubicBezTo>
                                  <a:pt x="893763" y="384175"/>
                                  <a:pt x="877887" y="336550"/>
                                  <a:pt x="800100" y="304800"/>
                                </a:cubicBezTo>
                                <a:cubicBezTo>
                                  <a:pt x="722313" y="273050"/>
                                  <a:pt x="534988" y="230188"/>
                                  <a:pt x="457200" y="209550"/>
                                </a:cubicBezTo>
                                <a:cubicBezTo>
                                  <a:pt x="379413" y="188913"/>
                                  <a:pt x="388938" y="201613"/>
                                  <a:pt x="333375" y="180975"/>
                                </a:cubicBezTo>
                                <a:cubicBezTo>
                                  <a:pt x="277813" y="160338"/>
                                  <a:pt x="179387" y="115887"/>
                                  <a:pt x="123825" y="85725"/>
                                </a:cubicBezTo>
                                <a:cubicBezTo>
                                  <a:pt x="68263" y="55563"/>
                                  <a:pt x="34131" y="27781"/>
                                  <a:pt x="0" y="0"/>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4" name="Dowolny kształt 33"/>
                          <p:cNvSpPr/>
                          <p:nvPr/>
                        </p:nvSpPr>
                        <p:spPr>
                          <a:xfrm>
                            <a:off x="6650437" y="5310626"/>
                            <a:ext cx="288905" cy="349678"/>
                          </a:xfrm>
                          <a:custGeom>
                            <a:avLst/>
                            <a:gdLst>
                              <a:gd name="connsiteX0" fmla="*/ 14024 w 288905"/>
                              <a:gd name="connsiteY0" fmla="*/ 349678 h 349678"/>
                              <a:gd name="connsiteX1" fmla="*/ 8415 w 288905"/>
                              <a:gd name="connsiteY1" fmla="*/ 231872 h 349678"/>
                              <a:gd name="connsiteX2" fmla="*/ 64513 w 288905"/>
                              <a:gd name="connsiteY2" fmla="*/ 18699 h 349678"/>
                              <a:gd name="connsiteX3" fmla="*/ 288905 w 288905"/>
                              <a:gd name="connsiteY3" fmla="*/ 119676 h 349678"/>
                            </a:gdLst>
                            <a:ahLst/>
                            <a:cxnLst>
                              <a:cxn ang="0">
                                <a:pos x="connsiteX0" y="connsiteY0"/>
                              </a:cxn>
                              <a:cxn ang="0">
                                <a:pos x="connsiteX1" y="connsiteY1"/>
                              </a:cxn>
                              <a:cxn ang="0">
                                <a:pos x="connsiteX2" y="connsiteY2"/>
                              </a:cxn>
                              <a:cxn ang="0">
                                <a:pos x="connsiteX3" y="connsiteY3"/>
                              </a:cxn>
                            </a:cxnLst>
                            <a:rect l="l" t="t" r="r" b="b"/>
                            <a:pathLst>
                              <a:path w="288905" h="349678">
                                <a:moveTo>
                                  <a:pt x="14024" y="349678"/>
                                </a:moveTo>
                                <a:cubicBezTo>
                                  <a:pt x="7012" y="318356"/>
                                  <a:pt x="0" y="287035"/>
                                  <a:pt x="8415" y="231872"/>
                                </a:cubicBezTo>
                                <a:cubicBezTo>
                                  <a:pt x="16830" y="176709"/>
                                  <a:pt x="17765" y="37398"/>
                                  <a:pt x="64513" y="18699"/>
                                </a:cubicBezTo>
                                <a:cubicBezTo>
                                  <a:pt x="111261" y="0"/>
                                  <a:pt x="200083" y="59838"/>
                                  <a:pt x="288905" y="119676"/>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5" name="Prostokąt 34"/>
                          <p:cNvSpPr/>
                          <p:nvPr/>
                        </p:nvSpPr>
                        <p:spPr>
                          <a:xfrm>
                            <a:off x="1959482" y="2670969"/>
                            <a:ext cx="433908" cy="317799"/>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grpSp>
                    <p:sp>
                      <p:nvSpPr>
                        <p:cNvPr id="30" name="Dowolny kształt 29"/>
                        <p:cNvSpPr/>
                        <p:nvPr/>
                      </p:nvSpPr>
                      <p:spPr>
                        <a:xfrm>
                          <a:off x="5478449" y="3657600"/>
                          <a:ext cx="405516" cy="151075"/>
                        </a:xfrm>
                        <a:custGeom>
                          <a:avLst/>
                          <a:gdLst>
                            <a:gd name="connsiteX0" fmla="*/ 405516 w 405516"/>
                            <a:gd name="connsiteY0" fmla="*/ 151075 h 151075"/>
                            <a:gd name="connsiteX1" fmla="*/ 0 w 405516"/>
                            <a:gd name="connsiteY1" fmla="*/ 0 h 151075"/>
                          </a:gdLst>
                          <a:ahLst/>
                          <a:cxnLst>
                            <a:cxn ang="0">
                              <a:pos x="connsiteX0" y="connsiteY0"/>
                            </a:cxn>
                            <a:cxn ang="0">
                              <a:pos x="connsiteX1" y="connsiteY1"/>
                            </a:cxn>
                          </a:cxnLst>
                          <a:rect l="l" t="t" r="r" b="b"/>
                          <a:pathLst>
                            <a:path w="405516" h="151075">
                              <a:moveTo>
                                <a:pt x="405516" y="151075"/>
                              </a:moveTo>
                              <a:lnTo>
                                <a:pt x="0" y="0"/>
                              </a:ln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grpSp>
                  <p:grpSp>
                    <p:nvGrpSpPr>
                      <p:cNvPr id="10" name="Grupa 35"/>
                      <p:cNvGrpSpPr/>
                      <p:nvPr/>
                    </p:nvGrpSpPr>
                    <p:grpSpPr>
                      <a:xfrm>
                        <a:off x="4319528" y="3196023"/>
                        <a:ext cx="1234621" cy="914102"/>
                        <a:chOff x="4319528" y="3196023"/>
                        <a:chExt cx="1234621" cy="914102"/>
                      </a:xfrm>
                    </p:grpSpPr>
                    <p:sp>
                      <p:nvSpPr>
                        <p:cNvPr id="24" name="Prostokąt zaokrąglony 23"/>
                        <p:cNvSpPr/>
                        <p:nvPr/>
                      </p:nvSpPr>
                      <p:spPr>
                        <a:xfrm rot="2231033">
                          <a:off x="4518033" y="3196023"/>
                          <a:ext cx="577760" cy="871493"/>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sp>
                      <p:nvSpPr>
                        <p:cNvPr id="27" name="Prostokąt 26"/>
                        <p:cNvSpPr/>
                        <p:nvPr/>
                      </p:nvSpPr>
                      <p:spPr>
                        <a:xfrm>
                          <a:off x="4319528" y="3643314"/>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2 </a:t>
                          </a:r>
                          <a:endParaRPr lang="pl-PL" sz="1100" b="1" dirty="0">
                            <a:solidFill>
                              <a:schemeClr val="bg1"/>
                            </a:solidFill>
                          </a:endParaRPr>
                        </a:p>
                      </p:txBody>
                    </p:sp>
                    <p:sp>
                      <p:nvSpPr>
                        <p:cNvPr id="29" name="Prostokąt zaokrąglony 28"/>
                        <p:cNvSpPr/>
                        <p:nvPr/>
                      </p:nvSpPr>
                      <p:spPr>
                        <a:xfrm rot="2731585">
                          <a:off x="5137965" y="3693940"/>
                          <a:ext cx="577760" cy="254609"/>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grpSp>
                </p:grpSp>
                <p:grpSp>
                  <p:nvGrpSpPr>
                    <p:cNvPr id="11" name="Grupa 35"/>
                    <p:cNvGrpSpPr/>
                    <p:nvPr/>
                  </p:nvGrpSpPr>
                  <p:grpSpPr>
                    <a:xfrm>
                      <a:off x="3852811" y="2428868"/>
                      <a:ext cx="443463" cy="571504"/>
                      <a:chOff x="3852811" y="2428868"/>
                      <a:chExt cx="443463" cy="571504"/>
                    </a:xfrm>
                  </p:grpSpPr>
                  <p:sp>
                    <p:nvSpPr>
                      <p:cNvPr id="25" name="Dowolny kształt 24"/>
                      <p:cNvSpPr/>
                      <p:nvPr/>
                    </p:nvSpPr>
                    <p:spPr>
                      <a:xfrm>
                        <a:off x="4000496" y="2428868"/>
                        <a:ext cx="295778" cy="571504"/>
                      </a:xfrm>
                      <a:custGeom>
                        <a:avLst/>
                        <a:gdLst>
                          <a:gd name="connsiteX0" fmla="*/ 38986 w 313660"/>
                          <a:gd name="connsiteY0" fmla="*/ 0 h 606056"/>
                          <a:gd name="connsiteX1" fmla="*/ 38986 w 313660"/>
                          <a:gd name="connsiteY1" fmla="*/ 382772 h 606056"/>
                          <a:gd name="connsiteX2" fmla="*/ 272902 w 313660"/>
                          <a:gd name="connsiteY2" fmla="*/ 574158 h 606056"/>
                          <a:gd name="connsiteX3" fmla="*/ 283535 w 313660"/>
                          <a:gd name="connsiteY3" fmla="*/ 574158 h 606056"/>
                        </a:gdLst>
                        <a:ahLst/>
                        <a:cxnLst>
                          <a:cxn ang="0">
                            <a:pos x="connsiteX0" y="connsiteY0"/>
                          </a:cxn>
                          <a:cxn ang="0">
                            <a:pos x="connsiteX1" y="connsiteY1"/>
                          </a:cxn>
                          <a:cxn ang="0">
                            <a:pos x="connsiteX2" y="connsiteY2"/>
                          </a:cxn>
                          <a:cxn ang="0">
                            <a:pos x="connsiteX3" y="connsiteY3"/>
                          </a:cxn>
                        </a:cxnLst>
                        <a:rect l="l" t="t" r="r" b="b"/>
                        <a:pathLst>
                          <a:path w="313660" h="606056">
                            <a:moveTo>
                              <a:pt x="38986" y="0"/>
                            </a:moveTo>
                            <a:cubicBezTo>
                              <a:pt x="19493" y="143539"/>
                              <a:pt x="0" y="287079"/>
                              <a:pt x="38986" y="382772"/>
                            </a:cubicBezTo>
                            <a:cubicBezTo>
                              <a:pt x="77972" y="478465"/>
                              <a:pt x="232144" y="542260"/>
                              <a:pt x="272902" y="574158"/>
                            </a:cubicBezTo>
                            <a:cubicBezTo>
                              <a:pt x="313660" y="606056"/>
                              <a:pt x="298597" y="590107"/>
                              <a:pt x="283535" y="574158"/>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28" name="Prostokąt 27"/>
                      <p:cNvSpPr/>
                      <p:nvPr/>
                    </p:nvSpPr>
                    <p:spPr>
                      <a:xfrm>
                        <a:off x="3852811" y="2714620"/>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3 </a:t>
                        </a:r>
                        <a:endParaRPr lang="pl-PL" sz="1100" b="1" dirty="0">
                          <a:solidFill>
                            <a:schemeClr val="bg1"/>
                          </a:solidFill>
                        </a:endParaRPr>
                      </a:p>
                    </p:txBody>
                  </p:sp>
                </p:grpSp>
              </p:grpSp>
              <p:grpSp>
                <p:nvGrpSpPr>
                  <p:cNvPr id="12" name="Grupa 39"/>
                  <p:cNvGrpSpPr/>
                  <p:nvPr/>
                </p:nvGrpSpPr>
                <p:grpSpPr>
                  <a:xfrm>
                    <a:off x="6215074" y="2143116"/>
                    <a:ext cx="357190" cy="357191"/>
                    <a:chOff x="6215074" y="2143116"/>
                    <a:chExt cx="357190" cy="357191"/>
                  </a:xfrm>
                </p:grpSpPr>
                <p:sp>
                  <p:nvSpPr>
                    <p:cNvPr id="36" name="Prostokąt zaokrąglony 35"/>
                    <p:cNvSpPr/>
                    <p:nvPr/>
                  </p:nvSpPr>
                  <p:spPr>
                    <a:xfrm>
                      <a:off x="6215074" y="2143117"/>
                      <a:ext cx="357190" cy="357190"/>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37" name="Prostokąt 36"/>
                    <p:cNvSpPr/>
                    <p:nvPr/>
                  </p:nvSpPr>
                  <p:spPr>
                    <a:xfrm>
                      <a:off x="6286512" y="2143116"/>
                      <a:ext cx="285752" cy="261610"/>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4 </a:t>
                      </a:r>
                      <a:endParaRPr lang="pl-PL" sz="1100" b="1" dirty="0">
                        <a:solidFill>
                          <a:schemeClr val="bg1"/>
                        </a:solidFill>
                      </a:endParaRPr>
                    </a:p>
                  </p:txBody>
                </p:sp>
              </p:grpSp>
            </p:grpSp>
            <p:grpSp>
              <p:nvGrpSpPr>
                <p:cNvPr id="16" name="Grupa 46"/>
                <p:cNvGrpSpPr/>
                <p:nvPr/>
              </p:nvGrpSpPr>
              <p:grpSpPr>
                <a:xfrm>
                  <a:off x="6000760" y="3786190"/>
                  <a:ext cx="357190" cy="333048"/>
                  <a:chOff x="6000760" y="3786190"/>
                  <a:chExt cx="357190" cy="333048"/>
                </a:xfrm>
              </p:grpSpPr>
              <p:sp>
                <p:nvSpPr>
                  <p:cNvPr id="43" name="Prostokąt zaokrąglony 42"/>
                  <p:cNvSpPr/>
                  <p:nvPr/>
                </p:nvSpPr>
                <p:spPr>
                  <a:xfrm>
                    <a:off x="6000760" y="3786190"/>
                    <a:ext cx="357190" cy="285752"/>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46" name="Prostokąt 45"/>
                  <p:cNvSpPr/>
                  <p:nvPr/>
                </p:nvSpPr>
                <p:spPr>
                  <a:xfrm>
                    <a:off x="6067389" y="3857628"/>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7 </a:t>
                    </a:r>
                    <a:endParaRPr lang="pl-PL" sz="1100" b="1" dirty="0">
                      <a:solidFill>
                        <a:schemeClr val="bg1"/>
                      </a:solidFill>
                    </a:endParaRPr>
                  </a:p>
                </p:txBody>
              </p:sp>
            </p:grpSp>
          </p:grpSp>
          <p:sp>
            <p:nvSpPr>
              <p:cNvPr id="47" name="Prostokąt 46"/>
              <p:cNvSpPr/>
              <p:nvPr/>
            </p:nvSpPr>
            <p:spPr>
              <a:xfrm>
                <a:off x="5650042" y="3178792"/>
                <a:ext cx="350718" cy="261610"/>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8 </a:t>
                </a:r>
                <a:endParaRPr lang="pl-PL" sz="1100" b="1" dirty="0">
                  <a:solidFill>
                    <a:schemeClr val="bg1"/>
                  </a:solidFill>
                </a:endParaRPr>
              </a:p>
            </p:txBody>
          </p:sp>
          <p:sp>
            <p:nvSpPr>
              <p:cNvPr id="52" name="Dowolny kształt 51"/>
              <p:cNvSpPr/>
              <p:nvPr/>
            </p:nvSpPr>
            <p:spPr>
              <a:xfrm>
                <a:off x="5786446" y="3071810"/>
                <a:ext cx="333818" cy="124364"/>
              </a:xfrm>
              <a:custGeom>
                <a:avLst/>
                <a:gdLst>
                  <a:gd name="connsiteX0" fmla="*/ 405516 w 405516"/>
                  <a:gd name="connsiteY0" fmla="*/ 151075 h 151075"/>
                  <a:gd name="connsiteX1" fmla="*/ 0 w 405516"/>
                  <a:gd name="connsiteY1" fmla="*/ 0 h 151075"/>
                </a:gdLst>
                <a:ahLst/>
                <a:cxnLst>
                  <a:cxn ang="0">
                    <a:pos x="connsiteX0" y="connsiteY0"/>
                  </a:cxn>
                  <a:cxn ang="0">
                    <a:pos x="connsiteX1" y="connsiteY1"/>
                  </a:cxn>
                </a:cxnLst>
                <a:rect l="l" t="t" r="r" b="b"/>
                <a:pathLst>
                  <a:path w="405516" h="151075">
                    <a:moveTo>
                      <a:pt x="405516" y="151075"/>
                    </a:moveTo>
                    <a:lnTo>
                      <a:pt x="0" y="0"/>
                    </a:lnTo>
                  </a:path>
                </a:pathLst>
              </a:custGeom>
              <a:ln w="25400">
                <a:solidFill>
                  <a:srgbClr val="FF00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54" name="Dowolny kształt 53"/>
              <p:cNvSpPr/>
              <p:nvPr/>
            </p:nvSpPr>
            <p:spPr>
              <a:xfrm>
                <a:off x="5857884" y="2143116"/>
                <a:ext cx="560995" cy="1633277"/>
              </a:xfrm>
              <a:custGeom>
                <a:avLst/>
                <a:gdLst>
                  <a:gd name="connsiteX0" fmla="*/ 0 w 681487"/>
                  <a:gd name="connsiteY0" fmla="*/ 1984076 h 1984076"/>
                  <a:gd name="connsiteX1" fmla="*/ 483079 w 681487"/>
                  <a:gd name="connsiteY1" fmla="*/ 862642 h 1984076"/>
                  <a:gd name="connsiteX2" fmla="*/ 569343 w 681487"/>
                  <a:gd name="connsiteY2" fmla="*/ 560717 h 1984076"/>
                  <a:gd name="connsiteX3" fmla="*/ 517584 w 681487"/>
                  <a:gd name="connsiteY3" fmla="*/ 362309 h 1984076"/>
                  <a:gd name="connsiteX4" fmla="*/ 664234 w 681487"/>
                  <a:gd name="connsiteY4" fmla="*/ 310551 h 1984076"/>
                  <a:gd name="connsiteX5" fmla="*/ 621101 w 681487"/>
                  <a:gd name="connsiteY5" fmla="*/ 138023 h 1984076"/>
                  <a:gd name="connsiteX6" fmla="*/ 517584 w 681487"/>
                  <a:gd name="connsiteY6" fmla="*/ 94891 h 1984076"/>
                  <a:gd name="connsiteX7" fmla="*/ 534837 w 681487"/>
                  <a:gd name="connsiteY7" fmla="*/ 0 h 19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487" h="1984076">
                    <a:moveTo>
                      <a:pt x="0" y="1984076"/>
                    </a:moveTo>
                    <a:cubicBezTo>
                      <a:pt x="194094" y="1541972"/>
                      <a:pt x="388188" y="1099869"/>
                      <a:pt x="483079" y="862642"/>
                    </a:cubicBezTo>
                    <a:cubicBezTo>
                      <a:pt x="577970" y="625415"/>
                      <a:pt x="563592" y="644106"/>
                      <a:pt x="569343" y="560717"/>
                    </a:cubicBezTo>
                    <a:cubicBezTo>
                      <a:pt x="575094" y="477328"/>
                      <a:pt x="501769" y="404003"/>
                      <a:pt x="517584" y="362309"/>
                    </a:cubicBezTo>
                    <a:cubicBezTo>
                      <a:pt x="533399" y="320615"/>
                      <a:pt x="646981" y="347932"/>
                      <a:pt x="664234" y="310551"/>
                    </a:cubicBezTo>
                    <a:cubicBezTo>
                      <a:pt x="681487" y="273170"/>
                      <a:pt x="645543" y="173966"/>
                      <a:pt x="621101" y="138023"/>
                    </a:cubicBezTo>
                    <a:cubicBezTo>
                      <a:pt x="596659" y="102080"/>
                      <a:pt x="531961" y="117895"/>
                      <a:pt x="517584" y="94891"/>
                    </a:cubicBezTo>
                    <a:cubicBezTo>
                      <a:pt x="503207" y="71887"/>
                      <a:pt x="519022" y="35943"/>
                      <a:pt x="534837" y="0"/>
                    </a:cubicBezTo>
                  </a:path>
                </a:pathLst>
              </a:custGeom>
              <a:ln w="25400">
                <a:solidFill>
                  <a:srgbClr val="FF00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grpSp>
      </p:grpSp>
      <p:pic>
        <p:nvPicPr>
          <p:cNvPr id="50" name="Obraz 49"/>
          <p:cNvPicPr>
            <a:picLocks noChangeAspect="1"/>
          </p:cNvPicPr>
          <p:nvPr/>
        </p:nvPicPr>
        <p:blipFill rotWithShape="1">
          <a:blip r:embed="rId4"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a 12"/>
          <p:cNvGrpSpPr/>
          <p:nvPr/>
        </p:nvGrpSpPr>
        <p:grpSpPr>
          <a:xfrm>
            <a:off x="7096646" y="171356"/>
            <a:ext cx="1770334" cy="1529452"/>
            <a:chOff x="6444209" y="89718"/>
            <a:chExt cx="2448272" cy="2115146"/>
          </a:xfrm>
        </p:grpSpPr>
        <p:sp>
          <p:nvSpPr>
            <p:cNvPr id="16" name="Prostokąt 15"/>
            <p:cNvSpPr/>
            <p:nvPr/>
          </p:nvSpPr>
          <p:spPr>
            <a:xfrm>
              <a:off x="6444209" y="89718"/>
              <a:ext cx="2448272" cy="2115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7" name="Obraz 16"/>
            <p:cNvPicPr>
              <a:picLocks noChangeAspect="1"/>
            </p:cNvPicPr>
            <p:nvPr/>
          </p:nvPicPr>
          <p:blipFill>
            <a:blip r:embed="rId2" cstate="print"/>
            <a:stretch>
              <a:fillRect/>
            </a:stretch>
          </p:blipFill>
          <p:spPr>
            <a:xfrm>
              <a:off x="6519600" y="366023"/>
              <a:ext cx="2189520" cy="1766833"/>
            </a:xfrm>
            <a:prstGeom prst="rect">
              <a:avLst/>
            </a:prstGeom>
          </p:spPr>
        </p:pic>
      </p:grpSp>
      <p:sp>
        <p:nvSpPr>
          <p:cNvPr id="18" name="Title 1"/>
          <p:cNvSpPr txBox="1">
            <a:spLocks/>
          </p:cNvSpPr>
          <p:nvPr/>
        </p:nvSpPr>
        <p:spPr>
          <a:xfrm>
            <a:off x="669700" y="2924944"/>
            <a:ext cx="7286676" cy="3714776"/>
          </a:xfrm>
          <a:prstGeom prst="rect">
            <a:avLst/>
          </a:prstGeom>
        </p:spPr>
        <p:txBody>
          <a:bodyPr lIns="0" anchor="t">
            <a:noAutofit/>
          </a:bodyPr>
          <a:lstStyle/>
          <a:p>
            <a:pPr algn="r">
              <a:spcBef>
                <a:spcPct val="0"/>
              </a:spcBef>
            </a:pPr>
            <a:r>
              <a:rPr lang="pl-PL" sz="1000" dirty="0" smtClean="0"/>
              <a:t>Idea projektu i jego etapy</a:t>
            </a:r>
          </a:p>
          <a:p>
            <a:pPr algn="r">
              <a:spcBef>
                <a:spcPct val="0"/>
              </a:spcBef>
            </a:pPr>
            <a:r>
              <a:rPr lang="pl-PL" sz="1000" dirty="0" smtClean="0"/>
              <a:t>Cel projektu</a:t>
            </a:r>
          </a:p>
          <a:p>
            <a:pPr algn="r">
              <a:spcBef>
                <a:spcPct val="0"/>
              </a:spcBef>
            </a:pPr>
            <a:endParaRPr lang="pl-PL" sz="1000" dirty="0" smtClean="0"/>
          </a:p>
          <a:p>
            <a:pPr algn="r">
              <a:spcBef>
                <a:spcPct val="0"/>
              </a:spcBef>
            </a:pPr>
            <a:r>
              <a:rPr lang="pl-PL" sz="1000" dirty="0" smtClean="0"/>
              <a:t>Osiedle Kompletne a Studium Wrocławia 2018</a:t>
            </a:r>
          </a:p>
          <a:p>
            <a:pPr algn="r">
              <a:spcBef>
                <a:spcPct val="0"/>
              </a:spcBef>
            </a:pPr>
            <a:r>
              <a:rPr lang="pl-PL" sz="1000" dirty="0" smtClean="0"/>
              <a:t>Jednostki urbanistyczne i ich karty</a:t>
            </a:r>
          </a:p>
          <a:p>
            <a:pPr algn="r">
              <a:spcBef>
                <a:spcPct val="0"/>
              </a:spcBef>
            </a:pPr>
            <a:r>
              <a:rPr lang="pl-PL" sz="1000" dirty="0" smtClean="0"/>
              <a:t>Obszar opracowania</a:t>
            </a:r>
          </a:p>
          <a:p>
            <a:pPr algn="r">
              <a:spcBef>
                <a:spcPct val="0"/>
              </a:spcBef>
            </a:pPr>
            <a:r>
              <a:rPr lang="pl-PL" sz="1000" dirty="0" smtClean="0"/>
              <a:t>Miejscowe plany zagospodarowania przestrzennego</a:t>
            </a:r>
          </a:p>
          <a:p>
            <a:pPr algn="r">
              <a:spcBef>
                <a:spcPct val="0"/>
              </a:spcBef>
            </a:pPr>
            <a:r>
              <a:rPr lang="pl-PL" sz="1000" dirty="0" smtClean="0"/>
              <a:t>Struktura własności w obszarze osiedli</a:t>
            </a:r>
          </a:p>
          <a:p>
            <a:pPr algn="r">
              <a:spcBef>
                <a:spcPct val="0"/>
              </a:spcBef>
            </a:pPr>
            <a:endParaRPr lang="pl-PL" sz="1000" dirty="0" smtClean="0"/>
          </a:p>
          <a:p>
            <a:pPr algn="r">
              <a:spcBef>
                <a:spcPct val="0"/>
              </a:spcBef>
            </a:pPr>
            <a:r>
              <a:rPr lang="pl-PL" sz="1000" dirty="0" smtClean="0"/>
              <a:t>Elementy procesu konsultacji społecznych</a:t>
            </a:r>
          </a:p>
          <a:p>
            <a:pPr algn="r">
              <a:spcBef>
                <a:spcPct val="0"/>
              </a:spcBef>
            </a:pPr>
            <a:r>
              <a:rPr lang="pl-PL" sz="1000" dirty="0" smtClean="0"/>
              <a:t>Dokumentacja fotograficzna spotkań</a:t>
            </a:r>
          </a:p>
          <a:p>
            <a:pPr algn="r">
              <a:spcBef>
                <a:spcPct val="0"/>
              </a:spcBef>
            </a:pPr>
            <a:endParaRPr lang="pl-PL" sz="1000" dirty="0" smtClean="0"/>
          </a:p>
          <a:p>
            <a:pPr algn="r">
              <a:spcBef>
                <a:spcPct val="0"/>
              </a:spcBef>
            </a:pPr>
            <a:r>
              <a:rPr lang="pl-PL" sz="1000" dirty="0" smtClean="0"/>
              <a:t>Wytyczne przestrzenne z konsultacji społecznych</a:t>
            </a:r>
          </a:p>
          <a:p>
            <a:pPr algn="r">
              <a:spcBef>
                <a:spcPct val="0"/>
              </a:spcBef>
            </a:pPr>
            <a:r>
              <a:rPr lang="pl-PL" sz="1000" dirty="0" smtClean="0"/>
              <a:t>wg bloków tematycznych: Tożsamość / Przestrzenie publiczne i zieleń / Przedsiębiorczość i usługi / Przemieszczanie się</a:t>
            </a:r>
          </a:p>
          <a:p>
            <a:pPr algn="r">
              <a:spcBef>
                <a:spcPct val="0"/>
              </a:spcBef>
            </a:pPr>
            <a:r>
              <a:rPr lang="pl-PL" sz="1000" dirty="0" smtClean="0"/>
              <a:t>Zagadnienia przedstawione na mapie, Mapa zbiorcza i wykaz, Zagadnienia ogólne, Podsumowanie bloku</a:t>
            </a:r>
          </a:p>
          <a:p>
            <a:pPr algn="r">
              <a:spcBef>
                <a:spcPct val="0"/>
              </a:spcBef>
            </a:pPr>
            <a:r>
              <a:rPr lang="pl-PL" sz="1000" dirty="0" smtClean="0"/>
              <a:t>Elementy wskazane na mapie  i ich opis / Elementy nieprzestrzenne / Podsumowanie</a:t>
            </a:r>
          </a:p>
          <a:p>
            <a:pPr algn="r">
              <a:spcBef>
                <a:spcPct val="0"/>
              </a:spcBef>
            </a:pPr>
            <a:endParaRPr lang="pl-PL" sz="1000" dirty="0" smtClean="0"/>
          </a:p>
          <a:p>
            <a:pPr algn="r">
              <a:spcBef>
                <a:spcPct val="0"/>
              </a:spcBef>
            </a:pPr>
            <a:r>
              <a:rPr lang="pl-PL" sz="1000" dirty="0" smtClean="0"/>
              <a:t>Wnioski z przeprowadzonej ankiety</a:t>
            </a:r>
          </a:p>
          <a:p>
            <a:pPr algn="r">
              <a:spcBef>
                <a:spcPct val="0"/>
              </a:spcBef>
            </a:pPr>
            <a:r>
              <a:rPr lang="pl-PL" sz="1000" dirty="0" smtClean="0"/>
              <a:t>Miejsca licznych wskazań mieszkańców</a:t>
            </a:r>
          </a:p>
          <a:p>
            <a:pPr algn="r">
              <a:spcBef>
                <a:spcPct val="0"/>
              </a:spcBef>
            </a:pPr>
            <a:r>
              <a:rPr lang="pl-PL" sz="1000" dirty="0" smtClean="0"/>
              <a:t>Wybrane zagadnienia ze wszystkich bloków tematycznych</a:t>
            </a:r>
            <a:endParaRPr lang="pl-PL" sz="1000" dirty="0"/>
          </a:p>
        </p:txBody>
      </p:sp>
      <p:sp>
        <p:nvSpPr>
          <p:cNvPr id="15" name="Title 1"/>
          <p:cNvSpPr txBox="1">
            <a:spLocks/>
          </p:cNvSpPr>
          <p:nvPr/>
        </p:nvSpPr>
        <p:spPr>
          <a:xfrm>
            <a:off x="-143765" y="1700808"/>
            <a:ext cx="8286776" cy="1071570"/>
          </a:xfrm>
          <a:prstGeom prst="rect">
            <a:avLst/>
          </a:prstGeom>
        </p:spPr>
        <p:txBody>
          <a:bodyPr lIns="0" anchor="t">
            <a:noAutofit/>
          </a:bodyPr>
          <a:lstStyle/>
          <a:p>
            <a:pPr algn="r">
              <a:spcBef>
                <a:spcPct val="0"/>
              </a:spcBef>
            </a:pPr>
            <a:r>
              <a:rPr lang="pl-PL" sz="2000" dirty="0" smtClean="0">
                <a:solidFill>
                  <a:schemeClr val="tx1">
                    <a:lumMod val="75000"/>
                    <a:lumOff val="25000"/>
                  </a:schemeClr>
                </a:solidFill>
              </a:rPr>
              <a:t>MAŚLICE MAŁE</a:t>
            </a:r>
          </a:p>
          <a:p>
            <a:pPr algn="r">
              <a:spcBef>
                <a:spcPct val="0"/>
              </a:spcBef>
            </a:pPr>
            <a:r>
              <a:rPr lang="pl-PL" sz="2000" dirty="0" smtClean="0">
                <a:solidFill>
                  <a:schemeClr val="tx1">
                    <a:lumMod val="75000"/>
                    <a:lumOff val="25000"/>
                  </a:schemeClr>
                </a:solidFill>
              </a:rPr>
              <a:t>WYTYCZNE PRZESTRZENNE Z KONSULTACJI SPOŁECZNYCH </a:t>
            </a:r>
          </a:p>
          <a:p>
            <a:pPr algn="r">
              <a:spcBef>
                <a:spcPct val="0"/>
              </a:spcBef>
            </a:pPr>
            <a:r>
              <a:rPr lang="pl-PL" sz="2000" dirty="0" smtClean="0">
                <a:solidFill>
                  <a:schemeClr val="tx1">
                    <a:lumMod val="75000"/>
                    <a:lumOff val="25000"/>
                  </a:schemeClr>
                </a:solidFill>
              </a:rPr>
              <a:t>W RAMACH PROJEKTU „OSIEDLA KOMPLETNE”</a:t>
            </a:r>
          </a:p>
        </p:txBody>
      </p:sp>
      <p:cxnSp>
        <p:nvCxnSpPr>
          <p:cNvPr id="14" name="Łącznik prosty 13"/>
          <p:cNvCxnSpPr/>
          <p:nvPr/>
        </p:nvCxnSpPr>
        <p:spPr>
          <a:xfrm rot="5400000">
            <a:off x="6344488" y="4490510"/>
            <a:ext cx="3348000" cy="1588"/>
          </a:xfrm>
          <a:prstGeom prst="line">
            <a:avLst/>
          </a:prstGeom>
          <a:ln w="6350"/>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3" cstate="print"/>
          <a:stretch>
            <a:fillRect/>
          </a:stretch>
        </p:blipFill>
        <p:spPr>
          <a:xfrm>
            <a:off x="1403649" y="908720"/>
            <a:ext cx="7128789" cy="5038721"/>
          </a:xfrm>
          <a:prstGeom prst="rect">
            <a:avLst/>
          </a:prstGeom>
        </p:spPr>
      </p:pic>
      <p:sp>
        <p:nvSpPr>
          <p:cNvPr id="14" name="Prostokąt 13"/>
          <p:cNvSpPr/>
          <p:nvPr/>
        </p:nvSpPr>
        <p:spPr>
          <a:xfrm>
            <a:off x="1285852" y="5982132"/>
            <a:ext cx="7215238" cy="590140"/>
          </a:xfrm>
          <a:prstGeom prst="rect">
            <a:avLst/>
          </a:prstGeom>
          <a:solidFill>
            <a:schemeClr val="bg1">
              <a:alpha val="63000"/>
            </a:schemeClr>
          </a:solidFill>
        </p:spPr>
        <p:txBody>
          <a:bodyPr wrap="square">
            <a:noAutofit/>
          </a:bodyPr>
          <a:lstStyle/>
          <a:p>
            <a:pPr marL="342900" lvl="0" indent="-342900">
              <a:spcBef>
                <a:spcPct val="0"/>
              </a:spcBef>
              <a:defRPr/>
            </a:pPr>
            <a:r>
              <a:rPr lang="pl-PL" sz="1000" b="1" dirty="0" smtClean="0">
                <a:solidFill>
                  <a:schemeClr val="accent4"/>
                </a:solidFill>
              </a:rPr>
              <a:t>BOCZNICA KOLEJOWA</a:t>
            </a:r>
          </a:p>
          <a:p>
            <a:pPr lvl="0" algn="just">
              <a:spcBef>
                <a:spcPct val="0"/>
              </a:spcBef>
              <a:defRPr/>
            </a:pPr>
            <a:r>
              <a:rPr lang="pl-PL" sz="1000" dirty="0" smtClean="0"/>
              <a:t>ZACHOWANIE BOCZNICY KOLEJOWEJ PROWADZĄCEJ DO FABRYKI ZBROJENIOWEJ PRZY OBECNEJ UL. </a:t>
            </a:r>
            <a:r>
              <a:rPr lang="pl-PL" sz="1000" dirty="0" smtClean="0"/>
              <a:t>PÓŁNOCNEJ</a:t>
            </a:r>
            <a:r>
              <a:rPr lang="pl-PL" sz="1000" dirty="0" smtClean="0"/>
              <a:t>.</a:t>
            </a:r>
            <a:endParaRPr lang="pl-PL" sz="1000" dirty="0"/>
          </a:p>
        </p:txBody>
      </p:sp>
      <p:sp>
        <p:nvSpPr>
          <p:cNvPr id="20"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23"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a:solidFill>
                  <a:schemeClr val="tx1">
                    <a:lumMod val="75000"/>
                    <a:lumOff val="25000"/>
                  </a:schemeClr>
                </a:solidFill>
              </a:rPr>
              <a:t> </a:t>
            </a: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26" name="Łącznik prosty 25"/>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8" name="Prostokąt 37"/>
          <p:cNvSpPr/>
          <p:nvPr/>
        </p:nvSpPr>
        <p:spPr>
          <a:xfrm>
            <a:off x="1114586" y="899671"/>
            <a:ext cx="214314" cy="57150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39" name="Prostokąt 38"/>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4"/>
                  </a:solidFill>
                  <a:prstDash val="solid"/>
                </a:ln>
                <a:solidFill>
                  <a:schemeClr val="accent4"/>
                </a:solidFill>
                <a:effectLst>
                  <a:reflection blurRad="12700" stA="28000" endPos="45000" dist="1000" dir="5400000" sy="-100000" algn="bl" rotWithShape="0"/>
                </a:effectLst>
              </a:rPr>
              <a:t>9</a:t>
            </a:r>
            <a:endParaRPr lang="pl-PL" sz="1200" cap="all" dirty="0">
              <a:ln w="9000" cmpd="sng">
                <a:solidFill>
                  <a:schemeClr val="accent4"/>
                </a:solidFill>
                <a:prstDash val="solid"/>
              </a:ln>
              <a:solidFill>
                <a:schemeClr val="accent4"/>
              </a:solidFill>
              <a:effectLst>
                <a:reflection blurRad="12700" stA="28000" endPos="45000" dist="1000" dir="5400000" sy="-100000" algn="bl" rotWithShape="0"/>
              </a:effectLst>
            </a:endParaRPr>
          </a:p>
        </p:txBody>
      </p:sp>
      <p:sp>
        <p:nvSpPr>
          <p:cNvPr id="13" name="Prostokąt 12"/>
          <p:cNvSpPr/>
          <p:nvPr/>
        </p:nvSpPr>
        <p:spPr>
          <a:xfrm>
            <a:off x="1428728" y="928670"/>
            <a:ext cx="2647942" cy="584775"/>
          </a:xfrm>
          <a:prstGeom prst="rect">
            <a:avLst/>
          </a:prstGeom>
          <a:noFill/>
          <a:ln>
            <a:noFill/>
          </a:ln>
        </p:spPr>
        <p:txBody>
          <a:bodyPr vert="horz" wrap="square">
            <a:spAutoFit/>
          </a:bodyPr>
          <a:lstStyle/>
          <a:p>
            <a:pPr lvl="0">
              <a:spcBef>
                <a:spcPct val="0"/>
              </a:spcBef>
              <a:defRPr/>
            </a:pPr>
            <a:r>
              <a:rPr lang="pl-PL" sz="3200"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TOŻSAMOŚĆ</a:t>
            </a:r>
          </a:p>
        </p:txBody>
      </p:sp>
      <p:grpSp>
        <p:nvGrpSpPr>
          <p:cNvPr id="2" name="Grupa 42"/>
          <p:cNvGrpSpPr/>
          <p:nvPr/>
        </p:nvGrpSpPr>
        <p:grpSpPr>
          <a:xfrm>
            <a:off x="5784565" y="2501030"/>
            <a:ext cx="407766" cy="342492"/>
            <a:chOff x="5784565" y="2501030"/>
            <a:chExt cx="407766" cy="342492"/>
          </a:xfrm>
        </p:grpSpPr>
        <p:sp>
          <p:nvSpPr>
            <p:cNvPr id="40" name="Prostokąt zaokrąglony 39"/>
            <p:cNvSpPr/>
            <p:nvPr/>
          </p:nvSpPr>
          <p:spPr>
            <a:xfrm rot="645363">
              <a:off x="5784565" y="2501030"/>
              <a:ext cx="407766" cy="342492"/>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2" name="Prostokąt 41"/>
            <p:cNvSpPr/>
            <p:nvPr/>
          </p:nvSpPr>
          <p:spPr>
            <a:xfrm>
              <a:off x="5857884" y="2571744"/>
              <a:ext cx="284052" cy="246221"/>
            </a:xfrm>
            <a:prstGeom prst="rect">
              <a:avLst/>
            </a:prstGeom>
            <a:ln w="25400">
              <a:noFill/>
            </a:ln>
          </p:spPr>
          <p:txBody>
            <a:bodyPr wrap="none">
              <a:spAutoFit/>
            </a:bodyPr>
            <a:lstStyle/>
            <a:p>
              <a:pPr lvl="0" algn="r">
                <a:spcBef>
                  <a:spcPct val="0"/>
                </a:spcBef>
                <a:defRPr/>
              </a:pPr>
              <a:r>
                <a:rPr lang="pl-PL" sz="1000" b="1" dirty="0" smtClean="0">
                  <a:solidFill>
                    <a:schemeClr val="bg1"/>
                  </a:solidFill>
                </a:rPr>
                <a:t>5 </a:t>
              </a:r>
              <a:endParaRPr lang="pl-PL" sz="1000" b="1" dirty="0">
                <a:solidFill>
                  <a:schemeClr val="bg1"/>
                </a:solidFill>
              </a:endParaRPr>
            </a:p>
          </p:txBody>
        </p:sp>
      </p:grpSp>
      <p:sp>
        <p:nvSpPr>
          <p:cNvPr id="48" name="Prostokąt zaokrąglony 47"/>
          <p:cNvSpPr/>
          <p:nvPr/>
        </p:nvSpPr>
        <p:spPr>
          <a:xfrm rot="1409130">
            <a:off x="5614814" y="3151113"/>
            <a:ext cx="361321" cy="289311"/>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53" name="Grupa 52"/>
          <p:cNvGrpSpPr/>
          <p:nvPr/>
        </p:nvGrpSpPr>
        <p:grpSpPr>
          <a:xfrm>
            <a:off x="2714612" y="1214422"/>
            <a:ext cx="4242261" cy="3500462"/>
            <a:chOff x="2714612" y="1214422"/>
            <a:chExt cx="4242261" cy="3500462"/>
          </a:xfrm>
        </p:grpSpPr>
        <p:grpSp>
          <p:nvGrpSpPr>
            <p:cNvPr id="3" name="Grupa 45"/>
            <p:cNvGrpSpPr/>
            <p:nvPr/>
          </p:nvGrpSpPr>
          <p:grpSpPr>
            <a:xfrm>
              <a:off x="5572132" y="1714488"/>
              <a:ext cx="357190" cy="428628"/>
              <a:chOff x="5572132" y="1714488"/>
              <a:chExt cx="357190" cy="428628"/>
            </a:xfrm>
          </p:grpSpPr>
          <p:sp>
            <p:nvSpPr>
              <p:cNvPr id="44" name="Prostokąt zaokrąglony 43"/>
              <p:cNvSpPr/>
              <p:nvPr/>
            </p:nvSpPr>
            <p:spPr>
              <a:xfrm>
                <a:off x="5572132" y="1714488"/>
                <a:ext cx="357190" cy="428628"/>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45" name="Prostokąt 44"/>
              <p:cNvSpPr/>
              <p:nvPr/>
            </p:nvSpPr>
            <p:spPr>
              <a:xfrm>
                <a:off x="5638761" y="1714488"/>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grpSp>
        <p:grpSp>
          <p:nvGrpSpPr>
            <p:cNvPr id="55" name="Grupa 54"/>
            <p:cNvGrpSpPr/>
            <p:nvPr/>
          </p:nvGrpSpPr>
          <p:grpSpPr>
            <a:xfrm>
              <a:off x="2714612" y="1214422"/>
              <a:ext cx="4242261" cy="3500462"/>
              <a:chOff x="2714612" y="1214422"/>
              <a:chExt cx="4242261" cy="3500462"/>
            </a:xfrm>
          </p:grpSpPr>
          <p:grpSp>
            <p:nvGrpSpPr>
              <p:cNvPr id="4" name="Grupa 54"/>
              <p:cNvGrpSpPr/>
              <p:nvPr/>
            </p:nvGrpSpPr>
            <p:grpSpPr>
              <a:xfrm>
                <a:off x="2857488" y="2143116"/>
                <a:ext cx="4099385" cy="2571768"/>
                <a:chOff x="2857488" y="2143116"/>
                <a:chExt cx="4099385" cy="2571768"/>
              </a:xfrm>
            </p:grpSpPr>
            <p:grpSp>
              <p:nvGrpSpPr>
                <p:cNvPr id="5" name="Grupa 47"/>
                <p:cNvGrpSpPr/>
                <p:nvPr/>
              </p:nvGrpSpPr>
              <p:grpSpPr>
                <a:xfrm>
                  <a:off x="2857488" y="2143116"/>
                  <a:ext cx="4099385" cy="2571768"/>
                  <a:chOff x="2857488" y="2143116"/>
                  <a:chExt cx="4099385" cy="2571768"/>
                </a:xfrm>
              </p:grpSpPr>
              <p:grpSp>
                <p:nvGrpSpPr>
                  <p:cNvPr id="6" name="Grupa 40"/>
                  <p:cNvGrpSpPr/>
                  <p:nvPr/>
                </p:nvGrpSpPr>
                <p:grpSpPr>
                  <a:xfrm>
                    <a:off x="2857488" y="2143116"/>
                    <a:ext cx="4099385" cy="2571768"/>
                    <a:chOff x="2857488" y="2143116"/>
                    <a:chExt cx="4099385" cy="2571768"/>
                  </a:xfrm>
                </p:grpSpPr>
                <p:grpSp>
                  <p:nvGrpSpPr>
                    <p:cNvPr id="7" name="Grupa 36"/>
                    <p:cNvGrpSpPr/>
                    <p:nvPr/>
                  </p:nvGrpSpPr>
                  <p:grpSpPr>
                    <a:xfrm>
                      <a:off x="2857488" y="2143116"/>
                      <a:ext cx="4099385" cy="2571768"/>
                      <a:chOff x="2857488" y="2143116"/>
                      <a:chExt cx="4099385" cy="2571768"/>
                    </a:xfrm>
                  </p:grpSpPr>
                  <p:grpSp>
                    <p:nvGrpSpPr>
                      <p:cNvPr id="8" name="Grupa 36"/>
                      <p:cNvGrpSpPr/>
                      <p:nvPr/>
                    </p:nvGrpSpPr>
                    <p:grpSpPr>
                      <a:xfrm>
                        <a:off x="2857488" y="2143116"/>
                        <a:ext cx="4099385" cy="2571768"/>
                        <a:chOff x="2857488" y="2143116"/>
                        <a:chExt cx="4099385" cy="2571768"/>
                      </a:xfrm>
                    </p:grpSpPr>
                    <p:grpSp>
                      <p:nvGrpSpPr>
                        <p:cNvPr id="9" name="Grupa 27"/>
                        <p:cNvGrpSpPr/>
                        <p:nvPr/>
                      </p:nvGrpSpPr>
                      <p:grpSpPr>
                        <a:xfrm>
                          <a:off x="2857488" y="2143116"/>
                          <a:ext cx="4099385" cy="2571768"/>
                          <a:chOff x="1959482" y="2536166"/>
                          <a:chExt cx="4979860" cy="3124138"/>
                        </a:xfrm>
                      </p:grpSpPr>
                      <p:grpSp>
                        <p:nvGrpSpPr>
                          <p:cNvPr id="10" name="Grupa 52"/>
                          <p:cNvGrpSpPr/>
                          <p:nvPr/>
                        </p:nvGrpSpPr>
                        <p:grpSpPr>
                          <a:xfrm>
                            <a:off x="1959482" y="2536166"/>
                            <a:ext cx="4979860" cy="3124138"/>
                            <a:chOff x="1959482" y="2536166"/>
                            <a:chExt cx="4979860" cy="3124138"/>
                          </a:xfrm>
                        </p:grpSpPr>
                        <p:sp>
                          <p:nvSpPr>
                            <p:cNvPr id="31" name="Dowolny kształt 30"/>
                            <p:cNvSpPr/>
                            <p:nvPr/>
                          </p:nvSpPr>
                          <p:spPr>
                            <a:xfrm>
                              <a:off x="5581291" y="2536166"/>
                              <a:ext cx="681487" cy="1984076"/>
                            </a:xfrm>
                            <a:custGeom>
                              <a:avLst/>
                              <a:gdLst>
                                <a:gd name="connsiteX0" fmla="*/ 0 w 681487"/>
                                <a:gd name="connsiteY0" fmla="*/ 1984076 h 1984076"/>
                                <a:gd name="connsiteX1" fmla="*/ 483079 w 681487"/>
                                <a:gd name="connsiteY1" fmla="*/ 862642 h 1984076"/>
                                <a:gd name="connsiteX2" fmla="*/ 569343 w 681487"/>
                                <a:gd name="connsiteY2" fmla="*/ 560717 h 1984076"/>
                                <a:gd name="connsiteX3" fmla="*/ 517584 w 681487"/>
                                <a:gd name="connsiteY3" fmla="*/ 362309 h 1984076"/>
                                <a:gd name="connsiteX4" fmla="*/ 664234 w 681487"/>
                                <a:gd name="connsiteY4" fmla="*/ 310551 h 1984076"/>
                                <a:gd name="connsiteX5" fmla="*/ 621101 w 681487"/>
                                <a:gd name="connsiteY5" fmla="*/ 138023 h 1984076"/>
                                <a:gd name="connsiteX6" fmla="*/ 517584 w 681487"/>
                                <a:gd name="connsiteY6" fmla="*/ 94891 h 1984076"/>
                                <a:gd name="connsiteX7" fmla="*/ 534837 w 681487"/>
                                <a:gd name="connsiteY7" fmla="*/ 0 h 19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487" h="1984076">
                                  <a:moveTo>
                                    <a:pt x="0" y="1984076"/>
                                  </a:moveTo>
                                  <a:cubicBezTo>
                                    <a:pt x="194094" y="1541972"/>
                                    <a:pt x="388188" y="1099869"/>
                                    <a:pt x="483079" y="862642"/>
                                  </a:cubicBezTo>
                                  <a:cubicBezTo>
                                    <a:pt x="577970" y="625415"/>
                                    <a:pt x="563592" y="644106"/>
                                    <a:pt x="569343" y="560717"/>
                                  </a:cubicBezTo>
                                  <a:cubicBezTo>
                                    <a:pt x="575094" y="477328"/>
                                    <a:pt x="501769" y="404003"/>
                                    <a:pt x="517584" y="362309"/>
                                  </a:cubicBezTo>
                                  <a:cubicBezTo>
                                    <a:pt x="533399" y="320615"/>
                                    <a:pt x="646981" y="347932"/>
                                    <a:pt x="664234" y="310551"/>
                                  </a:cubicBezTo>
                                  <a:cubicBezTo>
                                    <a:pt x="681487" y="273170"/>
                                    <a:pt x="645543" y="173966"/>
                                    <a:pt x="621101" y="138023"/>
                                  </a:cubicBezTo>
                                  <a:cubicBezTo>
                                    <a:pt x="596659" y="102080"/>
                                    <a:pt x="531961" y="117895"/>
                                    <a:pt x="517584" y="94891"/>
                                  </a:cubicBezTo>
                                  <a:cubicBezTo>
                                    <a:pt x="503207" y="71887"/>
                                    <a:pt x="519022" y="35943"/>
                                    <a:pt x="534837" y="0"/>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2" name="Dowolny kształt 31"/>
                            <p:cNvSpPr/>
                            <p:nvPr/>
                          </p:nvSpPr>
                          <p:spPr>
                            <a:xfrm>
                              <a:off x="2115879" y="2690037"/>
                              <a:ext cx="3967716" cy="2892056"/>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3" name="Dowolny kształt 32"/>
                            <p:cNvSpPr/>
                            <p:nvPr/>
                          </p:nvSpPr>
                          <p:spPr>
                            <a:xfrm>
                              <a:off x="5133975" y="2571750"/>
                              <a:ext cx="981075" cy="415925"/>
                            </a:xfrm>
                            <a:custGeom>
                              <a:avLst/>
                              <a:gdLst>
                                <a:gd name="connsiteX0" fmla="*/ 981075 w 981075"/>
                                <a:gd name="connsiteY0" fmla="*/ 400050 h 415925"/>
                                <a:gd name="connsiteX1" fmla="*/ 923925 w 981075"/>
                                <a:gd name="connsiteY1" fmla="*/ 400050 h 415925"/>
                                <a:gd name="connsiteX2" fmla="*/ 800100 w 981075"/>
                                <a:gd name="connsiteY2" fmla="*/ 304800 h 415925"/>
                                <a:gd name="connsiteX3" fmla="*/ 457200 w 981075"/>
                                <a:gd name="connsiteY3" fmla="*/ 209550 h 415925"/>
                                <a:gd name="connsiteX4" fmla="*/ 333375 w 981075"/>
                                <a:gd name="connsiteY4" fmla="*/ 180975 h 415925"/>
                                <a:gd name="connsiteX5" fmla="*/ 123825 w 981075"/>
                                <a:gd name="connsiteY5" fmla="*/ 85725 h 415925"/>
                                <a:gd name="connsiteX6" fmla="*/ 0 w 981075"/>
                                <a:gd name="connsiteY6" fmla="*/ 0 h 41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075" h="415925">
                                  <a:moveTo>
                                    <a:pt x="981075" y="400050"/>
                                  </a:moveTo>
                                  <a:cubicBezTo>
                                    <a:pt x="967581" y="407987"/>
                                    <a:pt x="954087" y="415925"/>
                                    <a:pt x="923925" y="400050"/>
                                  </a:cubicBezTo>
                                  <a:cubicBezTo>
                                    <a:pt x="893763" y="384175"/>
                                    <a:pt x="877887" y="336550"/>
                                    <a:pt x="800100" y="304800"/>
                                  </a:cubicBezTo>
                                  <a:cubicBezTo>
                                    <a:pt x="722313" y="273050"/>
                                    <a:pt x="534988" y="230188"/>
                                    <a:pt x="457200" y="209550"/>
                                  </a:cubicBezTo>
                                  <a:cubicBezTo>
                                    <a:pt x="379413" y="188913"/>
                                    <a:pt x="388938" y="201613"/>
                                    <a:pt x="333375" y="180975"/>
                                  </a:cubicBezTo>
                                  <a:cubicBezTo>
                                    <a:pt x="277813" y="160338"/>
                                    <a:pt x="179387" y="115887"/>
                                    <a:pt x="123825" y="85725"/>
                                  </a:cubicBezTo>
                                  <a:cubicBezTo>
                                    <a:pt x="68263" y="55563"/>
                                    <a:pt x="34131" y="27781"/>
                                    <a:pt x="0" y="0"/>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4" name="Dowolny kształt 33"/>
                            <p:cNvSpPr/>
                            <p:nvPr/>
                          </p:nvSpPr>
                          <p:spPr>
                            <a:xfrm>
                              <a:off x="6650437" y="5310626"/>
                              <a:ext cx="288905" cy="349678"/>
                            </a:xfrm>
                            <a:custGeom>
                              <a:avLst/>
                              <a:gdLst>
                                <a:gd name="connsiteX0" fmla="*/ 14024 w 288905"/>
                                <a:gd name="connsiteY0" fmla="*/ 349678 h 349678"/>
                                <a:gd name="connsiteX1" fmla="*/ 8415 w 288905"/>
                                <a:gd name="connsiteY1" fmla="*/ 231872 h 349678"/>
                                <a:gd name="connsiteX2" fmla="*/ 64513 w 288905"/>
                                <a:gd name="connsiteY2" fmla="*/ 18699 h 349678"/>
                                <a:gd name="connsiteX3" fmla="*/ 288905 w 288905"/>
                                <a:gd name="connsiteY3" fmla="*/ 119676 h 349678"/>
                              </a:gdLst>
                              <a:ahLst/>
                              <a:cxnLst>
                                <a:cxn ang="0">
                                  <a:pos x="connsiteX0" y="connsiteY0"/>
                                </a:cxn>
                                <a:cxn ang="0">
                                  <a:pos x="connsiteX1" y="connsiteY1"/>
                                </a:cxn>
                                <a:cxn ang="0">
                                  <a:pos x="connsiteX2" y="connsiteY2"/>
                                </a:cxn>
                                <a:cxn ang="0">
                                  <a:pos x="connsiteX3" y="connsiteY3"/>
                                </a:cxn>
                              </a:cxnLst>
                              <a:rect l="l" t="t" r="r" b="b"/>
                              <a:pathLst>
                                <a:path w="288905" h="349678">
                                  <a:moveTo>
                                    <a:pt x="14024" y="349678"/>
                                  </a:moveTo>
                                  <a:cubicBezTo>
                                    <a:pt x="7012" y="318356"/>
                                    <a:pt x="0" y="287035"/>
                                    <a:pt x="8415" y="231872"/>
                                  </a:cubicBezTo>
                                  <a:cubicBezTo>
                                    <a:pt x="16830" y="176709"/>
                                    <a:pt x="17765" y="37398"/>
                                    <a:pt x="64513" y="18699"/>
                                  </a:cubicBezTo>
                                  <a:cubicBezTo>
                                    <a:pt x="111261" y="0"/>
                                    <a:pt x="200083" y="59838"/>
                                    <a:pt x="288905" y="119676"/>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5" name="Prostokąt 34"/>
                            <p:cNvSpPr/>
                            <p:nvPr/>
                          </p:nvSpPr>
                          <p:spPr>
                            <a:xfrm>
                              <a:off x="1959482" y="2670969"/>
                              <a:ext cx="433908" cy="317799"/>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grpSp>
                      <p:sp>
                        <p:nvSpPr>
                          <p:cNvPr id="30" name="Dowolny kształt 29"/>
                          <p:cNvSpPr/>
                          <p:nvPr/>
                        </p:nvSpPr>
                        <p:spPr>
                          <a:xfrm>
                            <a:off x="5478449" y="3657600"/>
                            <a:ext cx="405516" cy="151075"/>
                          </a:xfrm>
                          <a:custGeom>
                            <a:avLst/>
                            <a:gdLst>
                              <a:gd name="connsiteX0" fmla="*/ 405516 w 405516"/>
                              <a:gd name="connsiteY0" fmla="*/ 151075 h 151075"/>
                              <a:gd name="connsiteX1" fmla="*/ 0 w 405516"/>
                              <a:gd name="connsiteY1" fmla="*/ 0 h 151075"/>
                            </a:gdLst>
                            <a:ahLst/>
                            <a:cxnLst>
                              <a:cxn ang="0">
                                <a:pos x="connsiteX0" y="connsiteY0"/>
                              </a:cxn>
                              <a:cxn ang="0">
                                <a:pos x="connsiteX1" y="connsiteY1"/>
                              </a:cxn>
                            </a:cxnLst>
                            <a:rect l="l" t="t" r="r" b="b"/>
                            <a:pathLst>
                              <a:path w="405516" h="151075">
                                <a:moveTo>
                                  <a:pt x="405516" y="151075"/>
                                </a:moveTo>
                                <a:lnTo>
                                  <a:pt x="0" y="0"/>
                                </a:ln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grpSp>
                    <p:grpSp>
                      <p:nvGrpSpPr>
                        <p:cNvPr id="11" name="Grupa 35"/>
                        <p:cNvGrpSpPr/>
                        <p:nvPr/>
                      </p:nvGrpSpPr>
                      <p:grpSpPr>
                        <a:xfrm>
                          <a:off x="4319528" y="3196023"/>
                          <a:ext cx="1234621" cy="914102"/>
                          <a:chOff x="4319528" y="3196023"/>
                          <a:chExt cx="1234621" cy="914102"/>
                        </a:xfrm>
                      </p:grpSpPr>
                      <p:sp>
                        <p:nvSpPr>
                          <p:cNvPr id="24" name="Prostokąt zaokrąglony 23"/>
                          <p:cNvSpPr/>
                          <p:nvPr/>
                        </p:nvSpPr>
                        <p:spPr>
                          <a:xfrm rot="2231033">
                            <a:off x="4518033" y="3196023"/>
                            <a:ext cx="577760" cy="871493"/>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sp>
                        <p:nvSpPr>
                          <p:cNvPr id="27" name="Prostokąt 26"/>
                          <p:cNvSpPr/>
                          <p:nvPr/>
                        </p:nvSpPr>
                        <p:spPr>
                          <a:xfrm>
                            <a:off x="4319528" y="3643314"/>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2 </a:t>
                            </a:r>
                            <a:endParaRPr lang="pl-PL" sz="1100" b="1" dirty="0">
                              <a:solidFill>
                                <a:schemeClr val="bg1"/>
                              </a:solidFill>
                            </a:endParaRPr>
                          </a:p>
                        </p:txBody>
                      </p:sp>
                      <p:sp>
                        <p:nvSpPr>
                          <p:cNvPr id="29" name="Prostokąt zaokrąglony 28"/>
                          <p:cNvSpPr/>
                          <p:nvPr/>
                        </p:nvSpPr>
                        <p:spPr>
                          <a:xfrm rot="2731585">
                            <a:off x="5137965" y="3693940"/>
                            <a:ext cx="577760" cy="254609"/>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grpSp>
                  </p:grpSp>
                  <p:grpSp>
                    <p:nvGrpSpPr>
                      <p:cNvPr id="12" name="Grupa 35"/>
                      <p:cNvGrpSpPr/>
                      <p:nvPr/>
                    </p:nvGrpSpPr>
                    <p:grpSpPr>
                      <a:xfrm>
                        <a:off x="3852811" y="2428868"/>
                        <a:ext cx="443463" cy="571504"/>
                        <a:chOff x="3852811" y="2428868"/>
                        <a:chExt cx="443463" cy="571504"/>
                      </a:xfrm>
                    </p:grpSpPr>
                    <p:sp>
                      <p:nvSpPr>
                        <p:cNvPr id="25" name="Dowolny kształt 24"/>
                        <p:cNvSpPr/>
                        <p:nvPr/>
                      </p:nvSpPr>
                      <p:spPr>
                        <a:xfrm>
                          <a:off x="4000496" y="2428868"/>
                          <a:ext cx="295778" cy="571504"/>
                        </a:xfrm>
                        <a:custGeom>
                          <a:avLst/>
                          <a:gdLst>
                            <a:gd name="connsiteX0" fmla="*/ 38986 w 313660"/>
                            <a:gd name="connsiteY0" fmla="*/ 0 h 606056"/>
                            <a:gd name="connsiteX1" fmla="*/ 38986 w 313660"/>
                            <a:gd name="connsiteY1" fmla="*/ 382772 h 606056"/>
                            <a:gd name="connsiteX2" fmla="*/ 272902 w 313660"/>
                            <a:gd name="connsiteY2" fmla="*/ 574158 h 606056"/>
                            <a:gd name="connsiteX3" fmla="*/ 283535 w 313660"/>
                            <a:gd name="connsiteY3" fmla="*/ 574158 h 606056"/>
                          </a:gdLst>
                          <a:ahLst/>
                          <a:cxnLst>
                            <a:cxn ang="0">
                              <a:pos x="connsiteX0" y="connsiteY0"/>
                            </a:cxn>
                            <a:cxn ang="0">
                              <a:pos x="connsiteX1" y="connsiteY1"/>
                            </a:cxn>
                            <a:cxn ang="0">
                              <a:pos x="connsiteX2" y="connsiteY2"/>
                            </a:cxn>
                            <a:cxn ang="0">
                              <a:pos x="connsiteX3" y="connsiteY3"/>
                            </a:cxn>
                          </a:cxnLst>
                          <a:rect l="l" t="t" r="r" b="b"/>
                          <a:pathLst>
                            <a:path w="313660" h="606056">
                              <a:moveTo>
                                <a:pt x="38986" y="0"/>
                              </a:moveTo>
                              <a:cubicBezTo>
                                <a:pt x="19493" y="143539"/>
                                <a:pt x="0" y="287079"/>
                                <a:pt x="38986" y="382772"/>
                              </a:cubicBezTo>
                              <a:cubicBezTo>
                                <a:pt x="77972" y="478465"/>
                                <a:pt x="232144" y="542260"/>
                                <a:pt x="272902" y="574158"/>
                              </a:cubicBezTo>
                              <a:cubicBezTo>
                                <a:pt x="313660" y="606056"/>
                                <a:pt x="298597" y="590107"/>
                                <a:pt x="283535" y="574158"/>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28" name="Prostokąt 27"/>
                        <p:cNvSpPr/>
                        <p:nvPr/>
                      </p:nvSpPr>
                      <p:spPr>
                        <a:xfrm>
                          <a:off x="3852811" y="2714620"/>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3 </a:t>
                          </a:r>
                          <a:endParaRPr lang="pl-PL" sz="1100" b="1" dirty="0">
                            <a:solidFill>
                              <a:schemeClr val="bg1"/>
                            </a:solidFill>
                          </a:endParaRPr>
                        </a:p>
                      </p:txBody>
                    </p:sp>
                  </p:grpSp>
                </p:grpSp>
                <p:grpSp>
                  <p:nvGrpSpPr>
                    <p:cNvPr id="16" name="Grupa 39"/>
                    <p:cNvGrpSpPr/>
                    <p:nvPr/>
                  </p:nvGrpSpPr>
                  <p:grpSpPr>
                    <a:xfrm>
                      <a:off x="6215074" y="2143116"/>
                      <a:ext cx="357190" cy="357191"/>
                      <a:chOff x="6215074" y="2143116"/>
                      <a:chExt cx="357190" cy="357191"/>
                    </a:xfrm>
                  </p:grpSpPr>
                  <p:sp>
                    <p:nvSpPr>
                      <p:cNvPr id="36" name="Prostokąt zaokrąglony 35"/>
                      <p:cNvSpPr/>
                      <p:nvPr/>
                    </p:nvSpPr>
                    <p:spPr>
                      <a:xfrm>
                        <a:off x="6215074" y="2143117"/>
                        <a:ext cx="357190" cy="357190"/>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37" name="Prostokąt 36"/>
                      <p:cNvSpPr/>
                      <p:nvPr/>
                    </p:nvSpPr>
                    <p:spPr>
                      <a:xfrm>
                        <a:off x="6286512" y="2143116"/>
                        <a:ext cx="285752" cy="261610"/>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4 </a:t>
                        </a:r>
                        <a:endParaRPr lang="pl-PL" sz="1100" b="1" dirty="0">
                          <a:solidFill>
                            <a:schemeClr val="bg1"/>
                          </a:solidFill>
                        </a:endParaRPr>
                      </a:p>
                    </p:txBody>
                  </p:sp>
                </p:grpSp>
              </p:grpSp>
              <p:grpSp>
                <p:nvGrpSpPr>
                  <p:cNvPr id="17" name="Grupa 46"/>
                  <p:cNvGrpSpPr/>
                  <p:nvPr/>
                </p:nvGrpSpPr>
                <p:grpSpPr>
                  <a:xfrm>
                    <a:off x="6000760" y="3786190"/>
                    <a:ext cx="357190" cy="333048"/>
                    <a:chOff x="6000760" y="3786190"/>
                    <a:chExt cx="357190" cy="333048"/>
                  </a:xfrm>
                </p:grpSpPr>
                <p:sp>
                  <p:nvSpPr>
                    <p:cNvPr id="43" name="Prostokąt zaokrąglony 42"/>
                    <p:cNvSpPr/>
                    <p:nvPr/>
                  </p:nvSpPr>
                  <p:spPr>
                    <a:xfrm>
                      <a:off x="6000760" y="3786190"/>
                      <a:ext cx="357190" cy="285752"/>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46" name="Prostokąt 45"/>
                    <p:cNvSpPr/>
                    <p:nvPr/>
                  </p:nvSpPr>
                  <p:spPr>
                    <a:xfrm>
                      <a:off x="6067389" y="3857628"/>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7 </a:t>
                      </a:r>
                      <a:endParaRPr lang="pl-PL" sz="1100" b="1" dirty="0">
                        <a:solidFill>
                          <a:schemeClr val="bg1"/>
                        </a:solidFill>
                      </a:endParaRPr>
                    </a:p>
                  </p:txBody>
                </p:sp>
              </p:grpSp>
            </p:grpSp>
            <p:sp>
              <p:nvSpPr>
                <p:cNvPr id="47" name="Prostokąt 46"/>
                <p:cNvSpPr/>
                <p:nvPr/>
              </p:nvSpPr>
              <p:spPr>
                <a:xfrm>
                  <a:off x="5650042" y="3178792"/>
                  <a:ext cx="350718" cy="261610"/>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8 </a:t>
                  </a:r>
                  <a:endParaRPr lang="pl-PL" sz="1100" b="1" dirty="0">
                    <a:solidFill>
                      <a:schemeClr val="bg1"/>
                    </a:solidFill>
                  </a:endParaRPr>
                </a:p>
              </p:txBody>
            </p:sp>
            <p:sp>
              <p:nvSpPr>
                <p:cNvPr id="52" name="Dowolny kształt 51"/>
                <p:cNvSpPr/>
                <p:nvPr/>
              </p:nvSpPr>
              <p:spPr>
                <a:xfrm>
                  <a:off x="5786446" y="3071810"/>
                  <a:ext cx="333818" cy="124364"/>
                </a:xfrm>
                <a:custGeom>
                  <a:avLst/>
                  <a:gdLst>
                    <a:gd name="connsiteX0" fmla="*/ 405516 w 405516"/>
                    <a:gd name="connsiteY0" fmla="*/ 151075 h 151075"/>
                    <a:gd name="connsiteX1" fmla="*/ 0 w 405516"/>
                    <a:gd name="connsiteY1" fmla="*/ 0 h 151075"/>
                  </a:gdLst>
                  <a:ahLst/>
                  <a:cxnLst>
                    <a:cxn ang="0">
                      <a:pos x="connsiteX0" y="connsiteY0"/>
                    </a:cxn>
                    <a:cxn ang="0">
                      <a:pos x="connsiteX1" y="connsiteY1"/>
                    </a:cxn>
                  </a:cxnLst>
                  <a:rect l="l" t="t" r="r" b="b"/>
                  <a:pathLst>
                    <a:path w="405516" h="151075">
                      <a:moveTo>
                        <a:pt x="405516" y="151075"/>
                      </a:moveTo>
                      <a:lnTo>
                        <a:pt x="0" y="0"/>
                      </a:lnTo>
                    </a:path>
                  </a:pathLst>
                </a:custGeom>
                <a:ln w="25400">
                  <a:solidFill>
                    <a:srgbClr val="FF00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54" name="Dowolny kształt 53"/>
                <p:cNvSpPr/>
                <p:nvPr/>
              </p:nvSpPr>
              <p:spPr>
                <a:xfrm>
                  <a:off x="5857884" y="2143116"/>
                  <a:ext cx="560995" cy="1633277"/>
                </a:xfrm>
                <a:custGeom>
                  <a:avLst/>
                  <a:gdLst>
                    <a:gd name="connsiteX0" fmla="*/ 0 w 681487"/>
                    <a:gd name="connsiteY0" fmla="*/ 1984076 h 1984076"/>
                    <a:gd name="connsiteX1" fmla="*/ 483079 w 681487"/>
                    <a:gd name="connsiteY1" fmla="*/ 862642 h 1984076"/>
                    <a:gd name="connsiteX2" fmla="*/ 569343 w 681487"/>
                    <a:gd name="connsiteY2" fmla="*/ 560717 h 1984076"/>
                    <a:gd name="connsiteX3" fmla="*/ 517584 w 681487"/>
                    <a:gd name="connsiteY3" fmla="*/ 362309 h 1984076"/>
                    <a:gd name="connsiteX4" fmla="*/ 664234 w 681487"/>
                    <a:gd name="connsiteY4" fmla="*/ 310551 h 1984076"/>
                    <a:gd name="connsiteX5" fmla="*/ 621101 w 681487"/>
                    <a:gd name="connsiteY5" fmla="*/ 138023 h 1984076"/>
                    <a:gd name="connsiteX6" fmla="*/ 517584 w 681487"/>
                    <a:gd name="connsiteY6" fmla="*/ 94891 h 1984076"/>
                    <a:gd name="connsiteX7" fmla="*/ 534837 w 681487"/>
                    <a:gd name="connsiteY7" fmla="*/ 0 h 19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487" h="1984076">
                      <a:moveTo>
                        <a:pt x="0" y="1984076"/>
                      </a:moveTo>
                      <a:cubicBezTo>
                        <a:pt x="194094" y="1541972"/>
                        <a:pt x="388188" y="1099869"/>
                        <a:pt x="483079" y="862642"/>
                      </a:cubicBezTo>
                      <a:cubicBezTo>
                        <a:pt x="577970" y="625415"/>
                        <a:pt x="563592" y="644106"/>
                        <a:pt x="569343" y="560717"/>
                      </a:cubicBezTo>
                      <a:cubicBezTo>
                        <a:pt x="575094" y="477328"/>
                        <a:pt x="501769" y="404003"/>
                        <a:pt x="517584" y="362309"/>
                      </a:cubicBezTo>
                      <a:cubicBezTo>
                        <a:pt x="533399" y="320615"/>
                        <a:pt x="646981" y="347932"/>
                        <a:pt x="664234" y="310551"/>
                      </a:cubicBezTo>
                      <a:cubicBezTo>
                        <a:pt x="681487" y="273170"/>
                        <a:pt x="645543" y="173966"/>
                        <a:pt x="621101" y="138023"/>
                      </a:cubicBezTo>
                      <a:cubicBezTo>
                        <a:pt x="596659" y="102080"/>
                        <a:pt x="531961" y="117895"/>
                        <a:pt x="517584" y="94891"/>
                      </a:cubicBezTo>
                      <a:cubicBezTo>
                        <a:pt x="503207" y="71887"/>
                        <a:pt x="519022" y="35943"/>
                        <a:pt x="534837" y="0"/>
                      </a:cubicBezTo>
                    </a:path>
                  </a:pathLst>
                </a:custGeom>
                <a:ln w="25400">
                  <a:solidFill>
                    <a:srgbClr val="FF00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grpSp>
          <p:grpSp>
            <p:nvGrpSpPr>
              <p:cNvPr id="49" name="Grupa 55"/>
              <p:cNvGrpSpPr/>
              <p:nvPr/>
            </p:nvGrpSpPr>
            <p:grpSpPr>
              <a:xfrm>
                <a:off x="2714612" y="1214422"/>
                <a:ext cx="2143140" cy="1144970"/>
                <a:chOff x="1952625" y="1533525"/>
                <a:chExt cx="2427288" cy="1253097"/>
              </a:xfrm>
            </p:grpSpPr>
            <p:sp>
              <p:nvSpPr>
                <p:cNvPr id="50" name="Dowolny kształt 49"/>
                <p:cNvSpPr/>
                <p:nvPr/>
              </p:nvSpPr>
              <p:spPr>
                <a:xfrm>
                  <a:off x="1952625" y="1533525"/>
                  <a:ext cx="2427288" cy="1250950"/>
                </a:xfrm>
                <a:custGeom>
                  <a:avLst/>
                  <a:gdLst>
                    <a:gd name="connsiteX0" fmla="*/ 2419350 w 2427288"/>
                    <a:gd name="connsiteY0" fmla="*/ 0 h 1250950"/>
                    <a:gd name="connsiteX1" fmla="*/ 2381250 w 2427288"/>
                    <a:gd name="connsiteY1" fmla="*/ 504825 h 1250950"/>
                    <a:gd name="connsiteX2" fmla="*/ 2143125 w 2427288"/>
                    <a:gd name="connsiteY2" fmla="*/ 666750 h 1250950"/>
                    <a:gd name="connsiteX3" fmla="*/ 1390650 w 2427288"/>
                    <a:gd name="connsiteY3" fmla="*/ 990600 h 1250950"/>
                    <a:gd name="connsiteX4" fmla="*/ 762000 w 2427288"/>
                    <a:gd name="connsiteY4" fmla="*/ 1238250 h 1250950"/>
                    <a:gd name="connsiteX5" fmla="*/ 0 w 2427288"/>
                    <a:gd name="connsiteY5" fmla="*/ 1066800 h 125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7288" h="1250950">
                      <a:moveTo>
                        <a:pt x="2419350" y="0"/>
                      </a:moveTo>
                      <a:cubicBezTo>
                        <a:pt x="2423319" y="196850"/>
                        <a:pt x="2427288" y="393700"/>
                        <a:pt x="2381250" y="504825"/>
                      </a:cubicBezTo>
                      <a:cubicBezTo>
                        <a:pt x="2335212" y="615950"/>
                        <a:pt x="2308225" y="585788"/>
                        <a:pt x="2143125" y="666750"/>
                      </a:cubicBezTo>
                      <a:cubicBezTo>
                        <a:pt x="1978025" y="747713"/>
                        <a:pt x="1620837" y="895350"/>
                        <a:pt x="1390650" y="990600"/>
                      </a:cubicBezTo>
                      <a:cubicBezTo>
                        <a:pt x="1160463" y="1085850"/>
                        <a:pt x="993775" y="1225550"/>
                        <a:pt x="762000" y="1238250"/>
                      </a:cubicBezTo>
                      <a:cubicBezTo>
                        <a:pt x="530225" y="1250950"/>
                        <a:pt x="265112" y="1158875"/>
                        <a:pt x="0" y="1066800"/>
                      </a:cubicBezTo>
                    </a:path>
                  </a:pathLst>
                </a:custGeom>
                <a:ln w="25400">
                  <a:solidFill>
                    <a:srgbClr val="66006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51" name="Prostokąt 50"/>
                <p:cNvSpPr/>
                <p:nvPr/>
              </p:nvSpPr>
              <p:spPr>
                <a:xfrm>
                  <a:off x="2528629" y="2500306"/>
                  <a:ext cx="327161" cy="286316"/>
                </a:xfrm>
                <a:prstGeom prst="rect">
                  <a:avLst/>
                </a:prstGeom>
                <a:ln w="25400">
                  <a:noFill/>
                  <a:prstDash val="dash"/>
                </a:ln>
              </p:spPr>
              <p:style>
                <a:lnRef idx="1">
                  <a:schemeClr val="accent1"/>
                </a:lnRef>
                <a:fillRef idx="0">
                  <a:schemeClr val="accent1"/>
                </a:fillRef>
                <a:effectRef idx="0">
                  <a:schemeClr val="accent1"/>
                </a:effectRef>
                <a:fontRef idx="minor">
                  <a:schemeClr val="tx1"/>
                </a:fontRef>
              </p:style>
              <p:txBody>
                <a:bodyPr wrap="none">
                  <a:spAutoFit/>
                </a:bodyPr>
                <a:lstStyle/>
                <a:p>
                  <a:pPr lvl="0" algn="r">
                    <a:spcBef>
                      <a:spcPct val="0"/>
                    </a:spcBef>
                    <a:defRPr/>
                  </a:pPr>
                  <a:r>
                    <a:rPr lang="pl-PL" sz="1100" b="1" dirty="0" smtClean="0">
                      <a:solidFill>
                        <a:schemeClr val="bg1"/>
                      </a:solidFill>
                    </a:rPr>
                    <a:t>9 </a:t>
                  </a:r>
                  <a:endParaRPr lang="pl-PL" sz="1100" b="1" dirty="0">
                    <a:solidFill>
                      <a:schemeClr val="bg1"/>
                    </a:solidFill>
                  </a:endParaRPr>
                </a:p>
              </p:txBody>
            </p:sp>
          </p:grpSp>
        </p:grpSp>
      </p:grpSp>
      <p:pic>
        <p:nvPicPr>
          <p:cNvPr id="56" name="Obraz 55"/>
          <p:cNvPicPr>
            <a:picLocks noChangeAspect="1"/>
          </p:cNvPicPr>
          <p:nvPr/>
        </p:nvPicPr>
        <p:blipFill rotWithShape="1">
          <a:blip r:embed="rId4"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3" cstate="print"/>
          <a:stretch>
            <a:fillRect/>
          </a:stretch>
        </p:blipFill>
        <p:spPr>
          <a:xfrm>
            <a:off x="1403649" y="908720"/>
            <a:ext cx="7128789" cy="5038721"/>
          </a:xfrm>
          <a:prstGeom prst="rect">
            <a:avLst/>
          </a:prstGeom>
        </p:spPr>
      </p:pic>
      <p:sp>
        <p:nvSpPr>
          <p:cNvPr id="14" name="Prostokąt 13"/>
          <p:cNvSpPr/>
          <p:nvPr/>
        </p:nvSpPr>
        <p:spPr>
          <a:xfrm>
            <a:off x="1285852" y="5982132"/>
            <a:ext cx="7215238" cy="590140"/>
          </a:xfrm>
          <a:prstGeom prst="rect">
            <a:avLst/>
          </a:prstGeom>
          <a:solidFill>
            <a:schemeClr val="bg1">
              <a:alpha val="63000"/>
            </a:schemeClr>
          </a:solidFill>
        </p:spPr>
        <p:txBody>
          <a:bodyPr wrap="square">
            <a:noAutofit/>
          </a:bodyPr>
          <a:lstStyle/>
          <a:p>
            <a:pPr marL="342900" lvl="0" indent="-342900">
              <a:spcBef>
                <a:spcPct val="0"/>
              </a:spcBef>
              <a:defRPr/>
            </a:pPr>
            <a:r>
              <a:rPr lang="pl-PL" sz="1000" b="1" dirty="0" smtClean="0">
                <a:solidFill>
                  <a:schemeClr val="accent4"/>
                </a:solidFill>
              </a:rPr>
              <a:t>STACJE TRANSFORMATOROWE</a:t>
            </a:r>
          </a:p>
          <a:p>
            <a:pPr lvl="0">
              <a:spcBef>
                <a:spcPct val="0"/>
              </a:spcBef>
              <a:defRPr/>
            </a:pPr>
            <a:r>
              <a:rPr lang="pl-PL" sz="1000" dirty="0" smtClean="0"/>
              <a:t>ZACHOWANIE CEGLANYCH STACJI TRANSFORMATOROWYCH </a:t>
            </a:r>
            <a:r>
              <a:rPr lang="pl-PL" sz="1000" dirty="0" smtClean="0"/>
              <a:t>(3 </a:t>
            </a:r>
            <a:r>
              <a:rPr lang="pl-PL" sz="1000" dirty="0" smtClean="0"/>
              <a:t>OBIEKTY PRZY ULICACH: MAŚLICKIEJ, </a:t>
            </a:r>
            <a:r>
              <a:rPr lang="pl-PL" sz="1000" dirty="0" smtClean="0"/>
              <a:t>DWORSKIEJ I </a:t>
            </a:r>
            <a:r>
              <a:rPr lang="pl-PL" sz="1000" dirty="0" smtClean="0"/>
              <a:t>STODOLNEJ).</a:t>
            </a:r>
            <a:endParaRPr lang="pl-PL" sz="1000" dirty="0"/>
          </a:p>
        </p:txBody>
      </p:sp>
      <p:sp>
        <p:nvSpPr>
          <p:cNvPr id="20"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23"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a:solidFill>
                  <a:schemeClr val="tx1">
                    <a:lumMod val="75000"/>
                    <a:lumOff val="25000"/>
                  </a:schemeClr>
                </a:solidFill>
              </a:rPr>
              <a:t> </a:t>
            </a: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26" name="Łącznik prosty 25"/>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8" name="Prostokąt 37"/>
          <p:cNvSpPr/>
          <p:nvPr/>
        </p:nvSpPr>
        <p:spPr>
          <a:xfrm>
            <a:off x="1114586" y="899671"/>
            <a:ext cx="214314" cy="57150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39" name="Prostokąt 38"/>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4"/>
                  </a:solidFill>
                  <a:prstDash val="solid"/>
                </a:ln>
                <a:solidFill>
                  <a:schemeClr val="accent4"/>
                </a:solidFill>
                <a:effectLst>
                  <a:reflection blurRad="12700" stA="28000" endPos="45000" dist="1000" dir="5400000" sy="-100000" algn="bl" rotWithShape="0"/>
                </a:effectLst>
              </a:rPr>
              <a:t>10</a:t>
            </a:r>
            <a:endParaRPr lang="pl-PL" sz="1200" cap="all" dirty="0">
              <a:ln w="9000" cmpd="sng">
                <a:solidFill>
                  <a:schemeClr val="accent4"/>
                </a:solidFill>
                <a:prstDash val="solid"/>
              </a:ln>
              <a:solidFill>
                <a:schemeClr val="accent4"/>
              </a:solidFill>
              <a:effectLst>
                <a:reflection blurRad="12700" stA="28000" endPos="45000" dist="1000" dir="5400000" sy="-100000" algn="bl" rotWithShape="0"/>
              </a:effectLst>
            </a:endParaRPr>
          </a:p>
        </p:txBody>
      </p:sp>
      <p:sp>
        <p:nvSpPr>
          <p:cNvPr id="13" name="Prostokąt 12"/>
          <p:cNvSpPr/>
          <p:nvPr/>
        </p:nvSpPr>
        <p:spPr>
          <a:xfrm>
            <a:off x="1428728" y="928670"/>
            <a:ext cx="2647942" cy="584775"/>
          </a:xfrm>
          <a:prstGeom prst="rect">
            <a:avLst/>
          </a:prstGeom>
          <a:noFill/>
          <a:ln>
            <a:noFill/>
          </a:ln>
        </p:spPr>
        <p:txBody>
          <a:bodyPr vert="horz" wrap="square">
            <a:spAutoFit/>
          </a:bodyPr>
          <a:lstStyle/>
          <a:p>
            <a:pPr lvl="0">
              <a:spcBef>
                <a:spcPct val="0"/>
              </a:spcBef>
              <a:defRPr/>
            </a:pPr>
            <a:r>
              <a:rPr lang="pl-PL" sz="3200"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TOŻSAMOŚĆ</a:t>
            </a:r>
          </a:p>
        </p:txBody>
      </p:sp>
      <p:grpSp>
        <p:nvGrpSpPr>
          <p:cNvPr id="2" name="Grupa 42"/>
          <p:cNvGrpSpPr/>
          <p:nvPr/>
        </p:nvGrpSpPr>
        <p:grpSpPr>
          <a:xfrm>
            <a:off x="5784565" y="2501030"/>
            <a:ext cx="407766" cy="342492"/>
            <a:chOff x="5784565" y="2501030"/>
            <a:chExt cx="407766" cy="342492"/>
          </a:xfrm>
        </p:grpSpPr>
        <p:sp>
          <p:nvSpPr>
            <p:cNvPr id="40" name="Prostokąt zaokrąglony 39"/>
            <p:cNvSpPr/>
            <p:nvPr/>
          </p:nvSpPr>
          <p:spPr>
            <a:xfrm rot="645363">
              <a:off x="5784565" y="2501030"/>
              <a:ext cx="407766" cy="342492"/>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2" name="Prostokąt 41"/>
            <p:cNvSpPr/>
            <p:nvPr/>
          </p:nvSpPr>
          <p:spPr>
            <a:xfrm>
              <a:off x="5857884" y="2571744"/>
              <a:ext cx="284052" cy="246221"/>
            </a:xfrm>
            <a:prstGeom prst="rect">
              <a:avLst/>
            </a:prstGeom>
            <a:ln w="25400">
              <a:noFill/>
            </a:ln>
          </p:spPr>
          <p:txBody>
            <a:bodyPr wrap="none">
              <a:spAutoFit/>
            </a:bodyPr>
            <a:lstStyle/>
            <a:p>
              <a:pPr lvl="0" algn="r">
                <a:spcBef>
                  <a:spcPct val="0"/>
                </a:spcBef>
                <a:defRPr/>
              </a:pPr>
              <a:r>
                <a:rPr lang="pl-PL" sz="1000" b="1" dirty="0" smtClean="0">
                  <a:solidFill>
                    <a:schemeClr val="bg1"/>
                  </a:solidFill>
                </a:rPr>
                <a:t>5 </a:t>
              </a:r>
              <a:endParaRPr lang="pl-PL" sz="1000" b="1" dirty="0">
                <a:solidFill>
                  <a:schemeClr val="bg1"/>
                </a:solidFill>
              </a:endParaRPr>
            </a:p>
          </p:txBody>
        </p:sp>
      </p:grpSp>
      <p:sp>
        <p:nvSpPr>
          <p:cNvPr id="48" name="Prostokąt zaokrąglony 47"/>
          <p:cNvSpPr/>
          <p:nvPr/>
        </p:nvSpPr>
        <p:spPr>
          <a:xfrm rot="1409130">
            <a:off x="5614814" y="3151113"/>
            <a:ext cx="361321" cy="289311"/>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64" name="Grupa 63"/>
          <p:cNvGrpSpPr/>
          <p:nvPr/>
        </p:nvGrpSpPr>
        <p:grpSpPr>
          <a:xfrm>
            <a:off x="2714612" y="1214422"/>
            <a:ext cx="4463323" cy="3500462"/>
            <a:chOff x="2714612" y="1214422"/>
            <a:chExt cx="4463323" cy="3500462"/>
          </a:xfrm>
        </p:grpSpPr>
        <p:grpSp>
          <p:nvGrpSpPr>
            <p:cNvPr id="3" name="Grupa 45"/>
            <p:cNvGrpSpPr/>
            <p:nvPr/>
          </p:nvGrpSpPr>
          <p:grpSpPr>
            <a:xfrm>
              <a:off x="5572132" y="1714488"/>
              <a:ext cx="357190" cy="428628"/>
              <a:chOff x="5572132" y="1714488"/>
              <a:chExt cx="357190" cy="428628"/>
            </a:xfrm>
          </p:grpSpPr>
          <p:sp>
            <p:nvSpPr>
              <p:cNvPr id="44" name="Prostokąt zaokrąglony 43"/>
              <p:cNvSpPr/>
              <p:nvPr/>
            </p:nvSpPr>
            <p:spPr>
              <a:xfrm>
                <a:off x="5572132" y="1714488"/>
                <a:ext cx="357190" cy="428628"/>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45" name="Prostokąt 44"/>
              <p:cNvSpPr/>
              <p:nvPr/>
            </p:nvSpPr>
            <p:spPr>
              <a:xfrm>
                <a:off x="5638761" y="1714488"/>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grpSp>
        <p:grpSp>
          <p:nvGrpSpPr>
            <p:cNvPr id="66" name="Grupa 65"/>
            <p:cNvGrpSpPr/>
            <p:nvPr/>
          </p:nvGrpSpPr>
          <p:grpSpPr>
            <a:xfrm>
              <a:off x="2714612" y="1214422"/>
              <a:ext cx="4463323" cy="3500462"/>
              <a:chOff x="2714612" y="1214422"/>
              <a:chExt cx="4463323" cy="3500462"/>
            </a:xfrm>
          </p:grpSpPr>
          <p:grpSp>
            <p:nvGrpSpPr>
              <p:cNvPr id="4" name="Grupa 54"/>
              <p:cNvGrpSpPr/>
              <p:nvPr/>
            </p:nvGrpSpPr>
            <p:grpSpPr>
              <a:xfrm>
                <a:off x="2714612" y="1214422"/>
                <a:ext cx="4242261" cy="3500462"/>
                <a:chOff x="2714612" y="1214422"/>
                <a:chExt cx="4242261" cy="3500462"/>
              </a:xfrm>
            </p:grpSpPr>
            <p:grpSp>
              <p:nvGrpSpPr>
                <p:cNvPr id="5" name="Grupa 54"/>
                <p:cNvGrpSpPr/>
                <p:nvPr/>
              </p:nvGrpSpPr>
              <p:grpSpPr>
                <a:xfrm>
                  <a:off x="2857488" y="2143116"/>
                  <a:ext cx="4099385" cy="2571768"/>
                  <a:chOff x="2857488" y="2143116"/>
                  <a:chExt cx="4099385" cy="2571768"/>
                </a:xfrm>
              </p:grpSpPr>
              <p:grpSp>
                <p:nvGrpSpPr>
                  <p:cNvPr id="6" name="Grupa 47"/>
                  <p:cNvGrpSpPr/>
                  <p:nvPr/>
                </p:nvGrpSpPr>
                <p:grpSpPr>
                  <a:xfrm>
                    <a:off x="2857488" y="2143116"/>
                    <a:ext cx="4099385" cy="2571768"/>
                    <a:chOff x="2857488" y="2143116"/>
                    <a:chExt cx="4099385" cy="2571768"/>
                  </a:xfrm>
                </p:grpSpPr>
                <p:grpSp>
                  <p:nvGrpSpPr>
                    <p:cNvPr id="7" name="Grupa 40"/>
                    <p:cNvGrpSpPr/>
                    <p:nvPr/>
                  </p:nvGrpSpPr>
                  <p:grpSpPr>
                    <a:xfrm>
                      <a:off x="2857488" y="2143116"/>
                      <a:ext cx="4099385" cy="2571768"/>
                      <a:chOff x="2857488" y="2143116"/>
                      <a:chExt cx="4099385" cy="2571768"/>
                    </a:xfrm>
                  </p:grpSpPr>
                  <p:grpSp>
                    <p:nvGrpSpPr>
                      <p:cNvPr id="8" name="Grupa 36"/>
                      <p:cNvGrpSpPr/>
                      <p:nvPr/>
                    </p:nvGrpSpPr>
                    <p:grpSpPr>
                      <a:xfrm>
                        <a:off x="2857488" y="2143116"/>
                        <a:ext cx="4099385" cy="2571768"/>
                        <a:chOff x="2857488" y="2143116"/>
                        <a:chExt cx="4099385" cy="2571768"/>
                      </a:xfrm>
                    </p:grpSpPr>
                    <p:grpSp>
                      <p:nvGrpSpPr>
                        <p:cNvPr id="9" name="Grupa 36"/>
                        <p:cNvGrpSpPr/>
                        <p:nvPr/>
                      </p:nvGrpSpPr>
                      <p:grpSpPr>
                        <a:xfrm>
                          <a:off x="2857488" y="2143116"/>
                          <a:ext cx="4099385" cy="2571768"/>
                          <a:chOff x="2857488" y="2143116"/>
                          <a:chExt cx="4099385" cy="2571768"/>
                        </a:xfrm>
                      </p:grpSpPr>
                      <p:grpSp>
                        <p:nvGrpSpPr>
                          <p:cNvPr id="10" name="Grupa 27"/>
                          <p:cNvGrpSpPr/>
                          <p:nvPr/>
                        </p:nvGrpSpPr>
                        <p:grpSpPr>
                          <a:xfrm>
                            <a:off x="2857488" y="2143116"/>
                            <a:ext cx="4099385" cy="2571768"/>
                            <a:chOff x="1959482" y="2536166"/>
                            <a:chExt cx="4979860" cy="3124138"/>
                          </a:xfrm>
                        </p:grpSpPr>
                        <p:grpSp>
                          <p:nvGrpSpPr>
                            <p:cNvPr id="11" name="Grupa 52"/>
                            <p:cNvGrpSpPr/>
                            <p:nvPr/>
                          </p:nvGrpSpPr>
                          <p:grpSpPr>
                            <a:xfrm>
                              <a:off x="1959482" y="2536166"/>
                              <a:ext cx="4979860" cy="3124138"/>
                              <a:chOff x="1959482" y="2536166"/>
                              <a:chExt cx="4979860" cy="3124138"/>
                            </a:xfrm>
                          </p:grpSpPr>
                          <p:sp>
                            <p:nvSpPr>
                              <p:cNvPr id="31" name="Dowolny kształt 30"/>
                              <p:cNvSpPr/>
                              <p:nvPr/>
                            </p:nvSpPr>
                            <p:spPr>
                              <a:xfrm>
                                <a:off x="5581291" y="2536166"/>
                                <a:ext cx="681487" cy="1984076"/>
                              </a:xfrm>
                              <a:custGeom>
                                <a:avLst/>
                                <a:gdLst>
                                  <a:gd name="connsiteX0" fmla="*/ 0 w 681487"/>
                                  <a:gd name="connsiteY0" fmla="*/ 1984076 h 1984076"/>
                                  <a:gd name="connsiteX1" fmla="*/ 483079 w 681487"/>
                                  <a:gd name="connsiteY1" fmla="*/ 862642 h 1984076"/>
                                  <a:gd name="connsiteX2" fmla="*/ 569343 w 681487"/>
                                  <a:gd name="connsiteY2" fmla="*/ 560717 h 1984076"/>
                                  <a:gd name="connsiteX3" fmla="*/ 517584 w 681487"/>
                                  <a:gd name="connsiteY3" fmla="*/ 362309 h 1984076"/>
                                  <a:gd name="connsiteX4" fmla="*/ 664234 w 681487"/>
                                  <a:gd name="connsiteY4" fmla="*/ 310551 h 1984076"/>
                                  <a:gd name="connsiteX5" fmla="*/ 621101 w 681487"/>
                                  <a:gd name="connsiteY5" fmla="*/ 138023 h 1984076"/>
                                  <a:gd name="connsiteX6" fmla="*/ 517584 w 681487"/>
                                  <a:gd name="connsiteY6" fmla="*/ 94891 h 1984076"/>
                                  <a:gd name="connsiteX7" fmla="*/ 534837 w 681487"/>
                                  <a:gd name="connsiteY7" fmla="*/ 0 h 19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487" h="1984076">
                                    <a:moveTo>
                                      <a:pt x="0" y="1984076"/>
                                    </a:moveTo>
                                    <a:cubicBezTo>
                                      <a:pt x="194094" y="1541972"/>
                                      <a:pt x="388188" y="1099869"/>
                                      <a:pt x="483079" y="862642"/>
                                    </a:cubicBezTo>
                                    <a:cubicBezTo>
                                      <a:pt x="577970" y="625415"/>
                                      <a:pt x="563592" y="644106"/>
                                      <a:pt x="569343" y="560717"/>
                                    </a:cubicBezTo>
                                    <a:cubicBezTo>
                                      <a:pt x="575094" y="477328"/>
                                      <a:pt x="501769" y="404003"/>
                                      <a:pt x="517584" y="362309"/>
                                    </a:cubicBezTo>
                                    <a:cubicBezTo>
                                      <a:pt x="533399" y="320615"/>
                                      <a:pt x="646981" y="347932"/>
                                      <a:pt x="664234" y="310551"/>
                                    </a:cubicBezTo>
                                    <a:cubicBezTo>
                                      <a:pt x="681487" y="273170"/>
                                      <a:pt x="645543" y="173966"/>
                                      <a:pt x="621101" y="138023"/>
                                    </a:cubicBezTo>
                                    <a:cubicBezTo>
                                      <a:pt x="596659" y="102080"/>
                                      <a:pt x="531961" y="117895"/>
                                      <a:pt x="517584" y="94891"/>
                                    </a:cubicBezTo>
                                    <a:cubicBezTo>
                                      <a:pt x="503207" y="71887"/>
                                      <a:pt x="519022" y="35943"/>
                                      <a:pt x="534837" y="0"/>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2" name="Dowolny kształt 31"/>
                              <p:cNvSpPr/>
                              <p:nvPr/>
                            </p:nvSpPr>
                            <p:spPr>
                              <a:xfrm>
                                <a:off x="2115879" y="2690037"/>
                                <a:ext cx="3967716" cy="2892056"/>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3" name="Dowolny kształt 32"/>
                              <p:cNvSpPr/>
                              <p:nvPr/>
                            </p:nvSpPr>
                            <p:spPr>
                              <a:xfrm>
                                <a:off x="5133975" y="2571750"/>
                                <a:ext cx="981075" cy="415925"/>
                              </a:xfrm>
                              <a:custGeom>
                                <a:avLst/>
                                <a:gdLst>
                                  <a:gd name="connsiteX0" fmla="*/ 981075 w 981075"/>
                                  <a:gd name="connsiteY0" fmla="*/ 400050 h 415925"/>
                                  <a:gd name="connsiteX1" fmla="*/ 923925 w 981075"/>
                                  <a:gd name="connsiteY1" fmla="*/ 400050 h 415925"/>
                                  <a:gd name="connsiteX2" fmla="*/ 800100 w 981075"/>
                                  <a:gd name="connsiteY2" fmla="*/ 304800 h 415925"/>
                                  <a:gd name="connsiteX3" fmla="*/ 457200 w 981075"/>
                                  <a:gd name="connsiteY3" fmla="*/ 209550 h 415925"/>
                                  <a:gd name="connsiteX4" fmla="*/ 333375 w 981075"/>
                                  <a:gd name="connsiteY4" fmla="*/ 180975 h 415925"/>
                                  <a:gd name="connsiteX5" fmla="*/ 123825 w 981075"/>
                                  <a:gd name="connsiteY5" fmla="*/ 85725 h 415925"/>
                                  <a:gd name="connsiteX6" fmla="*/ 0 w 981075"/>
                                  <a:gd name="connsiteY6" fmla="*/ 0 h 41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075" h="415925">
                                    <a:moveTo>
                                      <a:pt x="981075" y="400050"/>
                                    </a:moveTo>
                                    <a:cubicBezTo>
                                      <a:pt x="967581" y="407987"/>
                                      <a:pt x="954087" y="415925"/>
                                      <a:pt x="923925" y="400050"/>
                                    </a:cubicBezTo>
                                    <a:cubicBezTo>
                                      <a:pt x="893763" y="384175"/>
                                      <a:pt x="877887" y="336550"/>
                                      <a:pt x="800100" y="304800"/>
                                    </a:cubicBezTo>
                                    <a:cubicBezTo>
                                      <a:pt x="722313" y="273050"/>
                                      <a:pt x="534988" y="230188"/>
                                      <a:pt x="457200" y="209550"/>
                                    </a:cubicBezTo>
                                    <a:cubicBezTo>
                                      <a:pt x="379413" y="188913"/>
                                      <a:pt x="388938" y="201613"/>
                                      <a:pt x="333375" y="180975"/>
                                    </a:cubicBezTo>
                                    <a:cubicBezTo>
                                      <a:pt x="277813" y="160338"/>
                                      <a:pt x="179387" y="115887"/>
                                      <a:pt x="123825" y="85725"/>
                                    </a:cubicBezTo>
                                    <a:cubicBezTo>
                                      <a:pt x="68263" y="55563"/>
                                      <a:pt x="34131" y="27781"/>
                                      <a:pt x="0" y="0"/>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4" name="Dowolny kształt 33"/>
                              <p:cNvSpPr/>
                              <p:nvPr/>
                            </p:nvSpPr>
                            <p:spPr>
                              <a:xfrm>
                                <a:off x="6650437" y="5310626"/>
                                <a:ext cx="288905" cy="349678"/>
                              </a:xfrm>
                              <a:custGeom>
                                <a:avLst/>
                                <a:gdLst>
                                  <a:gd name="connsiteX0" fmla="*/ 14024 w 288905"/>
                                  <a:gd name="connsiteY0" fmla="*/ 349678 h 349678"/>
                                  <a:gd name="connsiteX1" fmla="*/ 8415 w 288905"/>
                                  <a:gd name="connsiteY1" fmla="*/ 231872 h 349678"/>
                                  <a:gd name="connsiteX2" fmla="*/ 64513 w 288905"/>
                                  <a:gd name="connsiteY2" fmla="*/ 18699 h 349678"/>
                                  <a:gd name="connsiteX3" fmla="*/ 288905 w 288905"/>
                                  <a:gd name="connsiteY3" fmla="*/ 119676 h 349678"/>
                                </a:gdLst>
                                <a:ahLst/>
                                <a:cxnLst>
                                  <a:cxn ang="0">
                                    <a:pos x="connsiteX0" y="connsiteY0"/>
                                  </a:cxn>
                                  <a:cxn ang="0">
                                    <a:pos x="connsiteX1" y="connsiteY1"/>
                                  </a:cxn>
                                  <a:cxn ang="0">
                                    <a:pos x="connsiteX2" y="connsiteY2"/>
                                  </a:cxn>
                                  <a:cxn ang="0">
                                    <a:pos x="connsiteX3" y="connsiteY3"/>
                                  </a:cxn>
                                </a:cxnLst>
                                <a:rect l="l" t="t" r="r" b="b"/>
                                <a:pathLst>
                                  <a:path w="288905" h="349678">
                                    <a:moveTo>
                                      <a:pt x="14024" y="349678"/>
                                    </a:moveTo>
                                    <a:cubicBezTo>
                                      <a:pt x="7012" y="318356"/>
                                      <a:pt x="0" y="287035"/>
                                      <a:pt x="8415" y="231872"/>
                                    </a:cubicBezTo>
                                    <a:cubicBezTo>
                                      <a:pt x="16830" y="176709"/>
                                      <a:pt x="17765" y="37398"/>
                                      <a:pt x="64513" y="18699"/>
                                    </a:cubicBezTo>
                                    <a:cubicBezTo>
                                      <a:pt x="111261" y="0"/>
                                      <a:pt x="200083" y="59838"/>
                                      <a:pt x="288905" y="119676"/>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5" name="Prostokąt 34"/>
                              <p:cNvSpPr/>
                              <p:nvPr/>
                            </p:nvSpPr>
                            <p:spPr>
                              <a:xfrm>
                                <a:off x="1959482" y="2670969"/>
                                <a:ext cx="433908" cy="317799"/>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grpSp>
                        <p:sp>
                          <p:nvSpPr>
                            <p:cNvPr id="30" name="Dowolny kształt 29"/>
                            <p:cNvSpPr/>
                            <p:nvPr/>
                          </p:nvSpPr>
                          <p:spPr>
                            <a:xfrm>
                              <a:off x="5478449" y="3657600"/>
                              <a:ext cx="405516" cy="151075"/>
                            </a:xfrm>
                            <a:custGeom>
                              <a:avLst/>
                              <a:gdLst>
                                <a:gd name="connsiteX0" fmla="*/ 405516 w 405516"/>
                                <a:gd name="connsiteY0" fmla="*/ 151075 h 151075"/>
                                <a:gd name="connsiteX1" fmla="*/ 0 w 405516"/>
                                <a:gd name="connsiteY1" fmla="*/ 0 h 151075"/>
                              </a:gdLst>
                              <a:ahLst/>
                              <a:cxnLst>
                                <a:cxn ang="0">
                                  <a:pos x="connsiteX0" y="connsiteY0"/>
                                </a:cxn>
                                <a:cxn ang="0">
                                  <a:pos x="connsiteX1" y="connsiteY1"/>
                                </a:cxn>
                              </a:cxnLst>
                              <a:rect l="l" t="t" r="r" b="b"/>
                              <a:pathLst>
                                <a:path w="405516" h="151075">
                                  <a:moveTo>
                                    <a:pt x="405516" y="151075"/>
                                  </a:moveTo>
                                  <a:lnTo>
                                    <a:pt x="0" y="0"/>
                                  </a:ln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grpSp>
                      <p:grpSp>
                        <p:nvGrpSpPr>
                          <p:cNvPr id="12" name="Grupa 35"/>
                          <p:cNvGrpSpPr/>
                          <p:nvPr/>
                        </p:nvGrpSpPr>
                        <p:grpSpPr>
                          <a:xfrm>
                            <a:off x="4319528" y="3196023"/>
                            <a:ext cx="1234621" cy="914102"/>
                            <a:chOff x="4319528" y="3196023"/>
                            <a:chExt cx="1234621" cy="914102"/>
                          </a:xfrm>
                        </p:grpSpPr>
                        <p:sp>
                          <p:nvSpPr>
                            <p:cNvPr id="24" name="Prostokąt zaokrąglony 23"/>
                            <p:cNvSpPr/>
                            <p:nvPr/>
                          </p:nvSpPr>
                          <p:spPr>
                            <a:xfrm rot="2231033">
                              <a:off x="4518033" y="3196023"/>
                              <a:ext cx="577760" cy="871493"/>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sp>
                          <p:nvSpPr>
                            <p:cNvPr id="27" name="Prostokąt 26"/>
                            <p:cNvSpPr/>
                            <p:nvPr/>
                          </p:nvSpPr>
                          <p:spPr>
                            <a:xfrm>
                              <a:off x="4319528" y="3643314"/>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2 </a:t>
                              </a:r>
                              <a:endParaRPr lang="pl-PL" sz="1100" b="1" dirty="0">
                                <a:solidFill>
                                  <a:schemeClr val="bg1"/>
                                </a:solidFill>
                              </a:endParaRPr>
                            </a:p>
                          </p:txBody>
                        </p:sp>
                        <p:sp>
                          <p:nvSpPr>
                            <p:cNvPr id="29" name="Prostokąt zaokrąglony 28"/>
                            <p:cNvSpPr/>
                            <p:nvPr/>
                          </p:nvSpPr>
                          <p:spPr>
                            <a:xfrm rot="2731585">
                              <a:off x="5137965" y="3693940"/>
                              <a:ext cx="577760" cy="254609"/>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grpSp>
                    </p:grpSp>
                    <p:grpSp>
                      <p:nvGrpSpPr>
                        <p:cNvPr id="16" name="Grupa 35"/>
                        <p:cNvGrpSpPr/>
                        <p:nvPr/>
                      </p:nvGrpSpPr>
                      <p:grpSpPr>
                        <a:xfrm>
                          <a:off x="3852811" y="2428868"/>
                          <a:ext cx="443463" cy="571504"/>
                          <a:chOff x="3852811" y="2428868"/>
                          <a:chExt cx="443463" cy="571504"/>
                        </a:xfrm>
                      </p:grpSpPr>
                      <p:sp>
                        <p:nvSpPr>
                          <p:cNvPr id="25" name="Dowolny kształt 24"/>
                          <p:cNvSpPr/>
                          <p:nvPr/>
                        </p:nvSpPr>
                        <p:spPr>
                          <a:xfrm>
                            <a:off x="4000496" y="2428868"/>
                            <a:ext cx="295778" cy="571504"/>
                          </a:xfrm>
                          <a:custGeom>
                            <a:avLst/>
                            <a:gdLst>
                              <a:gd name="connsiteX0" fmla="*/ 38986 w 313660"/>
                              <a:gd name="connsiteY0" fmla="*/ 0 h 606056"/>
                              <a:gd name="connsiteX1" fmla="*/ 38986 w 313660"/>
                              <a:gd name="connsiteY1" fmla="*/ 382772 h 606056"/>
                              <a:gd name="connsiteX2" fmla="*/ 272902 w 313660"/>
                              <a:gd name="connsiteY2" fmla="*/ 574158 h 606056"/>
                              <a:gd name="connsiteX3" fmla="*/ 283535 w 313660"/>
                              <a:gd name="connsiteY3" fmla="*/ 574158 h 606056"/>
                            </a:gdLst>
                            <a:ahLst/>
                            <a:cxnLst>
                              <a:cxn ang="0">
                                <a:pos x="connsiteX0" y="connsiteY0"/>
                              </a:cxn>
                              <a:cxn ang="0">
                                <a:pos x="connsiteX1" y="connsiteY1"/>
                              </a:cxn>
                              <a:cxn ang="0">
                                <a:pos x="connsiteX2" y="connsiteY2"/>
                              </a:cxn>
                              <a:cxn ang="0">
                                <a:pos x="connsiteX3" y="connsiteY3"/>
                              </a:cxn>
                            </a:cxnLst>
                            <a:rect l="l" t="t" r="r" b="b"/>
                            <a:pathLst>
                              <a:path w="313660" h="606056">
                                <a:moveTo>
                                  <a:pt x="38986" y="0"/>
                                </a:moveTo>
                                <a:cubicBezTo>
                                  <a:pt x="19493" y="143539"/>
                                  <a:pt x="0" y="287079"/>
                                  <a:pt x="38986" y="382772"/>
                                </a:cubicBezTo>
                                <a:cubicBezTo>
                                  <a:pt x="77972" y="478465"/>
                                  <a:pt x="232144" y="542260"/>
                                  <a:pt x="272902" y="574158"/>
                                </a:cubicBezTo>
                                <a:cubicBezTo>
                                  <a:pt x="313660" y="606056"/>
                                  <a:pt x="298597" y="590107"/>
                                  <a:pt x="283535" y="574158"/>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28" name="Prostokąt 27"/>
                          <p:cNvSpPr/>
                          <p:nvPr/>
                        </p:nvSpPr>
                        <p:spPr>
                          <a:xfrm>
                            <a:off x="3852811" y="2714620"/>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3 </a:t>
                            </a:r>
                            <a:endParaRPr lang="pl-PL" sz="1100" b="1" dirty="0">
                              <a:solidFill>
                                <a:schemeClr val="bg1"/>
                              </a:solidFill>
                            </a:endParaRPr>
                          </a:p>
                        </p:txBody>
                      </p:sp>
                    </p:grpSp>
                  </p:grpSp>
                  <p:grpSp>
                    <p:nvGrpSpPr>
                      <p:cNvPr id="17" name="Grupa 39"/>
                      <p:cNvGrpSpPr/>
                      <p:nvPr/>
                    </p:nvGrpSpPr>
                    <p:grpSpPr>
                      <a:xfrm>
                        <a:off x="6215074" y="2143116"/>
                        <a:ext cx="357190" cy="357191"/>
                        <a:chOff x="6215074" y="2143116"/>
                        <a:chExt cx="357190" cy="357191"/>
                      </a:xfrm>
                    </p:grpSpPr>
                    <p:sp>
                      <p:nvSpPr>
                        <p:cNvPr id="36" name="Prostokąt zaokrąglony 35"/>
                        <p:cNvSpPr/>
                        <p:nvPr/>
                      </p:nvSpPr>
                      <p:spPr>
                        <a:xfrm>
                          <a:off x="6215074" y="2143117"/>
                          <a:ext cx="357190" cy="357190"/>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37" name="Prostokąt 36"/>
                        <p:cNvSpPr/>
                        <p:nvPr/>
                      </p:nvSpPr>
                      <p:spPr>
                        <a:xfrm>
                          <a:off x="6286512" y="2143116"/>
                          <a:ext cx="285752" cy="261610"/>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4 </a:t>
                          </a:r>
                          <a:endParaRPr lang="pl-PL" sz="1100" b="1" dirty="0">
                            <a:solidFill>
                              <a:schemeClr val="bg1"/>
                            </a:solidFill>
                          </a:endParaRPr>
                        </a:p>
                      </p:txBody>
                    </p:sp>
                  </p:grpSp>
                </p:grpSp>
                <p:grpSp>
                  <p:nvGrpSpPr>
                    <p:cNvPr id="19" name="Grupa 46"/>
                    <p:cNvGrpSpPr/>
                    <p:nvPr/>
                  </p:nvGrpSpPr>
                  <p:grpSpPr>
                    <a:xfrm>
                      <a:off x="6000760" y="3786190"/>
                      <a:ext cx="357190" cy="333048"/>
                      <a:chOff x="6000760" y="3786190"/>
                      <a:chExt cx="357190" cy="333048"/>
                    </a:xfrm>
                  </p:grpSpPr>
                  <p:sp>
                    <p:nvSpPr>
                      <p:cNvPr id="43" name="Prostokąt zaokrąglony 42"/>
                      <p:cNvSpPr/>
                      <p:nvPr/>
                    </p:nvSpPr>
                    <p:spPr>
                      <a:xfrm>
                        <a:off x="6000760" y="3786190"/>
                        <a:ext cx="357190" cy="285752"/>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46" name="Prostokąt 45"/>
                      <p:cNvSpPr/>
                      <p:nvPr/>
                    </p:nvSpPr>
                    <p:spPr>
                      <a:xfrm>
                        <a:off x="6067389" y="3857628"/>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7 </a:t>
                        </a:r>
                        <a:endParaRPr lang="pl-PL" sz="1100" b="1" dirty="0">
                          <a:solidFill>
                            <a:schemeClr val="bg1"/>
                          </a:solidFill>
                        </a:endParaRPr>
                      </a:p>
                    </p:txBody>
                  </p:sp>
                </p:grpSp>
              </p:grpSp>
              <p:sp>
                <p:nvSpPr>
                  <p:cNvPr id="47" name="Prostokąt 46"/>
                  <p:cNvSpPr/>
                  <p:nvPr/>
                </p:nvSpPr>
                <p:spPr>
                  <a:xfrm>
                    <a:off x="5650042" y="3178792"/>
                    <a:ext cx="350718" cy="261610"/>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8 </a:t>
                    </a:r>
                    <a:endParaRPr lang="pl-PL" sz="1100" b="1" dirty="0">
                      <a:solidFill>
                        <a:schemeClr val="bg1"/>
                      </a:solidFill>
                    </a:endParaRPr>
                  </a:p>
                </p:txBody>
              </p:sp>
              <p:sp>
                <p:nvSpPr>
                  <p:cNvPr id="52" name="Dowolny kształt 51"/>
                  <p:cNvSpPr/>
                  <p:nvPr/>
                </p:nvSpPr>
                <p:spPr>
                  <a:xfrm>
                    <a:off x="5786446" y="3071810"/>
                    <a:ext cx="333818" cy="124364"/>
                  </a:xfrm>
                  <a:custGeom>
                    <a:avLst/>
                    <a:gdLst>
                      <a:gd name="connsiteX0" fmla="*/ 405516 w 405516"/>
                      <a:gd name="connsiteY0" fmla="*/ 151075 h 151075"/>
                      <a:gd name="connsiteX1" fmla="*/ 0 w 405516"/>
                      <a:gd name="connsiteY1" fmla="*/ 0 h 151075"/>
                    </a:gdLst>
                    <a:ahLst/>
                    <a:cxnLst>
                      <a:cxn ang="0">
                        <a:pos x="connsiteX0" y="connsiteY0"/>
                      </a:cxn>
                      <a:cxn ang="0">
                        <a:pos x="connsiteX1" y="connsiteY1"/>
                      </a:cxn>
                    </a:cxnLst>
                    <a:rect l="l" t="t" r="r" b="b"/>
                    <a:pathLst>
                      <a:path w="405516" h="151075">
                        <a:moveTo>
                          <a:pt x="405516" y="151075"/>
                        </a:moveTo>
                        <a:lnTo>
                          <a:pt x="0" y="0"/>
                        </a:lnTo>
                      </a:path>
                    </a:pathLst>
                  </a:custGeom>
                  <a:ln w="25400">
                    <a:solidFill>
                      <a:srgbClr val="FF00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54" name="Dowolny kształt 53"/>
                  <p:cNvSpPr/>
                  <p:nvPr/>
                </p:nvSpPr>
                <p:spPr>
                  <a:xfrm>
                    <a:off x="5857884" y="2143116"/>
                    <a:ext cx="560995" cy="1633277"/>
                  </a:xfrm>
                  <a:custGeom>
                    <a:avLst/>
                    <a:gdLst>
                      <a:gd name="connsiteX0" fmla="*/ 0 w 681487"/>
                      <a:gd name="connsiteY0" fmla="*/ 1984076 h 1984076"/>
                      <a:gd name="connsiteX1" fmla="*/ 483079 w 681487"/>
                      <a:gd name="connsiteY1" fmla="*/ 862642 h 1984076"/>
                      <a:gd name="connsiteX2" fmla="*/ 569343 w 681487"/>
                      <a:gd name="connsiteY2" fmla="*/ 560717 h 1984076"/>
                      <a:gd name="connsiteX3" fmla="*/ 517584 w 681487"/>
                      <a:gd name="connsiteY3" fmla="*/ 362309 h 1984076"/>
                      <a:gd name="connsiteX4" fmla="*/ 664234 w 681487"/>
                      <a:gd name="connsiteY4" fmla="*/ 310551 h 1984076"/>
                      <a:gd name="connsiteX5" fmla="*/ 621101 w 681487"/>
                      <a:gd name="connsiteY5" fmla="*/ 138023 h 1984076"/>
                      <a:gd name="connsiteX6" fmla="*/ 517584 w 681487"/>
                      <a:gd name="connsiteY6" fmla="*/ 94891 h 1984076"/>
                      <a:gd name="connsiteX7" fmla="*/ 534837 w 681487"/>
                      <a:gd name="connsiteY7" fmla="*/ 0 h 19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487" h="1984076">
                        <a:moveTo>
                          <a:pt x="0" y="1984076"/>
                        </a:moveTo>
                        <a:cubicBezTo>
                          <a:pt x="194094" y="1541972"/>
                          <a:pt x="388188" y="1099869"/>
                          <a:pt x="483079" y="862642"/>
                        </a:cubicBezTo>
                        <a:cubicBezTo>
                          <a:pt x="577970" y="625415"/>
                          <a:pt x="563592" y="644106"/>
                          <a:pt x="569343" y="560717"/>
                        </a:cubicBezTo>
                        <a:cubicBezTo>
                          <a:pt x="575094" y="477328"/>
                          <a:pt x="501769" y="404003"/>
                          <a:pt x="517584" y="362309"/>
                        </a:cubicBezTo>
                        <a:cubicBezTo>
                          <a:pt x="533399" y="320615"/>
                          <a:pt x="646981" y="347932"/>
                          <a:pt x="664234" y="310551"/>
                        </a:cubicBezTo>
                        <a:cubicBezTo>
                          <a:pt x="681487" y="273170"/>
                          <a:pt x="645543" y="173966"/>
                          <a:pt x="621101" y="138023"/>
                        </a:cubicBezTo>
                        <a:cubicBezTo>
                          <a:pt x="596659" y="102080"/>
                          <a:pt x="531961" y="117895"/>
                          <a:pt x="517584" y="94891"/>
                        </a:cubicBezTo>
                        <a:cubicBezTo>
                          <a:pt x="503207" y="71887"/>
                          <a:pt x="519022" y="35943"/>
                          <a:pt x="534837" y="0"/>
                        </a:cubicBezTo>
                      </a:path>
                    </a:pathLst>
                  </a:custGeom>
                  <a:ln w="25400">
                    <a:solidFill>
                      <a:srgbClr val="FF00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grpSp>
            <p:grpSp>
              <p:nvGrpSpPr>
                <p:cNvPr id="21" name="Grupa 55"/>
                <p:cNvGrpSpPr/>
                <p:nvPr/>
              </p:nvGrpSpPr>
              <p:grpSpPr>
                <a:xfrm>
                  <a:off x="2714612" y="1214422"/>
                  <a:ext cx="2143140" cy="1144970"/>
                  <a:chOff x="1952625" y="1533525"/>
                  <a:chExt cx="2427288" cy="1253097"/>
                </a:xfrm>
              </p:grpSpPr>
              <p:sp>
                <p:nvSpPr>
                  <p:cNvPr id="50" name="Dowolny kształt 49"/>
                  <p:cNvSpPr/>
                  <p:nvPr/>
                </p:nvSpPr>
                <p:spPr>
                  <a:xfrm>
                    <a:off x="1952625" y="1533525"/>
                    <a:ext cx="2427288" cy="1250950"/>
                  </a:xfrm>
                  <a:custGeom>
                    <a:avLst/>
                    <a:gdLst>
                      <a:gd name="connsiteX0" fmla="*/ 2419350 w 2427288"/>
                      <a:gd name="connsiteY0" fmla="*/ 0 h 1250950"/>
                      <a:gd name="connsiteX1" fmla="*/ 2381250 w 2427288"/>
                      <a:gd name="connsiteY1" fmla="*/ 504825 h 1250950"/>
                      <a:gd name="connsiteX2" fmla="*/ 2143125 w 2427288"/>
                      <a:gd name="connsiteY2" fmla="*/ 666750 h 1250950"/>
                      <a:gd name="connsiteX3" fmla="*/ 1390650 w 2427288"/>
                      <a:gd name="connsiteY3" fmla="*/ 990600 h 1250950"/>
                      <a:gd name="connsiteX4" fmla="*/ 762000 w 2427288"/>
                      <a:gd name="connsiteY4" fmla="*/ 1238250 h 1250950"/>
                      <a:gd name="connsiteX5" fmla="*/ 0 w 2427288"/>
                      <a:gd name="connsiteY5" fmla="*/ 1066800 h 125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7288" h="1250950">
                        <a:moveTo>
                          <a:pt x="2419350" y="0"/>
                        </a:moveTo>
                        <a:cubicBezTo>
                          <a:pt x="2423319" y="196850"/>
                          <a:pt x="2427288" y="393700"/>
                          <a:pt x="2381250" y="504825"/>
                        </a:cubicBezTo>
                        <a:cubicBezTo>
                          <a:pt x="2335212" y="615950"/>
                          <a:pt x="2308225" y="585788"/>
                          <a:pt x="2143125" y="666750"/>
                        </a:cubicBezTo>
                        <a:cubicBezTo>
                          <a:pt x="1978025" y="747713"/>
                          <a:pt x="1620837" y="895350"/>
                          <a:pt x="1390650" y="990600"/>
                        </a:cubicBezTo>
                        <a:cubicBezTo>
                          <a:pt x="1160463" y="1085850"/>
                          <a:pt x="993775" y="1225550"/>
                          <a:pt x="762000" y="1238250"/>
                        </a:cubicBezTo>
                        <a:cubicBezTo>
                          <a:pt x="530225" y="1250950"/>
                          <a:pt x="265112" y="1158875"/>
                          <a:pt x="0" y="1066800"/>
                        </a:cubicBezTo>
                      </a:path>
                    </a:pathLst>
                  </a:custGeom>
                  <a:ln w="25400">
                    <a:solidFill>
                      <a:srgbClr val="66006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51" name="Prostokąt 50"/>
                  <p:cNvSpPr/>
                  <p:nvPr/>
                </p:nvSpPr>
                <p:spPr>
                  <a:xfrm>
                    <a:off x="2528629" y="2500306"/>
                    <a:ext cx="327161" cy="286316"/>
                  </a:xfrm>
                  <a:prstGeom prst="rect">
                    <a:avLst/>
                  </a:prstGeom>
                  <a:ln w="25400">
                    <a:noFill/>
                    <a:prstDash val="dash"/>
                  </a:ln>
                </p:spPr>
                <p:style>
                  <a:lnRef idx="1">
                    <a:schemeClr val="accent1"/>
                  </a:lnRef>
                  <a:fillRef idx="0">
                    <a:schemeClr val="accent1"/>
                  </a:fillRef>
                  <a:effectRef idx="0">
                    <a:schemeClr val="accent1"/>
                  </a:effectRef>
                  <a:fontRef idx="minor">
                    <a:schemeClr val="tx1"/>
                  </a:fontRef>
                </p:style>
                <p:txBody>
                  <a:bodyPr wrap="none">
                    <a:spAutoFit/>
                  </a:bodyPr>
                  <a:lstStyle/>
                  <a:p>
                    <a:pPr lvl="0" algn="r">
                      <a:spcBef>
                        <a:spcPct val="0"/>
                      </a:spcBef>
                      <a:defRPr/>
                    </a:pPr>
                    <a:r>
                      <a:rPr lang="pl-PL" sz="1100" b="1" dirty="0" smtClean="0">
                        <a:solidFill>
                          <a:schemeClr val="bg1"/>
                        </a:solidFill>
                      </a:rPr>
                      <a:t>9 </a:t>
                    </a:r>
                    <a:endParaRPr lang="pl-PL" sz="1100" b="1" dirty="0">
                      <a:solidFill>
                        <a:schemeClr val="bg1"/>
                      </a:solidFill>
                    </a:endParaRPr>
                  </a:p>
                </p:txBody>
              </p:sp>
            </p:grpSp>
          </p:grpSp>
          <p:grpSp>
            <p:nvGrpSpPr>
              <p:cNvPr id="65" name="Grupa 64"/>
              <p:cNvGrpSpPr/>
              <p:nvPr/>
            </p:nvGrpSpPr>
            <p:grpSpPr>
              <a:xfrm>
                <a:off x="3786182" y="2284406"/>
                <a:ext cx="3391753" cy="2360626"/>
                <a:chOff x="3786182" y="2284406"/>
                <a:chExt cx="3391753" cy="2360626"/>
              </a:xfrm>
            </p:grpSpPr>
            <p:grpSp>
              <p:nvGrpSpPr>
                <p:cNvPr id="55" name="Grupa 62"/>
                <p:cNvGrpSpPr/>
                <p:nvPr/>
              </p:nvGrpSpPr>
              <p:grpSpPr>
                <a:xfrm>
                  <a:off x="5823717" y="3498852"/>
                  <a:ext cx="462795" cy="358776"/>
                  <a:chOff x="5577847" y="4214818"/>
                  <a:chExt cx="476412" cy="369332"/>
                </a:xfrm>
              </p:grpSpPr>
              <p:sp>
                <p:nvSpPr>
                  <p:cNvPr id="62" name="Prostokąt zaokrąglony 61"/>
                  <p:cNvSpPr/>
                  <p:nvPr/>
                </p:nvSpPr>
                <p:spPr>
                  <a:xfrm>
                    <a:off x="5643570" y="4429132"/>
                    <a:ext cx="142876" cy="129745"/>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63" name="Prostokąt 62"/>
                  <p:cNvSpPr/>
                  <p:nvPr/>
                </p:nvSpPr>
                <p:spPr>
                  <a:xfrm>
                    <a:off x="5577847" y="4214818"/>
                    <a:ext cx="476412" cy="369332"/>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1100" b="1" dirty="0" smtClean="0">
                        <a:solidFill>
                          <a:schemeClr val="bg1"/>
                        </a:solidFill>
                      </a:rPr>
                      <a:t>10 </a:t>
                    </a:r>
                  </a:p>
                </p:txBody>
              </p:sp>
            </p:grpSp>
            <p:grpSp>
              <p:nvGrpSpPr>
                <p:cNvPr id="56" name="Grupa 63"/>
                <p:cNvGrpSpPr/>
                <p:nvPr/>
              </p:nvGrpSpPr>
              <p:grpSpPr>
                <a:xfrm>
                  <a:off x="3786182" y="2284406"/>
                  <a:ext cx="462795" cy="358776"/>
                  <a:chOff x="5577849" y="4214818"/>
                  <a:chExt cx="476412" cy="369332"/>
                </a:xfrm>
              </p:grpSpPr>
              <p:sp>
                <p:nvSpPr>
                  <p:cNvPr id="60" name="Prostokąt zaokrąglony 59"/>
                  <p:cNvSpPr/>
                  <p:nvPr/>
                </p:nvSpPr>
                <p:spPr>
                  <a:xfrm>
                    <a:off x="5643570" y="4429132"/>
                    <a:ext cx="142876" cy="129745"/>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61" name="Prostokąt 60"/>
                  <p:cNvSpPr/>
                  <p:nvPr/>
                </p:nvSpPr>
                <p:spPr>
                  <a:xfrm>
                    <a:off x="5577849" y="4214818"/>
                    <a:ext cx="476412" cy="369332"/>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1100" b="1" dirty="0" smtClean="0">
                        <a:solidFill>
                          <a:schemeClr val="bg1"/>
                        </a:solidFill>
                      </a:rPr>
                      <a:t>10 </a:t>
                    </a:r>
                  </a:p>
                </p:txBody>
              </p:sp>
            </p:grpSp>
            <p:grpSp>
              <p:nvGrpSpPr>
                <p:cNvPr id="57" name="Grupa 66"/>
                <p:cNvGrpSpPr/>
                <p:nvPr/>
              </p:nvGrpSpPr>
              <p:grpSpPr>
                <a:xfrm>
                  <a:off x="6715140" y="4286256"/>
                  <a:ext cx="462795" cy="358776"/>
                  <a:chOff x="5572132" y="4201687"/>
                  <a:chExt cx="476412" cy="369332"/>
                </a:xfrm>
              </p:grpSpPr>
              <p:sp>
                <p:nvSpPr>
                  <p:cNvPr id="58" name="Prostokąt zaokrąglony 57"/>
                  <p:cNvSpPr/>
                  <p:nvPr/>
                </p:nvSpPr>
                <p:spPr>
                  <a:xfrm>
                    <a:off x="5643570" y="4429132"/>
                    <a:ext cx="142876" cy="129745"/>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59" name="Prostokąt 58"/>
                  <p:cNvSpPr/>
                  <p:nvPr/>
                </p:nvSpPr>
                <p:spPr>
                  <a:xfrm>
                    <a:off x="5572132" y="4201687"/>
                    <a:ext cx="476412" cy="369332"/>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pl-PL" sz="1100" b="1" dirty="0" smtClean="0">
                        <a:solidFill>
                          <a:schemeClr val="bg1"/>
                        </a:solidFill>
                      </a:rPr>
                      <a:t>10 </a:t>
                    </a:r>
                  </a:p>
                </p:txBody>
              </p:sp>
            </p:grpSp>
          </p:grpSp>
        </p:grpSp>
      </p:grpSp>
      <p:pic>
        <p:nvPicPr>
          <p:cNvPr id="67" name="Obraz 66"/>
          <p:cNvPicPr>
            <a:picLocks noChangeAspect="1"/>
          </p:cNvPicPr>
          <p:nvPr/>
        </p:nvPicPr>
        <p:blipFill rotWithShape="1">
          <a:blip r:embed="rId4"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3" cstate="print"/>
          <a:stretch>
            <a:fillRect/>
          </a:stretch>
        </p:blipFill>
        <p:spPr>
          <a:xfrm>
            <a:off x="1403649" y="908720"/>
            <a:ext cx="7128789" cy="5038721"/>
          </a:xfrm>
          <a:prstGeom prst="rect">
            <a:avLst/>
          </a:prstGeom>
        </p:spPr>
      </p:pic>
      <p:sp>
        <p:nvSpPr>
          <p:cNvPr id="14" name="Prostokąt 13"/>
          <p:cNvSpPr/>
          <p:nvPr/>
        </p:nvSpPr>
        <p:spPr>
          <a:xfrm>
            <a:off x="1285852" y="5982132"/>
            <a:ext cx="7390604" cy="590140"/>
          </a:xfrm>
          <a:prstGeom prst="rect">
            <a:avLst/>
          </a:prstGeom>
          <a:solidFill>
            <a:schemeClr val="bg1">
              <a:alpha val="63000"/>
            </a:schemeClr>
          </a:solidFill>
        </p:spPr>
        <p:txBody>
          <a:bodyPr wrap="square">
            <a:noAutofit/>
          </a:bodyPr>
          <a:lstStyle/>
          <a:p>
            <a:pPr marL="342900" lvl="0" indent="-342900">
              <a:spcBef>
                <a:spcPct val="0"/>
              </a:spcBef>
              <a:defRPr/>
            </a:pPr>
            <a:r>
              <a:rPr lang="pl-PL" sz="1000" b="1" dirty="0" smtClean="0">
                <a:solidFill>
                  <a:schemeClr val="accent4"/>
                </a:solidFill>
              </a:rPr>
              <a:t>EKOZAGRODA</a:t>
            </a:r>
          </a:p>
          <a:p>
            <a:pPr lvl="0">
              <a:spcBef>
                <a:spcPct val="0"/>
              </a:spcBef>
              <a:defRPr/>
            </a:pPr>
            <a:r>
              <a:rPr lang="pl-PL" sz="1000" dirty="0" smtClean="0"/>
              <a:t>UTRZYMANIE HODOWLI OWIEC W REJONIE UL. KOZIEJ, UTWORZENIE PUNKTU EDUKACYJNEGO Z NIEWIELKĄ LICZBĄ OWIEC  (EKOZAGRODA).</a:t>
            </a:r>
            <a:endParaRPr lang="pl-PL" sz="1000" dirty="0"/>
          </a:p>
        </p:txBody>
      </p:sp>
      <p:sp>
        <p:nvSpPr>
          <p:cNvPr id="20"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23"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a:solidFill>
                  <a:schemeClr val="tx1">
                    <a:lumMod val="75000"/>
                    <a:lumOff val="25000"/>
                  </a:schemeClr>
                </a:solidFill>
              </a:rPr>
              <a:t> </a:t>
            </a: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26" name="Łącznik prosty 25"/>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8" name="Prostokąt 37"/>
          <p:cNvSpPr/>
          <p:nvPr/>
        </p:nvSpPr>
        <p:spPr>
          <a:xfrm>
            <a:off x="1114586" y="899671"/>
            <a:ext cx="214314" cy="57150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39" name="Prostokąt 38"/>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4"/>
                  </a:solidFill>
                  <a:prstDash val="solid"/>
                </a:ln>
                <a:solidFill>
                  <a:schemeClr val="accent4"/>
                </a:solidFill>
                <a:effectLst>
                  <a:reflection blurRad="12700" stA="28000" endPos="45000" dist="1000" dir="5400000" sy="-100000" algn="bl" rotWithShape="0"/>
                </a:effectLst>
              </a:rPr>
              <a:t>11</a:t>
            </a:r>
            <a:endParaRPr lang="pl-PL" sz="1200" cap="all" dirty="0">
              <a:ln w="9000" cmpd="sng">
                <a:solidFill>
                  <a:schemeClr val="accent4"/>
                </a:solidFill>
                <a:prstDash val="solid"/>
              </a:ln>
              <a:solidFill>
                <a:schemeClr val="accent4"/>
              </a:solidFill>
              <a:effectLst>
                <a:reflection blurRad="12700" stA="28000" endPos="45000" dist="1000" dir="5400000" sy="-100000" algn="bl" rotWithShape="0"/>
              </a:effectLst>
            </a:endParaRPr>
          </a:p>
        </p:txBody>
      </p:sp>
      <p:sp>
        <p:nvSpPr>
          <p:cNvPr id="13" name="Prostokąt 12"/>
          <p:cNvSpPr/>
          <p:nvPr/>
        </p:nvSpPr>
        <p:spPr>
          <a:xfrm>
            <a:off x="1428728" y="928670"/>
            <a:ext cx="2647942" cy="584775"/>
          </a:xfrm>
          <a:prstGeom prst="rect">
            <a:avLst/>
          </a:prstGeom>
          <a:noFill/>
          <a:ln>
            <a:noFill/>
          </a:ln>
        </p:spPr>
        <p:txBody>
          <a:bodyPr vert="horz" wrap="square">
            <a:spAutoFit/>
          </a:bodyPr>
          <a:lstStyle/>
          <a:p>
            <a:pPr lvl="0">
              <a:spcBef>
                <a:spcPct val="0"/>
              </a:spcBef>
              <a:defRPr/>
            </a:pPr>
            <a:r>
              <a:rPr lang="pl-PL" sz="3200"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TOŻSAMOŚĆ</a:t>
            </a:r>
          </a:p>
        </p:txBody>
      </p:sp>
      <p:grpSp>
        <p:nvGrpSpPr>
          <p:cNvPr id="73" name="Grupa 72"/>
          <p:cNvGrpSpPr/>
          <p:nvPr/>
        </p:nvGrpSpPr>
        <p:grpSpPr>
          <a:xfrm>
            <a:off x="2714612" y="1142984"/>
            <a:ext cx="4463323" cy="3571900"/>
            <a:chOff x="2714612" y="1142984"/>
            <a:chExt cx="4463323" cy="3571900"/>
          </a:xfrm>
        </p:grpSpPr>
        <p:grpSp>
          <p:nvGrpSpPr>
            <p:cNvPr id="2" name="Grupa 42"/>
            <p:cNvGrpSpPr/>
            <p:nvPr/>
          </p:nvGrpSpPr>
          <p:grpSpPr>
            <a:xfrm>
              <a:off x="5784565" y="2501030"/>
              <a:ext cx="407766" cy="342492"/>
              <a:chOff x="5784565" y="2501030"/>
              <a:chExt cx="407766" cy="342492"/>
            </a:xfrm>
          </p:grpSpPr>
          <p:sp>
            <p:nvSpPr>
              <p:cNvPr id="40" name="Prostokąt zaokrąglony 39"/>
              <p:cNvSpPr/>
              <p:nvPr/>
            </p:nvSpPr>
            <p:spPr>
              <a:xfrm rot="645363">
                <a:off x="5784565" y="2501030"/>
                <a:ext cx="407766" cy="342492"/>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2" name="Prostokąt 41"/>
              <p:cNvSpPr/>
              <p:nvPr/>
            </p:nvSpPr>
            <p:spPr>
              <a:xfrm>
                <a:off x="5857884" y="2571744"/>
                <a:ext cx="284052" cy="246221"/>
              </a:xfrm>
              <a:prstGeom prst="rect">
                <a:avLst/>
              </a:prstGeom>
              <a:ln w="25400">
                <a:noFill/>
              </a:ln>
            </p:spPr>
            <p:txBody>
              <a:bodyPr wrap="none">
                <a:spAutoFit/>
              </a:bodyPr>
              <a:lstStyle/>
              <a:p>
                <a:pPr lvl="0" algn="r">
                  <a:spcBef>
                    <a:spcPct val="0"/>
                  </a:spcBef>
                  <a:defRPr/>
                </a:pPr>
                <a:r>
                  <a:rPr lang="pl-PL" sz="1000" b="1" dirty="0" smtClean="0">
                    <a:solidFill>
                      <a:schemeClr val="bg1"/>
                    </a:solidFill>
                  </a:rPr>
                  <a:t>5 </a:t>
                </a:r>
                <a:endParaRPr lang="pl-PL" sz="1000" b="1" dirty="0">
                  <a:solidFill>
                    <a:schemeClr val="bg1"/>
                  </a:solidFill>
                </a:endParaRPr>
              </a:p>
            </p:txBody>
          </p:sp>
        </p:grpSp>
        <p:sp>
          <p:nvSpPr>
            <p:cNvPr id="48" name="Prostokąt zaokrąglony 47"/>
            <p:cNvSpPr/>
            <p:nvPr/>
          </p:nvSpPr>
          <p:spPr>
            <a:xfrm rot="1409130">
              <a:off x="5614814" y="3151113"/>
              <a:ext cx="361321" cy="289311"/>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72" name="Grupa 71"/>
            <p:cNvGrpSpPr/>
            <p:nvPr/>
          </p:nvGrpSpPr>
          <p:grpSpPr>
            <a:xfrm>
              <a:off x="2714612" y="1142984"/>
              <a:ext cx="4463323" cy="3571900"/>
              <a:chOff x="2714612" y="1142984"/>
              <a:chExt cx="4463323" cy="3571900"/>
            </a:xfrm>
          </p:grpSpPr>
          <p:grpSp>
            <p:nvGrpSpPr>
              <p:cNvPr id="3" name="Grupa 45"/>
              <p:cNvGrpSpPr/>
              <p:nvPr/>
            </p:nvGrpSpPr>
            <p:grpSpPr>
              <a:xfrm>
                <a:off x="5572132" y="1714488"/>
                <a:ext cx="357190" cy="428628"/>
                <a:chOff x="5572132" y="1714488"/>
                <a:chExt cx="357190" cy="428628"/>
              </a:xfrm>
            </p:grpSpPr>
            <p:sp>
              <p:nvSpPr>
                <p:cNvPr id="44" name="Prostokąt zaokrąglony 43"/>
                <p:cNvSpPr/>
                <p:nvPr/>
              </p:nvSpPr>
              <p:spPr>
                <a:xfrm>
                  <a:off x="5572132" y="1714488"/>
                  <a:ext cx="357190" cy="428628"/>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45" name="Prostokąt 44"/>
                <p:cNvSpPr/>
                <p:nvPr/>
              </p:nvSpPr>
              <p:spPr>
                <a:xfrm>
                  <a:off x="5638761" y="1714488"/>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grpSp>
          <p:grpSp>
            <p:nvGrpSpPr>
              <p:cNvPr id="71" name="Grupa 70"/>
              <p:cNvGrpSpPr/>
              <p:nvPr/>
            </p:nvGrpSpPr>
            <p:grpSpPr>
              <a:xfrm>
                <a:off x="2714612" y="1142984"/>
                <a:ext cx="4463323" cy="3571900"/>
                <a:chOff x="2714612" y="1142984"/>
                <a:chExt cx="4463323" cy="3571900"/>
              </a:xfrm>
            </p:grpSpPr>
            <p:grpSp>
              <p:nvGrpSpPr>
                <p:cNvPr id="4" name="Grupa 65"/>
                <p:cNvGrpSpPr/>
                <p:nvPr/>
              </p:nvGrpSpPr>
              <p:grpSpPr>
                <a:xfrm>
                  <a:off x="2714612" y="1214422"/>
                  <a:ext cx="4463323" cy="3500462"/>
                  <a:chOff x="2714612" y="1214422"/>
                  <a:chExt cx="4463323" cy="3500462"/>
                </a:xfrm>
              </p:grpSpPr>
              <p:grpSp>
                <p:nvGrpSpPr>
                  <p:cNvPr id="5" name="Grupa 54"/>
                  <p:cNvGrpSpPr/>
                  <p:nvPr/>
                </p:nvGrpSpPr>
                <p:grpSpPr>
                  <a:xfrm>
                    <a:off x="2714612" y="1214422"/>
                    <a:ext cx="4242261" cy="3500462"/>
                    <a:chOff x="2714612" y="1214422"/>
                    <a:chExt cx="4242261" cy="3500462"/>
                  </a:xfrm>
                </p:grpSpPr>
                <p:grpSp>
                  <p:nvGrpSpPr>
                    <p:cNvPr id="6" name="Grupa 54"/>
                    <p:cNvGrpSpPr/>
                    <p:nvPr/>
                  </p:nvGrpSpPr>
                  <p:grpSpPr>
                    <a:xfrm>
                      <a:off x="2857488" y="2143116"/>
                      <a:ext cx="4099385" cy="2571768"/>
                      <a:chOff x="2857488" y="2143116"/>
                      <a:chExt cx="4099385" cy="2571768"/>
                    </a:xfrm>
                  </p:grpSpPr>
                  <p:grpSp>
                    <p:nvGrpSpPr>
                      <p:cNvPr id="7" name="Grupa 47"/>
                      <p:cNvGrpSpPr/>
                      <p:nvPr/>
                    </p:nvGrpSpPr>
                    <p:grpSpPr>
                      <a:xfrm>
                        <a:off x="2857488" y="2143116"/>
                        <a:ext cx="4099385" cy="2571768"/>
                        <a:chOff x="2857488" y="2143116"/>
                        <a:chExt cx="4099385" cy="2571768"/>
                      </a:xfrm>
                    </p:grpSpPr>
                    <p:grpSp>
                      <p:nvGrpSpPr>
                        <p:cNvPr id="8" name="Grupa 40"/>
                        <p:cNvGrpSpPr/>
                        <p:nvPr/>
                      </p:nvGrpSpPr>
                      <p:grpSpPr>
                        <a:xfrm>
                          <a:off x="2857488" y="2143116"/>
                          <a:ext cx="4099385" cy="2571768"/>
                          <a:chOff x="2857488" y="2143116"/>
                          <a:chExt cx="4099385" cy="2571768"/>
                        </a:xfrm>
                      </p:grpSpPr>
                      <p:grpSp>
                        <p:nvGrpSpPr>
                          <p:cNvPr id="9" name="Grupa 36"/>
                          <p:cNvGrpSpPr/>
                          <p:nvPr/>
                        </p:nvGrpSpPr>
                        <p:grpSpPr>
                          <a:xfrm>
                            <a:off x="2857488" y="2143116"/>
                            <a:ext cx="4099385" cy="2571768"/>
                            <a:chOff x="2857488" y="2143116"/>
                            <a:chExt cx="4099385" cy="2571768"/>
                          </a:xfrm>
                        </p:grpSpPr>
                        <p:grpSp>
                          <p:nvGrpSpPr>
                            <p:cNvPr id="10" name="Grupa 36"/>
                            <p:cNvGrpSpPr/>
                            <p:nvPr/>
                          </p:nvGrpSpPr>
                          <p:grpSpPr>
                            <a:xfrm>
                              <a:off x="2857488" y="2143116"/>
                              <a:ext cx="4099385" cy="2571768"/>
                              <a:chOff x="2857488" y="2143116"/>
                              <a:chExt cx="4099385" cy="2571768"/>
                            </a:xfrm>
                          </p:grpSpPr>
                          <p:grpSp>
                            <p:nvGrpSpPr>
                              <p:cNvPr id="11" name="Grupa 27"/>
                              <p:cNvGrpSpPr/>
                              <p:nvPr/>
                            </p:nvGrpSpPr>
                            <p:grpSpPr>
                              <a:xfrm>
                                <a:off x="2857488" y="2143116"/>
                                <a:ext cx="4099385" cy="2571768"/>
                                <a:chOff x="1959482" y="2536166"/>
                                <a:chExt cx="4979860" cy="3124138"/>
                              </a:xfrm>
                            </p:grpSpPr>
                            <p:grpSp>
                              <p:nvGrpSpPr>
                                <p:cNvPr id="12" name="Grupa 52"/>
                                <p:cNvGrpSpPr/>
                                <p:nvPr/>
                              </p:nvGrpSpPr>
                              <p:grpSpPr>
                                <a:xfrm>
                                  <a:off x="1959482" y="2536166"/>
                                  <a:ext cx="4979860" cy="3124138"/>
                                  <a:chOff x="1959482" y="2536166"/>
                                  <a:chExt cx="4979860" cy="3124138"/>
                                </a:xfrm>
                              </p:grpSpPr>
                              <p:sp>
                                <p:nvSpPr>
                                  <p:cNvPr id="31" name="Dowolny kształt 30"/>
                                  <p:cNvSpPr/>
                                  <p:nvPr/>
                                </p:nvSpPr>
                                <p:spPr>
                                  <a:xfrm>
                                    <a:off x="5581291" y="2536166"/>
                                    <a:ext cx="681487" cy="1984076"/>
                                  </a:xfrm>
                                  <a:custGeom>
                                    <a:avLst/>
                                    <a:gdLst>
                                      <a:gd name="connsiteX0" fmla="*/ 0 w 681487"/>
                                      <a:gd name="connsiteY0" fmla="*/ 1984076 h 1984076"/>
                                      <a:gd name="connsiteX1" fmla="*/ 483079 w 681487"/>
                                      <a:gd name="connsiteY1" fmla="*/ 862642 h 1984076"/>
                                      <a:gd name="connsiteX2" fmla="*/ 569343 w 681487"/>
                                      <a:gd name="connsiteY2" fmla="*/ 560717 h 1984076"/>
                                      <a:gd name="connsiteX3" fmla="*/ 517584 w 681487"/>
                                      <a:gd name="connsiteY3" fmla="*/ 362309 h 1984076"/>
                                      <a:gd name="connsiteX4" fmla="*/ 664234 w 681487"/>
                                      <a:gd name="connsiteY4" fmla="*/ 310551 h 1984076"/>
                                      <a:gd name="connsiteX5" fmla="*/ 621101 w 681487"/>
                                      <a:gd name="connsiteY5" fmla="*/ 138023 h 1984076"/>
                                      <a:gd name="connsiteX6" fmla="*/ 517584 w 681487"/>
                                      <a:gd name="connsiteY6" fmla="*/ 94891 h 1984076"/>
                                      <a:gd name="connsiteX7" fmla="*/ 534837 w 681487"/>
                                      <a:gd name="connsiteY7" fmla="*/ 0 h 19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487" h="1984076">
                                        <a:moveTo>
                                          <a:pt x="0" y="1984076"/>
                                        </a:moveTo>
                                        <a:cubicBezTo>
                                          <a:pt x="194094" y="1541972"/>
                                          <a:pt x="388188" y="1099869"/>
                                          <a:pt x="483079" y="862642"/>
                                        </a:cubicBezTo>
                                        <a:cubicBezTo>
                                          <a:pt x="577970" y="625415"/>
                                          <a:pt x="563592" y="644106"/>
                                          <a:pt x="569343" y="560717"/>
                                        </a:cubicBezTo>
                                        <a:cubicBezTo>
                                          <a:pt x="575094" y="477328"/>
                                          <a:pt x="501769" y="404003"/>
                                          <a:pt x="517584" y="362309"/>
                                        </a:cubicBezTo>
                                        <a:cubicBezTo>
                                          <a:pt x="533399" y="320615"/>
                                          <a:pt x="646981" y="347932"/>
                                          <a:pt x="664234" y="310551"/>
                                        </a:cubicBezTo>
                                        <a:cubicBezTo>
                                          <a:pt x="681487" y="273170"/>
                                          <a:pt x="645543" y="173966"/>
                                          <a:pt x="621101" y="138023"/>
                                        </a:cubicBezTo>
                                        <a:cubicBezTo>
                                          <a:pt x="596659" y="102080"/>
                                          <a:pt x="531961" y="117895"/>
                                          <a:pt x="517584" y="94891"/>
                                        </a:cubicBezTo>
                                        <a:cubicBezTo>
                                          <a:pt x="503207" y="71887"/>
                                          <a:pt x="519022" y="35943"/>
                                          <a:pt x="534837" y="0"/>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2" name="Dowolny kształt 31"/>
                                  <p:cNvSpPr/>
                                  <p:nvPr/>
                                </p:nvSpPr>
                                <p:spPr>
                                  <a:xfrm>
                                    <a:off x="2115879" y="2690037"/>
                                    <a:ext cx="3967716" cy="2892056"/>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3" name="Dowolny kształt 32"/>
                                  <p:cNvSpPr/>
                                  <p:nvPr/>
                                </p:nvSpPr>
                                <p:spPr>
                                  <a:xfrm>
                                    <a:off x="5133975" y="2571750"/>
                                    <a:ext cx="981075" cy="415925"/>
                                  </a:xfrm>
                                  <a:custGeom>
                                    <a:avLst/>
                                    <a:gdLst>
                                      <a:gd name="connsiteX0" fmla="*/ 981075 w 981075"/>
                                      <a:gd name="connsiteY0" fmla="*/ 400050 h 415925"/>
                                      <a:gd name="connsiteX1" fmla="*/ 923925 w 981075"/>
                                      <a:gd name="connsiteY1" fmla="*/ 400050 h 415925"/>
                                      <a:gd name="connsiteX2" fmla="*/ 800100 w 981075"/>
                                      <a:gd name="connsiteY2" fmla="*/ 304800 h 415925"/>
                                      <a:gd name="connsiteX3" fmla="*/ 457200 w 981075"/>
                                      <a:gd name="connsiteY3" fmla="*/ 209550 h 415925"/>
                                      <a:gd name="connsiteX4" fmla="*/ 333375 w 981075"/>
                                      <a:gd name="connsiteY4" fmla="*/ 180975 h 415925"/>
                                      <a:gd name="connsiteX5" fmla="*/ 123825 w 981075"/>
                                      <a:gd name="connsiteY5" fmla="*/ 85725 h 415925"/>
                                      <a:gd name="connsiteX6" fmla="*/ 0 w 981075"/>
                                      <a:gd name="connsiteY6" fmla="*/ 0 h 41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075" h="415925">
                                        <a:moveTo>
                                          <a:pt x="981075" y="400050"/>
                                        </a:moveTo>
                                        <a:cubicBezTo>
                                          <a:pt x="967581" y="407987"/>
                                          <a:pt x="954087" y="415925"/>
                                          <a:pt x="923925" y="400050"/>
                                        </a:cubicBezTo>
                                        <a:cubicBezTo>
                                          <a:pt x="893763" y="384175"/>
                                          <a:pt x="877887" y="336550"/>
                                          <a:pt x="800100" y="304800"/>
                                        </a:cubicBezTo>
                                        <a:cubicBezTo>
                                          <a:pt x="722313" y="273050"/>
                                          <a:pt x="534988" y="230188"/>
                                          <a:pt x="457200" y="209550"/>
                                        </a:cubicBezTo>
                                        <a:cubicBezTo>
                                          <a:pt x="379413" y="188913"/>
                                          <a:pt x="388938" y="201613"/>
                                          <a:pt x="333375" y="180975"/>
                                        </a:cubicBezTo>
                                        <a:cubicBezTo>
                                          <a:pt x="277813" y="160338"/>
                                          <a:pt x="179387" y="115887"/>
                                          <a:pt x="123825" y="85725"/>
                                        </a:cubicBezTo>
                                        <a:cubicBezTo>
                                          <a:pt x="68263" y="55563"/>
                                          <a:pt x="34131" y="27781"/>
                                          <a:pt x="0" y="0"/>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4" name="Dowolny kształt 33"/>
                                  <p:cNvSpPr/>
                                  <p:nvPr/>
                                </p:nvSpPr>
                                <p:spPr>
                                  <a:xfrm>
                                    <a:off x="6650437" y="5310626"/>
                                    <a:ext cx="288905" cy="349678"/>
                                  </a:xfrm>
                                  <a:custGeom>
                                    <a:avLst/>
                                    <a:gdLst>
                                      <a:gd name="connsiteX0" fmla="*/ 14024 w 288905"/>
                                      <a:gd name="connsiteY0" fmla="*/ 349678 h 349678"/>
                                      <a:gd name="connsiteX1" fmla="*/ 8415 w 288905"/>
                                      <a:gd name="connsiteY1" fmla="*/ 231872 h 349678"/>
                                      <a:gd name="connsiteX2" fmla="*/ 64513 w 288905"/>
                                      <a:gd name="connsiteY2" fmla="*/ 18699 h 349678"/>
                                      <a:gd name="connsiteX3" fmla="*/ 288905 w 288905"/>
                                      <a:gd name="connsiteY3" fmla="*/ 119676 h 349678"/>
                                    </a:gdLst>
                                    <a:ahLst/>
                                    <a:cxnLst>
                                      <a:cxn ang="0">
                                        <a:pos x="connsiteX0" y="connsiteY0"/>
                                      </a:cxn>
                                      <a:cxn ang="0">
                                        <a:pos x="connsiteX1" y="connsiteY1"/>
                                      </a:cxn>
                                      <a:cxn ang="0">
                                        <a:pos x="connsiteX2" y="connsiteY2"/>
                                      </a:cxn>
                                      <a:cxn ang="0">
                                        <a:pos x="connsiteX3" y="connsiteY3"/>
                                      </a:cxn>
                                    </a:cxnLst>
                                    <a:rect l="l" t="t" r="r" b="b"/>
                                    <a:pathLst>
                                      <a:path w="288905" h="349678">
                                        <a:moveTo>
                                          <a:pt x="14024" y="349678"/>
                                        </a:moveTo>
                                        <a:cubicBezTo>
                                          <a:pt x="7012" y="318356"/>
                                          <a:pt x="0" y="287035"/>
                                          <a:pt x="8415" y="231872"/>
                                        </a:cubicBezTo>
                                        <a:cubicBezTo>
                                          <a:pt x="16830" y="176709"/>
                                          <a:pt x="17765" y="37398"/>
                                          <a:pt x="64513" y="18699"/>
                                        </a:cubicBezTo>
                                        <a:cubicBezTo>
                                          <a:pt x="111261" y="0"/>
                                          <a:pt x="200083" y="59838"/>
                                          <a:pt x="288905" y="119676"/>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5" name="Prostokąt 34"/>
                                  <p:cNvSpPr/>
                                  <p:nvPr/>
                                </p:nvSpPr>
                                <p:spPr>
                                  <a:xfrm>
                                    <a:off x="1959482" y="2670969"/>
                                    <a:ext cx="433908" cy="317799"/>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grpSp>
                            <p:sp>
                              <p:nvSpPr>
                                <p:cNvPr id="30" name="Dowolny kształt 29"/>
                                <p:cNvSpPr/>
                                <p:nvPr/>
                              </p:nvSpPr>
                              <p:spPr>
                                <a:xfrm>
                                  <a:off x="5478449" y="3657600"/>
                                  <a:ext cx="405516" cy="151075"/>
                                </a:xfrm>
                                <a:custGeom>
                                  <a:avLst/>
                                  <a:gdLst>
                                    <a:gd name="connsiteX0" fmla="*/ 405516 w 405516"/>
                                    <a:gd name="connsiteY0" fmla="*/ 151075 h 151075"/>
                                    <a:gd name="connsiteX1" fmla="*/ 0 w 405516"/>
                                    <a:gd name="connsiteY1" fmla="*/ 0 h 151075"/>
                                  </a:gdLst>
                                  <a:ahLst/>
                                  <a:cxnLst>
                                    <a:cxn ang="0">
                                      <a:pos x="connsiteX0" y="connsiteY0"/>
                                    </a:cxn>
                                    <a:cxn ang="0">
                                      <a:pos x="connsiteX1" y="connsiteY1"/>
                                    </a:cxn>
                                  </a:cxnLst>
                                  <a:rect l="l" t="t" r="r" b="b"/>
                                  <a:pathLst>
                                    <a:path w="405516" h="151075">
                                      <a:moveTo>
                                        <a:pt x="405516" y="151075"/>
                                      </a:moveTo>
                                      <a:lnTo>
                                        <a:pt x="0" y="0"/>
                                      </a:ln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grpSp>
                          <p:grpSp>
                            <p:nvGrpSpPr>
                              <p:cNvPr id="16" name="Grupa 35"/>
                              <p:cNvGrpSpPr/>
                              <p:nvPr/>
                            </p:nvGrpSpPr>
                            <p:grpSpPr>
                              <a:xfrm>
                                <a:off x="4319528" y="3196023"/>
                                <a:ext cx="1234621" cy="914102"/>
                                <a:chOff x="4319528" y="3196023"/>
                                <a:chExt cx="1234621" cy="914102"/>
                              </a:xfrm>
                            </p:grpSpPr>
                            <p:sp>
                              <p:nvSpPr>
                                <p:cNvPr id="24" name="Prostokąt zaokrąglony 23"/>
                                <p:cNvSpPr/>
                                <p:nvPr/>
                              </p:nvSpPr>
                              <p:spPr>
                                <a:xfrm rot="2231033">
                                  <a:off x="4518033" y="3196023"/>
                                  <a:ext cx="577760" cy="871493"/>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sp>
                              <p:nvSpPr>
                                <p:cNvPr id="27" name="Prostokąt 26"/>
                                <p:cNvSpPr/>
                                <p:nvPr/>
                              </p:nvSpPr>
                              <p:spPr>
                                <a:xfrm>
                                  <a:off x="4319528" y="3643314"/>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2 </a:t>
                                  </a:r>
                                  <a:endParaRPr lang="pl-PL" sz="1100" b="1" dirty="0">
                                    <a:solidFill>
                                      <a:schemeClr val="bg1"/>
                                    </a:solidFill>
                                  </a:endParaRPr>
                                </a:p>
                              </p:txBody>
                            </p:sp>
                            <p:sp>
                              <p:nvSpPr>
                                <p:cNvPr id="29" name="Prostokąt zaokrąglony 28"/>
                                <p:cNvSpPr/>
                                <p:nvPr/>
                              </p:nvSpPr>
                              <p:spPr>
                                <a:xfrm rot="2731585">
                                  <a:off x="5137965" y="3693940"/>
                                  <a:ext cx="577760" cy="254609"/>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grpSp>
                        </p:grpSp>
                        <p:grpSp>
                          <p:nvGrpSpPr>
                            <p:cNvPr id="17" name="Grupa 35"/>
                            <p:cNvGrpSpPr/>
                            <p:nvPr/>
                          </p:nvGrpSpPr>
                          <p:grpSpPr>
                            <a:xfrm>
                              <a:off x="3852811" y="2428868"/>
                              <a:ext cx="443463" cy="571504"/>
                              <a:chOff x="3852811" y="2428868"/>
                              <a:chExt cx="443463" cy="571504"/>
                            </a:xfrm>
                          </p:grpSpPr>
                          <p:sp>
                            <p:nvSpPr>
                              <p:cNvPr id="25" name="Dowolny kształt 24"/>
                              <p:cNvSpPr/>
                              <p:nvPr/>
                            </p:nvSpPr>
                            <p:spPr>
                              <a:xfrm>
                                <a:off x="4000496" y="2428868"/>
                                <a:ext cx="295778" cy="571504"/>
                              </a:xfrm>
                              <a:custGeom>
                                <a:avLst/>
                                <a:gdLst>
                                  <a:gd name="connsiteX0" fmla="*/ 38986 w 313660"/>
                                  <a:gd name="connsiteY0" fmla="*/ 0 h 606056"/>
                                  <a:gd name="connsiteX1" fmla="*/ 38986 w 313660"/>
                                  <a:gd name="connsiteY1" fmla="*/ 382772 h 606056"/>
                                  <a:gd name="connsiteX2" fmla="*/ 272902 w 313660"/>
                                  <a:gd name="connsiteY2" fmla="*/ 574158 h 606056"/>
                                  <a:gd name="connsiteX3" fmla="*/ 283535 w 313660"/>
                                  <a:gd name="connsiteY3" fmla="*/ 574158 h 606056"/>
                                </a:gdLst>
                                <a:ahLst/>
                                <a:cxnLst>
                                  <a:cxn ang="0">
                                    <a:pos x="connsiteX0" y="connsiteY0"/>
                                  </a:cxn>
                                  <a:cxn ang="0">
                                    <a:pos x="connsiteX1" y="connsiteY1"/>
                                  </a:cxn>
                                  <a:cxn ang="0">
                                    <a:pos x="connsiteX2" y="connsiteY2"/>
                                  </a:cxn>
                                  <a:cxn ang="0">
                                    <a:pos x="connsiteX3" y="connsiteY3"/>
                                  </a:cxn>
                                </a:cxnLst>
                                <a:rect l="l" t="t" r="r" b="b"/>
                                <a:pathLst>
                                  <a:path w="313660" h="606056">
                                    <a:moveTo>
                                      <a:pt x="38986" y="0"/>
                                    </a:moveTo>
                                    <a:cubicBezTo>
                                      <a:pt x="19493" y="143539"/>
                                      <a:pt x="0" y="287079"/>
                                      <a:pt x="38986" y="382772"/>
                                    </a:cubicBezTo>
                                    <a:cubicBezTo>
                                      <a:pt x="77972" y="478465"/>
                                      <a:pt x="232144" y="542260"/>
                                      <a:pt x="272902" y="574158"/>
                                    </a:cubicBezTo>
                                    <a:cubicBezTo>
                                      <a:pt x="313660" y="606056"/>
                                      <a:pt x="298597" y="590107"/>
                                      <a:pt x="283535" y="574158"/>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28" name="Prostokąt 27"/>
                              <p:cNvSpPr/>
                              <p:nvPr/>
                            </p:nvSpPr>
                            <p:spPr>
                              <a:xfrm>
                                <a:off x="3852811" y="2714620"/>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3 </a:t>
                                </a:r>
                                <a:endParaRPr lang="pl-PL" sz="1100" b="1" dirty="0">
                                  <a:solidFill>
                                    <a:schemeClr val="bg1"/>
                                  </a:solidFill>
                                </a:endParaRPr>
                              </a:p>
                            </p:txBody>
                          </p:sp>
                        </p:grpSp>
                      </p:grpSp>
                      <p:grpSp>
                        <p:nvGrpSpPr>
                          <p:cNvPr id="19" name="Grupa 39"/>
                          <p:cNvGrpSpPr/>
                          <p:nvPr/>
                        </p:nvGrpSpPr>
                        <p:grpSpPr>
                          <a:xfrm>
                            <a:off x="6215074" y="2143116"/>
                            <a:ext cx="357190" cy="357191"/>
                            <a:chOff x="6215074" y="2143116"/>
                            <a:chExt cx="357190" cy="357191"/>
                          </a:xfrm>
                        </p:grpSpPr>
                        <p:sp>
                          <p:nvSpPr>
                            <p:cNvPr id="36" name="Prostokąt zaokrąglony 35"/>
                            <p:cNvSpPr/>
                            <p:nvPr/>
                          </p:nvSpPr>
                          <p:spPr>
                            <a:xfrm>
                              <a:off x="6215074" y="2143117"/>
                              <a:ext cx="357190" cy="357190"/>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37" name="Prostokąt 36"/>
                            <p:cNvSpPr/>
                            <p:nvPr/>
                          </p:nvSpPr>
                          <p:spPr>
                            <a:xfrm>
                              <a:off x="6286512" y="2143116"/>
                              <a:ext cx="285752" cy="261610"/>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4 </a:t>
                              </a:r>
                              <a:endParaRPr lang="pl-PL" sz="1100" b="1" dirty="0">
                                <a:solidFill>
                                  <a:schemeClr val="bg1"/>
                                </a:solidFill>
                              </a:endParaRPr>
                            </a:p>
                          </p:txBody>
                        </p:sp>
                      </p:grpSp>
                    </p:grpSp>
                    <p:grpSp>
                      <p:nvGrpSpPr>
                        <p:cNvPr id="21" name="Grupa 46"/>
                        <p:cNvGrpSpPr/>
                        <p:nvPr/>
                      </p:nvGrpSpPr>
                      <p:grpSpPr>
                        <a:xfrm>
                          <a:off x="6000760" y="3786190"/>
                          <a:ext cx="357190" cy="333048"/>
                          <a:chOff x="6000760" y="3786190"/>
                          <a:chExt cx="357190" cy="333048"/>
                        </a:xfrm>
                      </p:grpSpPr>
                      <p:sp>
                        <p:nvSpPr>
                          <p:cNvPr id="43" name="Prostokąt zaokrąglony 42"/>
                          <p:cNvSpPr/>
                          <p:nvPr/>
                        </p:nvSpPr>
                        <p:spPr>
                          <a:xfrm>
                            <a:off x="6000760" y="3786190"/>
                            <a:ext cx="357190" cy="285752"/>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46" name="Prostokąt 45"/>
                          <p:cNvSpPr/>
                          <p:nvPr/>
                        </p:nvSpPr>
                        <p:spPr>
                          <a:xfrm>
                            <a:off x="6067389" y="3857628"/>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7 </a:t>
                            </a:r>
                            <a:endParaRPr lang="pl-PL" sz="1100" b="1" dirty="0">
                              <a:solidFill>
                                <a:schemeClr val="bg1"/>
                              </a:solidFill>
                            </a:endParaRPr>
                          </a:p>
                        </p:txBody>
                      </p:sp>
                    </p:grpSp>
                  </p:grpSp>
                  <p:sp>
                    <p:nvSpPr>
                      <p:cNvPr id="47" name="Prostokąt 46"/>
                      <p:cNvSpPr/>
                      <p:nvPr/>
                    </p:nvSpPr>
                    <p:spPr>
                      <a:xfrm>
                        <a:off x="5650042" y="3178792"/>
                        <a:ext cx="350718" cy="261610"/>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8 </a:t>
                        </a:r>
                        <a:endParaRPr lang="pl-PL" sz="1100" b="1" dirty="0">
                          <a:solidFill>
                            <a:schemeClr val="bg1"/>
                          </a:solidFill>
                        </a:endParaRPr>
                      </a:p>
                    </p:txBody>
                  </p:sp>
                  <p:sp>
                    <p:nvSpPr>
                      <p:cNvPr id="52" name="Dowolny kształt 51"/>
                      <p:cNvSpPr/>
                      <p:nvPr/>
                    </p:nvSpPr>
                    <p:spPr>
                      <a:xfrm>
                        <a:off x="5786446" y="3071810"/>
                        <a:ext cx="333818" cy="124364"/>
                      </a:xfrm>
                      <a:custGeom>
                        <a:avLst/>
                        <a:gdLst>
                          <a:gd name="connsiteX0" fmla="*/ 405516 w 405516"/>
                          <a:gd name="connsiteY0" fmla="*/ 151075 h 151075"/>
                          <a:gd name="connsiteX1" fmla="*/ 0 w 405516"/>
                          <a:gd name="connsiteY1" fmla="*/ 0 h 151075"/>
                        </a:gdLst>
                        <a:ahLst/>
                        <a:cxnLst>
                          <a:cxn ang="0">
                            <a:pos x="connsiteX0" y="connsiteY0"/>
                          </a:cxn>
                          <a:cxn ang="0">
                            <a:pos x="connsiteX1" y="connsiteY1"/>
                          </a:cxn>
                        </a:cxnLst>
                        <a:rect l="l" t="t" r="r" b="b"/>
                        <a:pathLst>
                          <a:path w="405516" h="151075">
                            <a:moveTo>
                              <a:pt x="405516" y="151075"/>
                            </a:moveTo>
                            <a:lnTo>
                              <a:pt x="0" y="0"/>
                            </a:lnTo>
                          </a:path>
                        </a:pathLst>
                      </a:custGeom>
                      <a:ln w="25400">
                        <a:solidFill>
                          <a:srgbClr val="FF00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54" name="Dowolny kształt 53"/>
                      <p:cNvSpPr/>
                      <p:nvPr/>
                    </p:nvSpPr>
                    <p:spPr>
                      <a:xfrm>
                        <a:off x="5857884" y="2143116"/>
                        <a:ext cx="560995" cy="1633277"/>
                      </a:xfrm>
                      <a:custGeom>
                        <a:avLst/>
                        <a:gdLst>
                          <a:gd name="connsiteX0" fmla="*/ 0 w 681487"/>
                          <a:gd name="connsiteY0" fmla="*/ 1984076 h 1984076"/>
                          <a:gd name="connsiteX1" fmla="*/ 483079 w 681487"/>
                          <a:gd name="connsiteY1" fmla="*/ 862642 h 1984076"/>
                          <a:gd name="connsiteX2" fmla="*/ 569343 w 681487"/>
                          <a:gd name="connsiteY2" fmla="*/ 560717 h 1984076"/>
                          <a:gd name="connsiteX3" fmla="*/ 517584 w 681487"/>
                          <a:gd name="connsiteY3" fmla="*/ 362309 h 1984076"/>
                          <a:gd name="connsiteX4" fmla="*/ 664234 w 681487"/>
                          <a:gd name="connsiteY4" fmla="*/ 310551 h 1984076"/>
                          <a:gd name="connsiteX5" fmla="*/ 621101 w 681487"/>
                          <a:gd name="connsiteY5" fmla="*/ 138023 h 1984076"/>
                          <a:gd name="connsiteX6" fmla="*/ 517584 w 681487"/>
                          <a:gd name="connsiteY6" fmla="*/ 94891 h 1984076"/>
                          <a:gd name="connsiteX7" fmla="*/ 534837 w 681487"/>
                          <a:gd name="connsiteY7" fmla="*/ 0 h 19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487" h="1984076">
                            <a:moveTo>
                              <a:pt x="0" y="1984076"/>
                            </a:moveTo>
                            <a:cubicBezTo>
                              <a:pt x="194094" y="1541972"/>
                              <a:pt x="388188" y="1099869"/>
                              <a:pt x="483079" y="862642"/>
                            </a:cubicBezTo>
                            <a:cubicBezTo>
                              <a:pt x="577970" y="625415"/>
                              <a:pt x="563592" y="644106"/>
                              <a:pt x="569343" y="560717"/>
                            </a:cubicBezTo>
                            <a:cubicBezTo>
                              <a:pt x="575094" y="477328"/>
                              <a:pt x="501769" y="404003"/>
                              <a:pt x="517584" y="362309"/>
                            </a:cubicBezTo>
                            <a:cubicBezTo>
                              <a:pt x="533399" y="320615"/>
                              <a:pt x="646981" y="347932"/>
                              <a:pt x="664234" y="310551"/>
                            </a:cubicBezTo>
                            <a:cubicBezTo>
                              <a:pt x="681487" y="273170"/>
                              <a:pt x="645543" y="173966"/>
                              <a:pt x="621101" y="138023"/>
                            </a:cubicBezTo>
                            <a:cubicBezTo>
                              <a:pt x="596659" y="102080"/>
                              <a:pt x="531961" y="117895"/>
                              <a:pt x="517584" y="94891"/>
                            </a:cubicBezTo>
                            <a:cubicBezTo>
                              <a:pt x="503207" y="71887"/>
                              <a:pt x="519022" y="35943"/>
                              <a:pt x="534837" y="0"/>
                            </a:cubicBezTo>
                          </a:path>
                        </a:pathLst>
                      </a:custGeom>
                      <a:ln w="25400">
                        <a:solidFill>
                          <a:srgbClr val="FF00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grpSp>
                <p:grpSp>
                  <p:nvGrpSpPr>
                    <p:cNvPr id="22" name="Grupa 55"/>
                    <p:cNvGrpSpPr/>
                    <p:nvPr/>
                  </p:nvGrpSpPr>
                  <p:grpSpPr>
                    <a:xfrm>
                      <a:off x="2714612" y="1214422"/>
                      <a:ext cx="2143140" cy="1144970"/>
                      <a:chOff x="1952625" y="1533525"/>
                      <a:chExt cx="2427288" cy="1253097"/>
                    </a:xfrm>
                  </p:grpSpPr>
                  <p:sp>
                    <p:nvSpPr>
                      <p:cNvPr id="50" name="Dowolny kształt 49"/>
                      <p:cNvSpPr/>
                      <p:nvPr/>
                    </p:nvSpPr>
                    <p:spPr>
                      <a:xfrm>
                        <a:off x="1952625" y="1533525"/>
                        <a:ext cx="2427288" cy="1250950"/>
                      </a:xfrm>
                      <a:custGeom>
                        <a:avLst/>
                        <a:gdLst>
                          <a:gd name="connsiteX0" fmla="*/ 2419350 w 2427288"/>
                          <a:gd name="connsiteY0" fmla="*/ 0 h 1250950"/>
                          <a:gd name="connsiteX1" fmla="*/ 2381250 w 2427288"/>
                          <a:gd name="connsiteY1" fmla="*/ 504825 h 1250950"/>
                          <a:gd name="connsiteX2" fmla="*/ 2143125 w 2427288"/>
                          <a:gd name="connsiteY2" fmla="*/ 666750 h 1250950"/>
                          <a:gd name="connsiteX3" fmla="*/ 1390650 w 2427288"/>
                          <a:gd name="connsiteY3" fmla="*/ 990600 h 1250950"/>
                          <a:gd name="connsiteX4" fmla="*/ 762000 w 2427288"/>
                          <a:gd name="connsiteY4" fmla="*/ 1238250 h 1250950"/>
                          <a:gd name="connsiteX5" fmla="*/ 0 w 2427288"/>
                          <a:gd name="connsiteY5" fmla="*/ 1066800 h 125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7288" h="1250950">
                            <a:moveTo>
                              <a:pt x="2419350" y="0"/>
                            </a:moveTo>
                            <a:cubicBezTo>
                              <a:pt x="2423319" y="196850"/>
                              <a:pt x="2427288" y="393700"/>
                              <a:pt x="2381250" y="504825"/>
                            </a:cubicBezTo>
                            <a:cubicBezTo>
                              <a:pt x="2335212" y="615950"/>
                              <a:pt x="2308225" y="585788"/>
                              <a:pt x="2143125" y="666750"/>
                            </a:cubicBezTo>
                            <a:cubicBezTo>
                              <a:pt x="1978025" y="747713"/>
                              <a:pt x="1620837" y="895350"/>
                              <a:pt x="1390650" y="990600"/>
                            </a:cubicBezTo>
                            <a:cubicBezTo>
                              <a:pt x="1160463" y="1085850"/>
                              <a:pt x="993775" y="1225550"/>
                              <a:pt x="762000" y="1238250"/>
                            </a:cubicBezTo>
                            <a:cubicBezTo>
                              <a:pt x="530225" y="1250950"/>
                              <a:pt x="265112" y="1158875"/>
                              <a:pt x="0" y="1066800"/>
                            </a:cubicBezTo>
                          </a:path>
                        </a:pathLst>
                      </a:custGeom>
                      <a:ln w="25400">
                        <a:solidFill>
                          <a:srgbClr val="66006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51" name="Prostokąt 50"/>
                      <p:cNvSpPr/>
                      <p:nvPr/>
                    </p:nvSpPr>
                    <p:spPr>
                      <a:xfrm>
                        <a:off x="2528629" y="2500306"/>
                        <a:ext cx="327161" cy="286316"/>
                      </a:xfrm>
                      <a:prstGeom prst="rect">
                        <a:avLst/>
                      </a:prstGeom>
                      <a:ln w="25400">
                        <a:noFill/>
                        <a:prstDash val="dash"/>
                      </a:ln>
                    </p:spPr>
                    <p:style>
                      <a:lnRef idx="1">
                        <a:schemeClr val="accent1"/>
                      </a:lnRef>
                      <a:fillRef idx="0">
                        <a:schemeClr val="accent1"/>
                      </a:fillRef>
                      <a:effectRef idx="0">
                        <a:schemeClr val="accent1"/>
                      </a:effectRef>
                      <a:fontRef idx="minor">
                        <a:schemeClr val="tx1"/>
                      </a:fontRef>
                    </p:style>
                    <p:txBody>
                      <a:bodyPr wrap="none">
                        <a:spAutoFit/>
                      </a:bodyPr>
                      <a:lstStyle/>
                      <a:p>
                        <a:pPr lvl="0" algn="r">
                          <a:spcBef>
                            <a:spcPct val="0"/>
                          </a:spcBef>
                          <a:defRPr/>
                        </a:pPr>
                        <a:r>
                          <a:rPr lang="pl-PL" sz="1100" b="1" dirty="0" smtClean="0">
                            <a:solidFill>
                              <a:schemeClr val="bg1"/>
                            </a:solidFill>
                          </a:rPr>
                          <a:t>9 </a:t>
                        </a:r>
                        <a:endParaRPr lang="pl-PL" sz="1100" b="1" dirty="0">
                          <a:solidFill>
                            <a:schemeClr val="bg1"/>
                          </a:solidFill>
                        </a:endParaRPr>
                      </a:p>
                    </p:txBody>
                  </p:sp>
                </p:grpSp>
              </p:grpSp>
              <p:grpSp>
                <p:nvGrpSpPr>
                  <p:cNvPr id="41" name="Grupa 64"/>
                  <p:cNvGrpSpPr/>
                  <p:nvPr/>
                </p:nvGrpSpPr>
                <p:grpSpPr>
                  <a:xfrm>
                    <a:off x="3786182" y="2284406"/>
                    <a:ext cx="3391753" cy="2360626"/>
                    <a:chOff x="3786182" y="2284406"/>
                    <a:chExt cx="3391753" cy="2360626"/>
                  </a:xfrm>
                </p:grpSpPr>
                <p:grpSp>
                  <p:nvGrpSpPr>
                    <p:cNvPr id="49" name="Grupa 62"/>
                    <p:cNvGrpSpPr/>
                    <p:nvPr/>
                  </p:nvGrpSpPr>
                  <p:grpSpPr>
                    <a:xfrm>
                      <a:off x="5823717" y="3498852"/>
                      <a:ext cx="462795" cy="358776"/>
                      <a:chOff x="5577847" y="4214818"/>
                      <a:chExt cx="476412" cy="369332"/>
                    </a:xfrm>
                  </p:grpSpPr>
                  <p:sp>
                    <p:nvSpPr>
                      <p:cNvPr id="62" name="Prostokąt zaokrąglony 61"/>
                      <p:cNvSpPr/>
                      <p:nvPr/>
                    </p:nvSpPr>
                    <p:spPr>
                      <a:xfrm>
                        <a:off x="5643570" y="4429132"/>
                        <a:ext cx="142876" cy="129745"/>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63" name="Prostokąt 62"/>
                      <p:cNvSpPr/>
                      <p:nvPr/>
                    </p:nvSpPr>
                    <p:spPr>
                      <a:xfrm>
                        <a:off x="5577847" y="4214818"/>
                        <a:ext cx="476412" cy="369332"/>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1100" b="1" dirty="0" smtClean="0">
                            <a:solidFill>
                              <a:schemeClr val="bg1"/>
                            </a:solidFill>
                          </a:rPr>
                          <a:t>10 </a:t>
                        </a:r>
                      </a:p>
                    </p:txBody>
                  </p:sp>
                </p:grpSp>
                <p:grpSp>
                  <p:nvGrpSpPr>
                    <p:cNvPr id="53" name="Grupa 63"/>
                    <p:cNvGrpSpPr/>
                    <p:nvPr/>
                  </p:nvGrpSpPr>
                  <p:grpSpPr>
                    <a:xfrm>
                      <a:off x="3786182" y="2284406"/>
                      <a:ext cx="462795" cy="358776"/>
                      <a:chOff x="5577849" y="4214818"/>
                      <a:chExt cx="476412" cy="369332"/>
                    </a:xfrm>
                  </p:grpSpPr>
                  <p:sp>
                    <p:nvSpPr>
                      <p:cNvPr id="60" name="Prostokąt zaokrąglony 59"/>
                      <p:cNvSpPr/>
                      <p:nvPr/>
                    </p:nvSpPr>
                    <p:spPr>
                      <a:xfrm>
                        <a:off x="5643570" y="4429132"/>
                        <a:ext cx="142876" cy="129745"/>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61" name="Prostokąt 60"/>
                      <p:cNvSpPr/>
                      <p:nvPr/>
                    </p:nvSpPr>
                    <p:spPr>
                      <a:xfrm>
                        <a:off x="5577849" y="4214818"/>
                        <a:ext cx="476412" cy="369332"/>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1100" b="1" dirty="0" smtClean="0">
                            <a:solidFill>
                              <a:schemeClr val="bg1"/>
                            </a:solidFill>
                          </a:rPr>
                          <a:t>10 </a:t>
                        </a:r>
                      </a:p>
                    </p:txBody>
                  </p:sp>
                </p:grpSp>
                <p:grpSp>
                  <p:nvGrpSpPr>
                    <p:cNvPr id="55" name="Grupa 66"/>
                    <p:cNvGrpSpPr/>
                    <p:nvPr/>
                  </p:nvGrpSpPr>
                  <p:grpSpPr>
                    <a:xfrm>
                      <a:off x="6715140" y="4286256"/>
                      <a:ext cx="462795" cy="358776"/>
                      <a:chOff x="5572132" y="4201687"/>
                      <a:chExt cx="476412" cy="369332"/>
                    </a:xfrm>
                  </p:grpSpPr>
                  <p:sp>
                    <p:nvSpPr>
                      <p:cNvPr id="58" name="Prostokąt zaokrąglony 57"/>
                      <p:cNvSpPr/>
                      <p:nvPr/>
                    </p:nvSpPr>
                    <p:spPr>
                      <a:xfrm>
                        <a:off x="5643570" y="4429132"/>
                        <a:ext cx="142876" cy="129745"/>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59" name="Prostokąt 58"/>
                      <p:cNvSpPr/>
                      <p:nvPr/>
                    </p:nvSpPr>
                    <p:spPr>
                      <a:xfrm>
                        <a:off x="5572132" y="4201687"/>
                        <a:ext cx="476412" cy="369332"/>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pl-PL" sz="1100" b="1" dirty="0" smtClean="0">
                            <a:solidFill>
                              <a:schemeClr val="bg1"/>
                            </a:solidFill>
                          </a:rPr>
                          <a:t>10 </a:t>
                        </a:r>
                      </a:p>
                    </p:txBody>
                  </p:sp>
                </p:grpSp>
              </p:grpSp>
            </p:grpSp>
            <p:grpSp>
              <p:nvGrpSpPr>
                <p:cNvPr id="70" name="Grupa 69"/>
                <p:cNvGrpSpPr/>
                <p:nvPr/>
              </p:nvGrpSpPr>
              <p:grpSpPr>
                <a:xfrm>
                  <a:off x="3726735" y="1142984"/>
                  <a:ext cx="549917" cy="1285884"/>
                  <a:chOff x="3726735" y="1137358"/>
                  <a:chExt cx="549917" cy="1247268"/>
                </a:xfrm>
              </p:grpSpPr>
              <p:grpSp>
                <p:nvGrpSpPr>
                  <p:cNvPr id="64" name="Grupa 63"/>
                  <p:cNvGrpSpPr/>
                  <p:nvPr/>
                </p:nvGrpSpPr>
                <p:grpSpPr>
                  <a:xfrm>
                    <a:off x="3846400" y="1137358"/>
                    <a:ext cx="360996" cy="1247268"/>
                    <a:chOff x="3274896" y="1423110"/>
                    <a:chExt cx="360996" cy="1247268"/>
                  </a:xfrm>
                </p:grpSpPr>
                <p:sp>
                  <p:nvSpPr>
                    <p:cNvPr id="68" name="Dowolny kształt 67"/>
                    <p:cNvSpPr/>
                    <p:nvPr/>
                  </p:nvSpPr>
                  <p:spPr>
                    <a:xfrm>
                      <a:off x="3286116" y="1423110"/>
                      <a:ext cx="180975" cy="1247268"/>
                    </a:xfrm>
                    <a:custGeom>
                      <a:avLst/>
                      <a:gdLst>
                        <a:gd name="connsiteX0" fmla="*/ 95250 w 180975"/>
                        <a:gd name="connsiteY0" fmla="*/ 1323975 h 1323975"/>
                        <a:gd name="connsiteX1" fmla="*/ 180975 w 180975"/>
                        <a:gd name="connsiteY1" fmla="*/ 647700 h 1323975"/>
                        <a:gd name="connsiteX2" fmla="*/ 180975 w 180975"/>
                        <a:gd name="connsiteY2" fmla="*/ 647700 h 1323975"/>
                        <a:gd name="connsiteX3" fmla="*/ 0 w 180975"/>
                        <a:gd name="connsiteY3" fmla="*/ 0 h 1323975"/>
                      </a:gdLst>
                      <a:ahLst/>
                      <a:cxnLst>
                        <a:cxn ang="0">
                          <a:pos x="connsiteX0" y="connsiteY0"/>
                        </a:cxn>
                        <a:cxn ang="0">
                          <a:pos x="connsiteX1" y="connsiteY1"/>
                        </a:cxn>
                        <a:cxn ang="0">
                          <a:pos x="connsiteX2" y="connsiteY2"/>
                        </a:cxn>
                        <a:cxn ang="0">
                          <a:pos x="connsiteX3" y="connsiteY3"/>
                        </a:cxn>
                      </a:cxnLst>
                      <a:rect l="l" t="t" r="r" b="b"/>
                      <a:pathLst>
                        <a:path w="180975" h="1323975">
                          <a:moveTo>
                            <a:pt x="95250" y="1323975"/>
                          </a:moveTo>
                          <a:lnTo>
                            <a:pt x="180975" y="647700"/>
                          </a:lnTo>
                          <a:lnTo>
                            <a:pt x="180975" y="647700"/>
                          </a:lnTo>
                          <a:lnTo>
                            <a:pt x="0" y="0"/>
                          </a:ln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66" name="Prostokąt 65"/>
                    <p:cNvSpPr/>
                    <p:nvPr/>
                  </p:nvSpPr>
                  <p:spPr>
                    <a:xfrm>
                      <a:off x="3274896" y="1428736"/>
                      <a:ext cx="360996" cy="253754"/>
                    </a:xfrm>
                    <a:prstGeom prst="rect">
                      <a:avLst/>
                    </a:prstGeom>
                    <a:ln w="25400">
                      <a:noFill/>
                    </a:ln>
                  </p:spPr>
                  <p:txBody>
                    <a:bodyPr wrap="none">
                      <a:spAutoFit/>
                    </a:bodyPr>
                    <a:lstStyle/>
                    <a:p>
                      <a:pPr lvl="0" algn="r">
                        <a:spcBef>
                          <a:spcPct val="0"/>
                        </a:spcBef>
                        <a:defRPr/>
                      </a:pPr>
                      <a:r>
                        <a:rPr lang="pl-PL" sz="1100" b="1" dirty="0" smtClean="0">
                          <a:solidFill>
                            <a:schemeClr val="bg1"/>
                          </a:solidFill>
                        </a:rPr>
                        <a:t>11 </a:t>
                      </a:r>
                      <a:endParaRPr lang="pl-PL" sz="1100" b="1" dirty="0">
                        <a:solidFill>
                          <a:schemeClr val="bg1"/>
                        </a:solidFill>
                      </a:endParaRPr>
                    </a:p>
                  </p:txBody>
                </p:sp>
              </p:grpSp>
              <p:sp>
                <p:nvSpPr>
                  <p:cNvPr id="69" name="Prostokąt zaokrąglony 68"/>
                  <p:cNvSpPr/>
                  <p:nvPr/>
                </p:nvSpPr>
                <p:spPr>
                  <a:xfrm rot="20585328">
                    <a:off x="3726735" y="1137358"/>
                    <a:ext cx="549917" cy="655368"/>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grpSp>
          </p:grpSp>
        </p:grpSp>
      </p:grpSp>
      <p:pic>
        <p:nvPicPr>
          <p:cNvPr id="74" name="Obraz 73"/>
          <p:cNvPicPr>
            <a:picLocks noChangeAspect="1"/>
          </p:cNvPicPr>
          <p:nvPr/>
        </p:nvPicPr>
        <p:blipFill rotWithShape="1">
          <a:blip r:embed="rId4"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3" cstate="print"/>
          <a:stretch>
            <a:fillRect/>
          </a:stretch>
        </p:blipFill>
        <p:spPr>
          <a:xfrm>
            <a:off x="1403649" y="908720"/>
            <a:ext cx="7128789" cy="5038721"/>
          </a:xfrm>
          <a:prstGeom prst="rect">
            <a:avLst/>
          </a:prstGeom>
        </p:spPr>
      </p:pic>
      <p:sp>
        <p:nvSpPr>
          <p:cNvPr id="20"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MAPA ZBIORCZA ELEMENTÓW TEMATU TOŻSAMOŚĆ</a:t>
            </a:r>
          </a:p>
          <a:p>
            <a:pPr algn="r">
              <a:spcBef>
                <a:spcPct val="0"/>
              </a:spcBef>
              <a:defRPr/>
            </a:pPr>
            <a:endParaRPr lang="pl-PL" sz="1400" dirty="0" smtClean="0">
              <a:solidFill>
                <a:schemeClr val="tx1">
                  <a:lumMod val="75000"/>
                  <a:lumOff val="25000"/>
                </a:schemeClr>
              </a:solidFill>
            </a:endParaRPr>
          </a:p>
          <a:p>
            <a:pPr lvl="0" algn="r">
              <a:spcBef>
                <a:spcPct val="0"/>
              </a:spcBef>
              <a:defRPr/>
            </a:pPr>
            <a:r>
              <a:rPr lang="pl-PL" sz="1400" dirty="0" smtClean="0"/>
              <a:t> </a:t>
            </a:r>
            <a:endParaRPr lang="pl-PL" sz="1400" dirty="0"/>
          </a:p>
        </p:txBody>
      </p:sp>
      <p:sp>
        <p:nvSpPr>
          <p:cNvPr id="23"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a:solidFill>
                  <a:schemeClr val="tx1">
                    <a:lumMod val="75000"/>
                    <a:lumOff val="25000"/>
                  </a:schemeClr>
                </a:solidFill>
              </a:rPr>
              <a:t> </a:t>
            </a: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26" name="Łącznik prosty 25"/>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8" name="Prostokąt 37"/>
          <p:cNvSpPr/>
          <p:nvPr/>
        </p:nvSpPr>
        <p:spPr>
          <a:xfrm>
            <a:off x="1114586" y="899671"/>
            <a:ext cx="214314" cy="57150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13" name="Prostokąt 12"/>
          <p:cNvSpPr/>
          <p:nvPr/>
        </p:nvSpPr>
        <p:spPr>
          <a:xfrm>
            <a:off x="1428728" y="928670"/>
            <a:ext cx="2647942" cy="584775"/>
          </a:xfrm>
          <a:prstGeom prst="rect">
            <a:avLst/>
          </a:prstGeom>
          <a:noFill/>
          <a:ln>
            <a:noFill/>
          </a:ln>
        </p:spPr>
        <p:txBody>
          <a:bodyPr vert="horz" wrap="square">
            <a:spAutoFit/>
          </a:bodyPr>
          <a:lstStyle/>
          <a:p>
            <a:pPr lvl="0">
              <a:spcBef>
                <a:spcPct val="0"/>
              </a:spcBef>
              <a:defRPr/>
            </a:pPr>
            <a:r>
              <a:rPr lang="pl-PL" sz="3200"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TOŻSAMOŚĆ</a:t>
            </a:r>
          </a:p>
        </p:txBody>
      </p:sp>
      <p:grpSp>
        <p:nvGrpSpPr>
          <p:cNvPr id="2" name="Grupa 72"/>
          <p:cNvGrpSpPr/>
          <p:nvPr/>
        </p:nvGrpSpPr>
        <p:grpSpPr>
          <a:xfrm>
            <a:off x="2714612" y="1142984"/>
            <a:ext cx="4463323" cy="3571900"/>
            <a:chOff x="2714612" y="1142984"/>
            <a:chExt cx="4463323" cy="3571900"/>
          </a:xfrm>
        </p:grpSpPr>
        <p:grpSp>
          <p:nvGrpSpPr>
            <p:cNvPr id="3" name="Grupa 42"/>
            <p:cNvGrpSpPr/>
            <p:nvPr/>
          </p:nvGrpSpPr>
          <p:grpSpPr>
            <a:xfrm>
              <a:off x="5784565" y="2501030"/>
              <a:ext cx="407766" cy="342492"/>
              <a:chOff x="5784565" y="2501030"/>
              <a:chExt cx="407766" cy="342492"/>
            </a:xfrm>
          </p:grpSpPr>
          <p:sp>
            <p:nvSpPr>
              <p:cNvPr id="40" name="Prostokąt zaokrąglony 39"/>
              <p:cNvSpPr/>
              <p:nvPr/>
            </p:nvSpPr>
            <p:spPr>
              <a:xfrm rot="645363">
                <a:off x="5784565" y="2501030"/>
                <a:ext cx="407766" cy="342492"/>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2" name="Prostokąt 41"/>
              <p:cNvSpPr/>
              <p:nvPr/>
            </p:nvSpPr>
            <p:spPr>
              <a:xfrm>
                <a:off x="5857884" y="2571744"/>
                <a:ext cx="284052" cy="246221"/>
              </a:xfrm>
              <a:prstGeom prst="rect">
                <a:avLst/>
              </a:prstGeom>
              <a:ln w="25400">
                <a:noFill/>
              </a:ln>
            </p:spPr>
            <p:txBody>
              <a:bodyPr wrap="none">
                <a:spAutoFit/>
              </a:bodyPr>
              <a:lstStyle/>
              <a:p>
                <a:pPr lvl="0" algn="r">
                  <a:spcBef>
                    <a:spcPct val="0"/>
                  </a:spcBef>
                  <a:defRPr/>
                </a:pPr>
                <a:r>
                  <a:rPr lang="pl-PL" sz="1000" b="1" dirty="0" smtClean="0">
                    <a:solidFill>
                      <a:schemeClr val="bg1"/>
                    </a:solidFill>
                  </a:rPr>
                  <a:t>5 </a:t>
                </a:r>
                <a:endParaRPr lang="pl-PL" sz="1000" b="1" dirty="0">
                  <a:solidFill>
                    <a:schemeClr val="bg1"/>
                  </a:solidFill>
                </a:endParaRPr>
              </a:p>
            </p:txBody>
          </p:sp>
        </p:grpSp>
        <p:sp>
          <p:nvSpPr>
            <p:cNvPr id="48" name="Prostokąt zaokrąglony 47"/>
            <p:cNvSpPr/>
            <p:nvPr/>
          </p:nvSpPr>
          <p:spPr>
            <a:xfrm rot="1409130">
              <a:off x="5614814" y="3151113"/>
              <a:ext cx="361321" cy="289311"/>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4" name="Grupa 71"/>
            <p:cNvGrpSpPr/>
            <p:nvPr/>
          </p:nvGrpSpPr>
          <p:grpSpPr>
            <a:xfrm>
              <a:off x="2714612" y="1142984"/>
              <a:ext cx="4463323" cy="3571900"/>
              <a:chOff x="2714612" y="1142984"/>
              <a:chExt cx="4463323" cy="3571900"/>
            </a:xfrm>
          </p:grpSpPr>
          <p:grpSp>
            <p:nvGrpSpPr>
              <p:cNvPr id="5" name="Grupa 45"/>
              <p:cNvGrpSpPr/>
              <p:nvPr/>
            </p:nvGrpSpPr>
            <p:grpSpPr>
              <a:xfrm>
                <a:off x="5572132" y="1714488"/>
                <a:ext cx="357190" cy="428628"/>
                <a:chOff x="5572132" y="1714488"/>
                <a:chExt cx="357190" cy="428628"/>
              </a:xfrm>
            </p:grpSpPr>
            <p:sp>
              <p:nvSpPr>
                <p:cNvPr id="44" name="Prostokąt zaokrąglony 43"/>
                <p:cNvSpPr/>
                <p:nvPr/>
              </p:nvSpPr>
              <p:spPr>
                <a:xfrm>
                  <a:off x="5572132" y="1714488"/>
                  <a:ext cx="357190" cy="428628"/>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45" name="Prostokąt 44"/>
                <p:cNvSpPr/>
                <p:nvPr/>
              </p:nvSpPr>
              <p:spPr>
                <a:xfrm>
                  <a:off x="5638761" y="1714488"/>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grpSp>
          <p:grpSp>
            <p:nvGrpSpPr>
              <p:cNvPr id="6" name="Grupa 70"/>
              <p:cNvGrpSpPr/>
              <p:nvPr/>
            </p:nvGrpSpPr>
            <p:grpSpPr>
              <a:xfrm>
                <a:off x="2714612" y="1142984"/>
                <a:ext cx="4463323" cy="3571900"/>
                <a:chOff x="2714612" y="1142984"/>
                <a:chExt cx="4463323" cy="3571900"/>
              </a:xfrm>
            </p:grpSpPr>
            <p:grpSp>
              <p:nvGrpSpPr>
                <p:cNvPr id="7" name="Grupa 65"/>
                <p:cNvGrpSpPr/>
                <p:nvPr/>
              </p:nvGrpSpPr>
              <p:grpSpPr>
                <a:xfrm>
                  <a:off x="2714612" y="1214422"/>
                  <a:ext cx="4463323" cy="3500462"/>
                  <a:chOff x="2714612" y="1214422"/>
                  <a:chExt cx="4463323" cy="3500462"/>
                </a:xfrm>
              </p:grpSpPr>
              <p:grpSp>
                <p:nvGrpSpPr>
                  <p:cNvPr id="8" name="Grupa 54"/>
                  <p:cNvGrpSpPr/>
                  <p:nvPr/>
                </p:nvGrpSpPr>
                <p:grpSpPr>
                  <a:xfrm>
                    <a:off x="2714612" y="1214422"/>
                    <a:ext cx="4242261" cy="3500462"/>
                    <a:chOff x="2714612" y="1214422"/>
                    <a:chExt cx="4242261" cy="3500462"/>
                  </a:xfrm>
                </p:grpSpPr>
                <p:grpSp>
                  <p:nvGrpSpPr>
                    <p:cNvPr id="9" name="Grupa 54"/>
                    <p:cNvGrpSpPr/>
                    <p:nvPr/>
                  </p:nvGrpSpPr>
                  <p:grpSpPr>
                    <a:xfrm>
                      <a:off x="2857488" y="2143116"/>
                      <a:ext cx="4099385" cy="2571768"/>
                      <a:chOff x="2857488" y="2143116"/>
                      <a:chExt cx="4099385" cy="2571768"/>
                    </a:xfrm>
                  </p:grpSpPr>
                  <p:grpSp>
                    <p:nvGrpSpPr>
                      <p:cNvPr id="10" name="Grupa 47"/>
                      <p:cNvGrpSpPr/>
                      <p:nvPr/>
                    </p:nvGrpSpPr>
                    <p:grpSpPr>
                      <a:xfrm>
                        <a:off x="2857488" y="2143116"/>
                        <a:ext cx="4099385" cy="2571768"/>
                        <a:chOff x="2857488" y="2143116"/>
                        <a:chExt cx="4099385" cy="2571768"/>
                      </a:xfrm>
                    </p:grpSpPr>
                    <p:grpSp>
                      <p:nvGrpSpPr>
                        <p:cNvPr id="11" name="Grupa 40"/>
                        <p:cNvGrpSpPr/>
                        <p:nvPr/>
                      </p:nvGrpSpPr>
                      <p:grpSpPr>
                        <a:xfrm>
                          <a:off x="2857488" y="2143116"/>
                          <a:ext cx="4099385" cy="2571768"/>
                          <a:chOff x="2857488" y="2143116"/>
                          <a:chExt cx="4099385" cy="2571768"/>
                        </a:xfrm>
                      </p:grpSpPr>
                      <p:grpSp>
                        <p:nvGrpSpPr>
                          <p:cNvPr id="12" name="Grupa 36"/>
                          <p:cNvGrpSpPr/>
                          <p:nvPr/>
                        </p:nvGrpSpPr>
                        <p:grpSpPr>
                          <a:xfrm>
                            <a:off x="2857488" y="2143116"/>
                            <a:ext cx="4099385" cy="2571768"/>
                            <a:chOff x="2857488" y="2143116"/>
                            <a:chExt cx="4099385" cy="2571768"/>
                          </a:xfrm>
                        </p:grpSpPr>
                        <p:grpSp>
                          <p:nvGrpSpPr>
                            <p:cNvPr id="16" name="Grupa 36"/>
                            <p:cNvGrpSpPr/>
                            <p:nvPr/>
                          </p:nvGrpSpPr>
                          <p:grpSpPr>
                            <a:xfrm>
                              <a:off x="2857488" y="2143116"/>
                              <a:ext cx="4099385" cy="2571768"/>
                              <a:chOff x="2857488" y="2143116"/>
                              <a:chExt cx="4099385" cy="2571768"/>
                            </a:xfrm>
                          </p:grpSpPr>
                          <p:grpSp>
                            <p:nvGrpSpPr>
                              <p:cNvPr id="17" name="Grupa 27"/>
                              <p:cNvGrpSpPr/>
                              <p:nvPr/>
                            </p:nvGrpSpPr>
                            <p:grpSpPr>
                              <a:xfrm>
                                <a:off x="2857488" y="2143116"/>
                                <a:ext cx="4099385" cy="2571768"/>
                                <a:chOff x="1959482" y="2536166"/>
                                <a:chExt cx="4979860" cy="3124138"/>
                              </a:xfrm>
                            </p:grpSpPr>
                            <p:grpSp>
                              <p:nvGrpSpPr>
                                <p:cNvPr id="19" name="Grupa 52"/>
                                <p:cNvGrpSpPr/>
                                <p:nvPr/>
                              </p:nvGrpSpPr>
                              <p:grpSpPr>
                                <a:xfrm>
                                  <a:off x="1959482" y="2536166"/>
                                  <a:ext cx="4979860" cy="3124138"/>
                                  <a:chOff x="1959482" y="2536166"/>
                                  <a:chExt cx="4979860" cy="3124138"/>
                                </a:xfrm>
                              </p:grpSpPr>
                              <p:sp>
                                <p:nvSpPr>
                                  <p:cNvPr id="31" name="Dowolny kształt 30"/>
                                  <p:cNvSpPr/>
                                  <p:nvPr/>
                                </p:nvSpPr>
                                <p:spPr>
                                  <a:xfrm>
                                    <a:off x="5581291" y="2536166"/>
                                    <a:ext cx="681487" cy="1984076"/>
                                  </a:xfrm>
                                  <a:custGeom>
                                    <a:avLst/>
                                    <a:gdLst>
                                      <a:gd name="connsiteX0" fmla="*/ 0 w 681487"/>
                                      <a:gd name="connsiteY0" fmla="*/ 1984076 h 1984076"/>
                                      <a:gd name="connsiteX1" fmla="*/ 483079 w 681487"/>
                                      <a:gd name="connsiteY1" fmla="*/ 862642 h 1984076"/>
                                      <a:gd name="connsiteX2" fmla="*/ 569343 w 681487"/>
                                      <a:gd name="connsiteY2" fmla="*/ 560717 h 1984076"/>
                                      <a:gd name="connsiteX3" fmla="*/ 517584 w 681487"/>
                                      <a:gd name="connsiteY3" fmla="*/ 362309 h 1984076"/>
                                      <a:gd name="connsiteX4" fmla="*/ 664234 w 681487"/>
                                      <a:gd name="connsiteY4" fmla="*/ 310551 h 1984076"/>
                                      <a:gd name="connsiteX5" fmla="*/ 621101 w 681487"/>
                                      <a:gd name="connsiteY5" fmla="*/ 138023 h 1984076"/>
                                      <a:gd name="connsiteX6" fmla="*/ 517584 w 681487"/>
                                      <a:gd name="connsiteY6" fmla="*/ 94891 h 1984076"/>
                                      <a:gd name="connsiteX7" fmla="*/ 534837 w 681487"/>
                                      <a:gd name="connsiteY7" fmla="*/ 0 h 19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487" h="1984076">
                                        <a:moveTo>
                                          <a:pt x="0" y="1984076"/>
                                        </a:moveTo>
                                        <a:cubicBezTo>
                                          <a:pt x="194094" y="1541972"/>
                                          <a:pt x="388188" y="1099869"/>
                                          <a:pt x="483079" y="862642"/>
                                        </a:cubicBezTo>
                                        <a:cubicBezTo>
                                          <a:pt x="577970" y="625415"/>
                                          <a:pt x="563592" y="644106"/>
                                          <a:pt x="569343" y="560717"/>
                                        </a:cubicBezTo>
                                        <a:cubicBezTo>
                                          <a:pt x="575094" y="477328"/>
                                          <a:pt x="501769" y="404003"/>
                                          <a:pt x="517584" y="362309"/>
                                        </a:cubicBezTo>
                                        <a:cubicBezTo>
                                          <a:pt x="533399" y="320615"/>
                                          <a:pt x="646981" y="347932"/>
                                          <a:pt x="664234" y="310551"/>
                                        </a:cubicBezTo>
                                        <a:cubicBezTo>
                                          <a:pt x="681487" y="273170"/>
                                          <a:pt x="645543" y="173966"/>
                                          <a:pt x="621101" y="138023"/>
                                        </a:cubicBezTo>
                                        <a:cubicBezTo>
                                          <a:pt x="596659" y="102080"/>
                                          <a:pt x="531961" y="117895"/>
                                          <a:pt x="517584" y="94891"/>
                                        </a:cubicBezTo>
                                        <a:cubicBezTo>
                                          <a:pt x="503207" y="71887"/>
                                          <a:pt x="519022" y="35943"/>
                                          <a:pt x="534837" y="0"/>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2" name="Dowolny kształt 31"/>
                                  <p:cNvSpPr/>
                                  <p:nvPr/>
                                </p:nvSpPr>
                                <p:spPr>
                                  <a:xfrm>
                                    <a:off x="2115879" y="2690037"/>
                                    <a:ext cx="3967716" cy="2892056"/>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3" name="Dowolny kształt 32"/>
                                  <p:cNvSpPr/>
                                  <p:nvPr/>
                                </p:nvSpPr>
                                <p:spPr>
                                  <a:xfrm>
                                    <a:off x="5133975" y="2571750"/>
                                    <a:ext cx="981075" cy="415925"/>
                                  </a:xfrm>
                                  <a:custGeom>
                                    <a:avLst/>
                                    <a:gdLst>
                                      <a:gd name="connsiteX0" fmla="*/ 981075 w 981075"/>
                                      <a:gd name="connsiteY0" fmla="*/ 400050 h 415925"/>
                                      <a:gd name="connsiteX1" fmla="*/ 923925 w 981075"/>
                                      <a:gd name="connsiteY1" fmla="*/ 400050 h 415925"/>
                                      <a:gd name="connsiteX2" fmla="*/ 800100 w 981075"/>
                                      <a:gd name="connsiteY2" fmla="*/ 304800 h 415925"/>
                                      <a:gd name="connsiteX3" fmla="*/ 457200 w 981075"/>
                                      <a:gd name="connsiteY3" fmla="*/ 209550 h 415925"/>
                                      <a:gd name="connsiteX4" fmla="*/ 333375 w 981075"/>
                                      <a:gd name="connsiteY4" fmla="*/ 180975 h 415925"/>
                                      <a:gd name="connsiteX5" fmla="*/ 123825 w 981075"/>
                                      <a:gd name="connsiteY5" fmla="*/ 85725 h 415925"/>
                                      <a:gd name="connsiteX6" fmla="*/ 0 w 981075"/>
                                      <a:gd name="connsiteY6" fmla="*/ 0 h 41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075" h="415925">
                                        <a:moveTo>
                                          <a:pt x="981075" y="400050"/>
                                        </a:moveTo>
                                        <a:cubicBezTo>
                                          <a:pt x="967581" y="407987"/>
                                          <a:pt x="954087" y="415925"/>
                                          <a:pt x="923925" y="400050"/>
                                        </a:cubicBezTo>
                                        <a:cubicBezTo>
                                          <a:pt x="893763" y="384175"/>
                                          <a:pt x="877887" y="336550"/>
                                          <a:pt x="800100" y="304800"/>
                                        </a:cubicBezTo>
                                        <a:cubicBezTo>
                                          <a:pt x="722313" y="273050"/>
                                          <a:pt x="534988" y="230188"/>
                                          <a:pt x="457200" y="209550"/>
                                        </a:cubicBezTo>
                                        <a:cubicBezTo>
                                          <a:pt x="379413" y="188913"/>
                                          <a:pt x="388938" y="201613"/>
                                          <a:pt x="333375" y="180975"/>
                                        </a:cubicBezTo>
                                        <a:cubicBezTo>
                                          <a:pt x="277813" y="160338"/>
                                          <a:pt x="179387" y="115887"/>
                                          <a:pt x="123825" y="85725"/>
                                        </a:cubicBezTo>
                                        <a:cubicBezTo>
                                          <a:pt x="68263" y="55563"/>
                                          <a:pt x="34131" y="27781"/>
                                          <a:pt x="0" y="0"/>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4" name="Dowolny kształt 33"/>
                                  <p:cNvSpPr/>
                                  <p:nvPr/>
                                </p:nvSpPr>
                                <p:spPr>
                                  <a:xfrm>
                                    <a:off x="6650437" y="5310626"/>
                                    <a:ext cx="288905" cy="349678"/>
                                  </a:xfrm>
                                  <a:custGeom>
                                    <a:avLst/>
                                    <a:gdLst>
                                      <a:gd name="connsiteX0" fmla="*/ 14024 w 288905"/>
                                      <a:gd name="connsiteY0" fmla="*/ 349678 h 349678"/>
                                      <a:gd name="connsiteX1" fmla="*/ 8415 w 288905"/>
                                      <a:gd name="connsiteY1" fmla="*/ 231872 h 349678"/>
                                      <a:gd name="connsiteX2" fmla="*/ 64513 w 288905"/>
                                      <a:gd name="connsiteY2" fmla="*/ 18699 h 349678"/>
                                      <a:gd name="connsiteX3" fmla="*/ 288905 w 288905"/>
                                      <a:gd name="connsiteY3" fmla="*/ 119676 h 349678"/>
                                    </a:gdLst>
                                    <a:ahLst/>
                                    <a:cxnLst>
                                      <a:cxn ang="0">
                                        <a:pos x="connsiteX0" y="connsiteY0"/>
                                      </a:cxn>
                                      <a:cxn ang="0">
                                        <a:pos x="connsiteX1" y="connsiteY1"/>
                                      </a:cxn>
                                      <a:cxn ang="0">
                                        <a:pos x="connsiteX2" y="connsiteY2"/>
                                      </a:cxn>
                                      <a:cxn ang="0">
                                        <a:pos x="connsiteX3" y="connsiteY3"/>
                                      </a:cxn>
                                    </a:cxnLst>
                                    <a:rect l="l" t="t" r="r" b="b"/>
                                    <a:pathLst>
                                      <a:path w="288905" h="349678">
                                        <a:moveTo>
                                          <a:pt x="14024" y="349678"/>
                                        </a:moveTo>
                                        <a:cubicBezTo>
                                          <a:pt x="7012" y="318356"/>
                                          <a:pt x="0" y="287035"/>
                                          <a:pt x="8415" y="231872"/>
                                        </a:cubicBezTo>
                                        <a:cubicBezTo>
                                          <a:pt x="16830" y="176709"/>
                                          <a:pt x="17765" y="37398"/>
                                          <a:pt x="64513" y="18699"/>
                                        </a:cubicBezTo>
                                        <a:cubicBezTo>
                                          <a:pt x="111261" y="0"/>
                                          <a:pt x="200083" y="59838"/>
                                          <a:pt x="288905" y="119676"/>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35" name="Prostokąt 34"/>
                                  <p:cNvSpPr/>
                                  <p:nvPr/>
                                </p:nvSpPr>
                                <p:spPr>
                                  <a:xfrm>
                                    <a:off x="1959482" y="2670969"/>
                                    <a:ext cx="433908" cy="317799"/>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grpSp>
                            <p:sp>
                              <p:nvSpPr>
                                <p:cNvPr id="30" name="Dowolny kształt 29"/>
                                <p:cNvSpPr/>
                                <p:nvPr/>
                              </p:nvSpPr>
                              <p:spPr>
                                <a:xfrm>
                                  <a:off x="5478449" y="3657600"/>
                                  <a:ext cx="405516" cy="151075"/>
                                </a:xfrm>
                                <a:custGeom>
                                  <a:avLst/>
                                  <a:gdLst>
                                    <a:gd name="connsiteX0" fmla="*/ 405516 w 405516"/>
                                    <a:gd name="connsiteY0" fmla="*/ 151075 h 151075"/>
                                    <a:gd name="connsiteX1" fmla="*/ 0 w 405516"/>
                                    <a:gd name="connsiteY1" fmla="*/ 0 h 151075"/>
                                  </a:gdLst>
                                  <a:ahLst/>
                                  <a:cxnLst>
                                    <a:cxn ang="0">
                                      <a:pos x="connsiteX0" y="connsiteY0"/>
                                    </a:cxn>
                                    <a:cxn ang="0">
                                      <a:pos x="connsiteX1" y="connsiteY1"/>
                                    </a:cxn>
                                  </a:cxnLst>
                                  <a:rect l="l" t="t" r="r" b="b"/>
                                  <a:pathLst>
                                    <a:path w="405516" h="151075">
                                      <a:moveTo>
                                        <a:pt x="405516" y="151075"/>
                                      </a:moveTo>
                                      <a:lnTo>
                                        <a:pt x="0" y="0"/>
                                      </a:ln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grpSp>
                          <p:grpSp>
                            <p:nvGrpSpPr>
                              <p:cNvPr id="21" name="Grupa 35"/>
                              <p:cNvGrpSpPr/>
                              <p:nvPr/>
                            </p:nvGrpSpPr>
                            <p:grpSpPr>
                              <a:xfrm>
                                <a:off x="4319528" y="3196023"/>
                                <a:ext cx="1234621" cy="914102"/>
                                <a:chOff x="4319528" y="3196023"/>
                                <a:chExt cx="1234621" cy="914102"/>
                              </a:xfrm>
                            </p:grpSpPr>
                            <p:sp>
                              <p:nvSpPr>
                                <p:cNvPr id="24" name="Prostokąt zaokrąglony 23"/>
                                <p:cNvSpPr/>
                                <p:nvPr/>
                              </p:nvSpPr>
                              <p:spPr>
                                <a:xfrm rot="2231033">
                                  <a:off x="4518033" y="3196023"/>
                                  <a:ext cx="577760" cy="871493"/>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sp>
                              <p:nvSpPr>
                                <p:cNvPr id="27" name="Prostokąt 26"/>
                                <p:cNvSpPr/>
                                <p:nvPr/>
                              </p:nvSpPr>
                              <p:spPr>
                                <a:xfrm>
                                  <a:off x="4319528" y="3643314"/>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2 </a:t>
                                  </a:r>
                                  <a:endParaRPr lang="pl-PL" sz="1100" b="1" dirty="0">
                                    <a:solidFill>
                                      <a:schemeClr val="bg1"/>
                                    </a:solidFill>
                                  </a:endParaRPr>
                                </a:p>
                              </p:txBody>
                            </p:sp>
                            <p:sp>
                              <p:nvSpPr>
                                <p:cNvPr id="29" name="Prostokąt zaokrąglony 28"/>
                                <p:cNvSpPr/>
                                <p:nvPr/>
                              </p:nvSpPr>
                              <p:spPr>
                                <a:xfrm rot="2731585">
                                  <a:off x="5137965" y="3693940"/>
                                  <a:ext cx="577760" cy="254609"/>
                                </a:xfrm>
                                <a:prstGeom prst="roundRect">
                                  <a:avLst/>
                                </a:prstGeom>
                                <a:solidFill>
                                  <a:srgbClr val="7030A0">
                                    <a:alpha val="30000"/>
                                  </a:srgbClr>
                                </a:solid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grpSp>
                        </p:grpSp>
                        <p:grpSp>
                          <p:nvGrpSpPr>
                            <p:cNvPr id="22" name="Grupa 35"/>
                            <p:cNvGrpSpPr/>
                            <p:nvPr/>
                          </p:nvGrpSpPr>
                          <p:grpSpPr>
                            <a:xfrm>
                              <a:off x="3852811" y="2428868"/>
                              <a:ext cx="443463" cy="571504"/>
                              <a:chOff x="3852811" y="2428868"/>
                              <a:chExt cx="443463" cy="571504"/>
                            </a:xfrm>
                          </p:grpSpPr>
                          <p:sp>
                            <p:nvSpPr>
                              <p:cNvPr id="25" name="Dowolny kształt 24"/>
                              <p:cNvSpPr/>
                              <p:nvPr/>
                            </p:nvSpPr>
                            <p:spPr>
                              <a:xfrm>
                                <a:off x="4000496" y="2428868"/>
                                <a:ext cx="295778" cy="571504"/>
                              </a:xfrm>
                              <a:custGeom>
                                <a:avLst/>
                                <a:gdLst>
                                  <a:gd name="connsiteX0" fmla="*/ 38986 w 313660"/>
                                  <a:gd name="connsiteY0" fmla="*/ 0 h 606056"/>
                                  <a:gd name="connsiteX1" fmla="*/ 38986 w 313660"/>
                                  <a:gd name="connsiteY1" fmla="*/ 382772 h 606056"/>
                                  <a:gd name="connsiteX2" fmla="*/ 272902 w 313660"/>
                                  <a:gd name="connsiteY2" fmla="*/ 574158 h 606056"/>
                                  <a:gd name="connsiteX3" fmla="*/ 283535 w 313660"/>
                                  <a:gd name="connsiteY3" fmla="*/ 574158 h 606056"/>
                                </a:gdLst>
                                <a:ahLst/>
                                <a:cxnLst>
                                  <a:cxn ang="0">
                                    <a:pos x="connsiteX0" y="connsiteY0"/>
                                  </a:cxn>
                                  <a:cxn ang="0">
                                    <a:pos x="connsiteX1" y="connsiteY1"/>
                                  </a:cxn>
                                  <a:cxn ang="0">
                                    <a:pos x="connsiteX2" y="connsiteY2"/>
                                  </a:cxn>
                                  <a:cxn ang="0">
                                    <a:pos x="connsiteX3" y="connsiteY3"/>
                                  </a:cxn>
                                </a:cxnLst>
                                <a:rect l="l" t="t" r="r" b="b"/>
                                <a:pathLst>
                                  <a:path w="313660" h="606056">
                                    <a:moveTo>
                                      <a:pt x="38986" y="0"/>
                                    </a:moveTo>
                                    <a:cubicBezTo>
                                      <a:pt x="19493" y="143539"/>
                                      <a:pt x="0" y="287079"/>
                                      <a:pt x="38986" y="382772"/>
                                    </a:cubicBezTo>
                                    <a:cubicBezTo>
                                      <a:pt x="77972" y="478465"/>
                                      <a:pt x="232144" y="542260"/>
                                      <a:pt x="272902" y="574158"/>
                                    </a:cubicBezTo>
                                    <a:cubicBezTo>
                                      <a:pt x="313660" y="606056"/>
                                      <a:pt x="298597" y="590107"/>
                                      <a:pt x="283535" y="574158"/>
                                    </a:cubicBez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28" name="Prostokąt 27"/>
                              <p:cNvSpPr/>
                              <p:nvPr/>
                            </p:nvSpPr>
                            <p:spPr>
                              <a:xfrm>
                                <a:off x="3852811" y="2714620"/>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3 </a:t>
                                </a:r>
                                <a:endParaRPr lang="pl-PL" sz="1100" b="1" dirty="0">
                                  <a:solidFill>
                                    <a:schemeClr val="bg1"/>
                                  </a:solidFill>
                                </a:endParaRPr>
                              </a:p>
                            </p:txBody>
                          </p:sp>
                        </p:grpSp>
                      </p:grpSp>
                      <p:grpSp>
                        <p:nvGrpSpPr>
                          <p:cNvPr id="41" name="Grupa 39"/>
                          <p:cNvGrpSpPr/>
                          <p:nvPr/>
                        </p:nvGrpSpPr>
                        <p:grpSpPr>
                          <a:xfrm>
                            <a:off x="6215074" y="2143116"/>
                            <a:ext cx="357190" cy="357191"/>
                            <a:chOff x="6215074" y="2143116"/>
                            <a:chExt cx="357190" cy="357191"/>
                          </a:xfrm>
                        </p:grpSpPr>
                        <p:sp>
                          <p:nvSpPr>
                            <p:cNvPr id="36" name="Prostokąt zaokrąglony 35"/>
                            <p:cNvSpPr/>
                            <p:nvPr/>
                          </p:nvSpPr>
                          <p:spPr>
                            <a:xfrm>
                              <a:off x="6215074" y="2143117"/>
                              <a:ext cx="357190" cy="357190"/>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37" name="Prostokąt 36"/>
                            <p:cNvSpPr/>
                            <p:nvPr/>
                          </p:nvSpPr>
                          <p:spPr>
                            <a:xfrm>
                              <a:off x="6286512" y="2143116"/>
                              <a:ext cx="285752" cy="261610"/>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4 </a:t>
                              </a:r>
                              <a:endParaRPr lang="pl-PL" sz="1100" b="1" dirty="0">
                                <a:solidFill>
                                  <a:schemeClr val="bg1"/>
                                </a:solidFill>
                              </a:endParaRPr>
                            </a:p>
                          </p:txBody>
                        </p:sp>
                      </p:grpSp>
                    </p:grpSp>
                    <p:grpSp>
                      <p:nvGrpSpPr>
                        <p:cNvPr id="49" name="Grupa 46"/>
                        <p:cNvGrpSpPr/>
                        <p:nvPr/>
                      </p:nvGrpSpPr>
                      <p:grpSpPr>
                        <a:xfrm>
                          <a:off x="6000760" y="3786190"/>
                          <a:ext cx="357190" cy="333048"/>
                          <a:chOff x="6000760" y="3786190"/>
                          <a:chExt cx="357190" cy="333048"/>
                        </a:xfrm>
                      </p:grpSpPr>
                      <p:sp>
                        <p:nvSpPr>
                          <p:cNvPr id="43" name="Prostokąt zaokrąglony 42"/>
                          <p:cNvSpPr/>
                          <p:nvPr/>
                        </p:nvSpPr>
                        <p:spPr>
                          <a:xfrm>
                            <a:off x="6000760" y="3786190"/>
                            <a:ext cx="357190" cy="285752"/>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46" name="Prostokąt 45"/>
                          <p:cNvSpPr/>
                          <p:nvPr/>
                        </p:nvSpPr>
                        <p:spPr>
                          <a:xfrm>
                            <a:off x="6067389" y="3857628"/>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7 </a:t>
                            </a:r>
                            <a:endParaRPr lang="pl-PL" sz="1100" b="1" dirty="0">
                              <a:solidFill>
                                <a:schemeClr val="bg1"/>
                              </a:solidFill>
                            </a:endParaRPr>
                          </a:p>
                        </p:txBody>
                      </p:sp>
                    </p:grpSp>
                  </p:grpSp>
                  <p:sp>
                    <p:nvSpPr>
                      <p:cNvPr id="47" name="Prostokąt 46"/>
                      <p:cNvSpPr/>
                      <p:nvPr/>
                    </p:nvSpPr>
                    <p:spPr>
                      <a:xfrm>
                        <a:off x="5650042" y="3178792"/>
                        <a:ext cx="350718" cy="261610"/>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8 </a:t>
                        </a:r>
                        <a:endParaRPr lang="pl-PL" sz="1100" b="1" dirty="0">
                          <a:solidFill>
                            <a:schemeClr val="bg1"/>
                          </a:solidFill>
                        </a:endParaRPr>
                      </a:p>
                    </p:txBody>
                  </p:sp>
                  <p:sp>
                    <p:nvSpPr>
                      <p:cNvPr id="52" name="Dowolny kształt 51"/>
                      <p:cNvSpPr/>
                      <p:nvPr/>
                    </p:nvSpPr>
                    <p:spPr>
                      <a:xfrm>
                        <a:off x="5786446" y="3071810"/>
                        <a:ext cx="333818" cy="124364"/>
                      </a:xfrm>
                      <a:custGeom>
                        <a:avLst/>
                        <a:gdLst>
                          <a:gd name="connsiteX0" fmla="*/ 405516 w 405516"/>
                          <a:gd name="connsiteY0" fmla="*/ 151075 h 151075"/>
                          <a:gd name="connsiteX1" fmla="*/ 0 w 405516"/>
                          <a:gd name="connsiteY1" fmla="*/ 0 h 151075"/>
                        </a:gdLst>
                        <a:ahLst/>
                        <a:cxnLst>
                          <a:cxn ang="0">
                            <a:pos x="connsiteX0" y="connsiteY0"/>
                          </a:cxn>
                          <a:cxn ang="0">
                            <a:pos x="connsiteX1" y="connsiteY1"/>
                          </a:cxn>
                        </a:cxnLst>
                        <a:rect l="l" t="t" r="r" b="b"/>
                        <a:pathLst>
                          <a:path w="405516" h="151075">
                            <a:moveTo>
                              <a:pt x="405516" y="151075"/>
                            </a:moveTo>
                            <a:lnTo>
                              <a:pt x="0" y="0"/>
                            </a:lnTo>
                          </a:path>
                        </a:pathLst>
                      </a:custGeom>
                      <a:ln w="25400">
                        <a:solidFill>
                          <a:srgbClr val="FF00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54" name="Dowolny kształt 53"/>
                      <p:cNvSpPr/>
                      <p:nvPr/>
                    </p:nvSpPr>
                    <p:spPr>
                      <a:xfrm>
                        <a:off x="5857884" y="2143116"/>
                        <a:ext cx="560995" cy="1633277"/>
                      </a:xfrm>
                      <a:custGeom>
                        <a:avLst/>
                        <a:gdLst>
                          <a:gd name="connsiteX0" fmla="*/ 0 w 681487"/>
                          <a:gd name="connsiteY0" fmla="*/ 1984076 h 1984076"/>
                          <a:gd name="connsiteX1" fmla="*/ 483079 w 681487"/>
                          <a:gd name="connsiteY1" fmla="*/ 862642 h 1984076"/>
                          <a:gd name="connsiteX2" fmla="*/ 569343 w 681487"/>
                          <a:gd name="connsiteY2" fmla="*/ 560717 h 1984076"/>
                          <a:gd name="connsiteX3" fmla="*/ 517584 w 681487"/>
                          <a:gd name="connsiteY3" fmla="*/ 362309 h 1984076"/>
                          <a:gd name="connsiteX4" fmla="*/ 664234 w 681487"/>
                          <a:gd name="connsiteY4" fmla="*/ 310551 h 1984076"/>
                          <a:gd name="connsiteX5" fmla="*/ 621101 w 681487"/>
                          <a:gd name="connsiteY5" fmla="*/ 138023 h 1984076"/>
                          <a:gd name="connsiteX6" fmla="*/ 517584 w 681487"/>
                          <a:gd name="connsiteY6" fmla="*/ 94891 h 1984076"/>
                          <a:gd name="connsiteX7" fmla="*/ 534837 w 681487"/>
                          <a:gd name="connsiteY7" fmla="*/ 0 h 19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487" h="1984076">
                            <a:moveTo>
                              <a:pt x="0" y="1984076"/>
                            </a:moveTo>
                            <a:cubicBezTo>
                              <a:pt x="194094" y="1541972"/>
                              <a:pt x="388188" y="1099869"/>
                              <a:pt x="483079" y="862642"/>
                            </a:cubicBezTo>
                            <a:cubicBezTo>
                              <a:pt x="577970" y="625415"/>
                              <a:pt x="563592" y="644106"/>
                              <a:pt x="569343" y="560717"/>
                            </a:cubicBezTo>
                            <a:cubicBezTo>
                              <a:pt x="575094" y="477328"/>
                              <a:pt x="501769" y="404003"/>
                              <a:pt x="517584" y="362309"/>
                            </a:cubicBezTo>
                            <a:cubicBezTo>
                              <a:pt x="533399" y="320615"/>
                              <a:pt x="646981" y="347932"/>
                              <a:pt x="664234" y="310551"/>
                            </a:cubicBezTo>
                            <a:cubicBezTo>
                              <a:pt x="681487" y="273170"/>
                              <a:pt x="645543" y="173966"/>
                              <a:pt x="621101" y="138023"/>
                            </a:cubicBezTo>
                            <a:cubicBezTo>
                              <a:pt x="596659" y="102080"/>
                              <a:pt x="531961" y="117895"/>
                              <a:pt x="517584" y="94891"/>
                            </a:cubicBezTo>
                            <a:cubicBezTo>
                              <a:pt x="503207" y="71887"/>
                              <a:pt x="519022" y="35943"/>
                              <a:pt x="534837" y="0"/>
                            </a:cubicBezTo>
                          </a:path>
                        </a:pathLst>
                      </a:custGeom>
                      <a:ln w="25400">
                        <a:solidFill>
                          <a:srgbClr val="FF00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grpSp>
                <p:grpSp>
                  <p:nvGrpSpPr>
                    <p:cNvPr id="53" name="Grupa 55"/>
                    <p:cNvGrpSpPr/>
                    <p:nvPr/>
                  </p:nvGrpSpPr>
                  <p:grpSpPr>
                    <a:xfrm>
                      <a:off x="2714612" y="1214422"/>
                      <a:ext cx="2143140" cy="1144970"/>
                      <a:chOff x="1952625" y="1533525"/>
                      <a:chExt cx="2427288" cy="1253097"/>
                    </a:xfrm>
                  </p:grpSpPr>
                  <p:sp>
                    <p:nvSpPr>
                      <p:cNvPr id="50" name="Dowolny kształt 49"/>
                      <p:cNvSpPr/>
                      <p:nvPr/>
                    </p:nvSpPr>
                    <p:spPr>
                      <a:xfrm>
                        <a:off x="1952625" y="1533525"/>
                        <a:ext cx="2427288" cy="1250950"/>
                      </a:xfrm>
                      <a:custGeom>
                        <a:avLst/>
                        <a:gdLst>
                          <a:gd name="connsiteX0" fmla="*/ 2419350 w 2427288"/>
                          <a:gd name="connsiteY0" fmla="*/ 0 h 1250950"/>
                          <a:gd name="connsiteX1" fmla="*/ 2381250 w 2427288"/>
                          <a:gd name="connsiteY1" fmla="*/ 504825 h 1250950"/>
                          <a:gd name="connsiteX2" fmla="*/ 2143125 w 2427288"/>
                          <a:gd name="connsiteY2" fmla="*/ 666750 h 1250950"/>
                          <a:gd name="connsiteX3" fmla="*/ 1390650 w 2427288"/>
                          <a:gd name="connsiteY3" fmla="*/ 990600 h 1250950"/>
                          <a:gd name="connsiteX4" fmla="*/ 762000 w 2427288"/>
                          <a:gd name="connsiteY4" fmla="*/ 1238250 h 1250950"/>
                          <a:gd name="connsiteX5" fmla="*/ 0 w 2427288"/>
                          <a:gd name="connsiteY5" fmla="*/ 1066800 h 125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7288" h="1250950">
                            <a:moveTo>
                              <a:pt x="2419350" y="0"/>
                            </a:moveTo>
                            <a:cubicBezTo>
                              <a:pt x="2423319" y="196850"/>
                              <a:pt x="2427288" y="393700"/>
                              <a:pt x="2381250" y="504825"/>
                            </a:cubicBezTo>
                            <a:cubicBezTo>
                              <a:pt x="2335212" y="615950"/>
                              <a:pt x="2308225" y="585788"/>
                              <a:pt x="2143125" y="666750"/>
                            </a:cubicBezTo>
                            <a:cubicBezTo>
                              <a:pt x="1978025" y="747713"/>
                              <a:pt x="1620837" y="895350"/>
                              <a:pt x="1390650" y="990600"/>
                            </a:cubicBezTo>
                            <a:cubicBezTo>
                              <a:pt x="1160463" y="1085850"/>
                              <a:pt x="993775" y="1225550"/>
                              <a:pt x="762000" y="1238250"/>
                            </a:cubicBezTo>
                            <a:cubicBezTo>
                              <a:pt x="530225" y="1250950"/>
                              <a:pt x="265112" y="1158875"/>
                              <a:pt x="0" y="1066800"/>
                            </a:cubicBezTo>
                          </a:path>
                        </a:pathLst>
                      </a:custGeom>
                      <a:ln w="25400">
                        <a:solidFill>
                          <a:srgbClr val="66006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51" name="Prostokąt 50"/>
                      <p:cNvSpPr/>
                      <p:nvPr/>
                    </p:nvSpPr>
                    <p:spPr>
                      <a:xfrm>
                        <a:off x="2528629" y="2500306"/>
                        <a:ext cx="327161" cy="286316"/>
                      </a:xfrm>
                      <a:prstGeom prst="rect">
                        <a:avLst/>
                      </a:prstGeom>
                      <a:ln w="25400">
                        <a:noFill/>
                        <a:prstDash val="dash"/>
                      </a:ln>
                    </p:spPr>
                    <p:style>
                      <a:lnRef idx="1">
                        <a:schemeClr val="accent1"/>
                      </a:lnRef>
                      <a:fillRef idx="0">
                        <a:schemeClr val="accent1"/>
                      </a:fillRef>
                      <a:effectRef idx="0">
                        <a:schemeClr val="accent1"/>
                      </a:effectRef>
                      <a:fontRef idx="minor">
                        <a:schemeClr val="tx1"/>
                      </a:fontRef>
                    </p:style>
                    <p:txBody>
                      <a:bodyPr wrap="none">
                        <a:spAutoFit/>
                      </a:bodyPr>
                      <a:lstStyle/>
                      <a:p>
                        <a:pPr lvl="0" algn="r">
                          <a:spcBef>
                            <a:spcPct val="0"/>
                          </a:spcBef>
                          <a:defRPr/>
                        </a:pPr>
                        <a:r>
                          <a:rPr lang="pl-PL" sz="1100" b="1" dirty="0" smtClean="0">
                            <a:solidFill>
                              <a:schemeClr val="bg1"/>
                            </a:solidFill>
                          </a:rPr>
                          <a:t>9 </a:t>
                        </a:r>
                        <a:endParaRPr lang="pl-PL" sz="1100" b="1" dirty="0">
                          <a:solidFill>
                            <a:schemeClr val="bg1"/>
                          </a:solidFill>
                        </a:endParaRPr>
                      </a:p>
                    </p:txBody>
                  </p:sp>
                </p:grpSp>
              </p:grpSp>
              <p:grpSp>
                <p:nvGrpSpPr>
                  <p:cNvPr id="55" name="Grupa 64"/>
                  <p:cNvGrpSpPr/>
                  <p:nvPr/>
                </p:nvGrpSpPr>
                <p:grpSpPr>
                  <a:xfrm>
                    <a:off x="3786182" y="2284406"/>
                    <a:ext cx="3391753" cy="2360626"/>
                    <a:chOff x="3786182" y="2284406"/>
                    <a:chExt cx="3391753" cy="2360626"/>
                  </a:xfrm>
                </p:grpSpPr>
                <p:grpSp>
                  <p:nvGrpSpPr>
                    <p:cNvPr id="56" name="Grupa 62"/>
                    <p:cNvGrpSpPr/>
                    <p:nvPr/>
                  </p:nvGrpSpPr>
                  <p:grpSpPr>
                    <a:xfrm>
                      <a:off x="5823717" y="3498852"/>
                      <a:ext cx="462795" cy="358776"/>
                      <a:chOff x="5577847" y="4214818"/>
                      <a:chExt cx="476412" cy="369332"/>
                    </a:xfrm>
                  </p:grpSpPr>
                  <p:sp>
                    <p:nvSpPr>
                      <p:cNvPr id="62" name="Prostokąt zaokrąglony 61"/>
                      <p:cNvSpPr/>
                      <p:nvPr/>
                    </p:nvSpPr>
                    <p:spPr>
                      <a:xfrm>
                        <a:off x="5643570" y="4429132"/>
                        <a:ext cx="142876" cy="129745"/>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63" name="Prostokąt 62"/>
                      <p:cNvSpPr/>
                      <p:nvPr/>
                    </p:nvSpPr>
                    <p:spPr>
                      <a:xfrm>
                        <a:off x="5577847" y="4214818"/>
                        <a:ext cx="476412" cy="369332"/>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1100" b="1" dirty="0" smtClean="0">
                            <a:solidFill>
                              <a:schemeClr val="bg1"/>
                            </a:solidFill>
                          </a:rPr>
                          <a:t>10 </a:t>
                        </a:r>
                      </a:p>
                    </p:txBody>
                  </p:sp>
                </p:grpSp>
                <p:grpSp>
                  <p:nvGrpSpPr>
                    <p:cNvPr id="57" name="Grupa 63"/>
                    <p:cNvGrpSpPr/>
                    <p:nvPr/>
                  </p:nvGrpSpPr>
                  <p:grpSpPr>
                    <a:xfrm>
                      <a:off x="3786182" y="2284406"/>
                      <a:ext cx="462795" cy="358776"/>
                      <a:chOff x="5577849" y="4214818"/>
                      <a:chExt cx="476412" cy="369332"/>
                    </a:xfrm>
                  </p:grpSpPr>
                  <p:sp>
                    <p:nvSpPr>
                      <p:cNvPr id="60" name="Prostokąt zaokrąglony 59"/>
                      <p:cNvSpPr/>
                      <p:nvPr/>
                    </p:nvSpPr>
                    <p:spPr>
                      <a:xfrm>
                        <a:off x="5643570" y="4429132"/>
                        <a:ext cx="142876" cy="129745"/>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61" name="Prostokąt 60"/>
                      <p:cNvSpPr/>
                      <p:nvPr/>
                    </p:nvSpPr>
                    <p:spPr>
                      <a:xfrm>
                        <a:off x="5577849" y="4214818"/>
                        <a:ext cx="476412" cy="369332"/>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1100" b="1" dirty="0" smtClean="0">
                            <a:solidFill>
                              <a:schemeClr val="bg1"/>
                            </a:solidFill>
                          </a:rPr>
                          <a:t>10 </a:t>
                        </a:r>
                      </a:p>
                    </p:txBody>
                  </p:sp>
                </p:grpSp>
                <p:grpSp>
                  <p:nvGrpSpPr>
                    <p:cNvPr id="64" name="Grupa 66"/>
                    <p:cNvGrpSpPr/>
                    <p:nvPr/>
                  </p:nvGrpSpPr>
                  <p:grpSpPr>
                    <a:xfrm>
                      <a:off x="6715140" y="4286256"/>
                      <a:ext cx="462795" cy="358776"/>
                      <a:chOff x="5572132" y="4201687"/>
                      <a:chExt cx="476412" cy="369332"/>
                    </a:xfrm>
                  </p:grpSpPr>
                  <p:sp>
                    <p:nvSpPr>
                      <p:cNvPr id="58" name="Prostokąt zaokrąglony 57"/>
                      <p:cNvSpPr/>
                      <p:nvPr/>
                    </p:nvSpPr>
                    <p:spPr>
                      <a:xfrm>
                        <a:off x="5643570" y="4429132"/>
                        <a:ext cx="142876" cy="129745"/>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59" name="Prostokąt 58"/>
                      <p:cNvSpPr/>
                      <p:nvPr/>
                    </p:nvSpPr>
                    <p:spPr>
                      <a:xfrm>
                        <a:off x="5572132" y="4201687"/>
                        <a:ext cx="476412" cy="369332"/>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pl-PL" sz="1100" b="1" dirty="0" smtClean="0">
                            <a:solidFill>
                              <a:schemeClr val="bg1"/>
                            </a:solidFill>
                          </a:rPr>
                          <a:t>10 </a:t>
                        </a:r>
                      </a:p>
                    </p:txBody>
                  </p:sp>
                </p:grpSp>
              </p:grpSp>
            </p:grpSp>
            <p:grpSp>
              <p:nvGrpSpPr>
                <p:cNvPr id="65" name="Grupa 69"/>
                <p:cNvGrpSpPr/>
                <p:nvPr/>
              </p:nvGrpSpPr>
              <p:grpSpPr>
                <a:xfrm>
                  <a:off x="3726735" y="1142984"/>
                  <a:ext cx="549917" cy="1285884"/>
                  <a:chOff x="3726735" y="1137358"/>
                  <a:chExt cx="549917" cy="1247268"/>
                </a:xfrm>
              </p:grpSpPr>
              <p:grpSp>
                <p:nvGrpSpPr>
                  <p:cNvPr id="67" name="Grupa 63"/>
                  <p:cNvGrpSpPr/>
                  <p:nvPr/>
                </p:nvGrpSpPr>
                <p:grpSpPr>
                  <a:xfrm>
                    <a:off x="3846400" y="1137358"/>
                    <a:ext cx="360996" cy="1247268"/>
                    <a:chOff x="3274896" y="1423110"/>
                    <a:chExt cx="360996" cy="1247268"/>
                  </a:xfrm>
                </p:grpSpPr>
                <p:sp>
                  <p:nvSpPr>
                    <p:cNvPr id="68" name="Dowolny kształt 67"/>
                    <p:cNvSpPr/>
                    <p:nvPr/>
                  </p:nvSpPr>
                  <p:spPr>
                    <a:xfrm>
                      <a:off x="3286116" y="1423110"/>
                      <a:ext cx="180975" cy="1247268"/>
                    </a:xfrm>
                    <a:custGeom>
                      <a:avLst/>
                      <a:gdLst>
                        <a:gd name="connsiteX0" fmla="*/ 95250 w 180975"/>
                        <a:gd name="connsiteY0" fmla="*/ 1323975 h 1323975"/>
                        <a:gd name="connsiteX1" fmla="*/ 180975 w 180975"/>
                        <a:gd name="connsiteY1" fmla="*/ 647700 h 1323975"/>
                        <a:gd name="connsiteX2" fmla="*/ 180975 w 180975"/>
                        <a:gd name="connsiteY2" fmla="*/ 647700 h 1323975"/>
                        <a:gd name="connsiteX3" fmla="*/ 0 w 180975"/>
                        <a:gd name="connsiteY3" fmla="*/ 0 h 1323975"/>
                      </a:gdLst>
                      <a:ahLst/>
                      <a:cxnLst>
                        <a:cxn ang="0">
                          <a:pos x="connsiteX0" y="connsiteY0"/>
                        </a:cxn>
                        <a:cxn ang="0">
                          <a:pos x="connsiteX1" y="connsiteY1"/>
                        </a:cxn>
                        <a:cxn ang="0">
                          <a:pos x="connsiteX2" y="connsiteY2"/>
                        </a:cxn>
                        <a:cxn ang="0">
                          <a:pos x="connsiteX3" y="connsiteY3"/>
                        </a:cxn>
                      </a:cxnLst>
                      <a:rect l="l" t="t" r="r" b="b"/>
                      <a:pathLst>
                        <a:path w="180975" h="1323975">
                          <a:moveTo>
                            <a:pt x="95250" y="1323975"/>
                          </a:moveTo>
                          <a:lnTo>
                            <a:pt x="180975" y="647700"/>
                          </a:lnTo>
                          <a:lnTo>
                            <a:pt x="180975" y="647700"/>
                          </a:lnTo>
                          <a:lnTo>
                            <a:pt x="0" y="0"/>
                          </a:lnTo>
                        </a:path>
                      </a:pathLst>
                    </a:custGeom>
                    <a:ln w="76200">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66" name="Prostokąt 65"/>
                    <p:cNvSpPr/>
                    <p:nvPr/>
                  </p:nvSpPr>
                  <p:spPr>
                    <a:xfrm>
                      <a:off x="3274896" y="1428736"/>
                      <a:ext cx="360996" cy="253754"/>
                    </a:xfrm>
                    <a:prstGeom prst="rect">
                      <a:avLst/>
                    </a:prstGeom>
                    <a:ln w="25400">
                      <a:noFill/>
                    </a:ln>
                  </p:spPr>
                  <p:txBody>
                    <a:bodyPr wrap="none">
                      <a:spAutoFit/>
                    </a:bodyPr>
                    <a:lstStyle/>
                    <a:p>
                      <a:pPr lvl="0" algn="r">
                        <a:spcBef>
                          <a:spcPct val="0"/>
                        </a:spcBef>
                        <a:defRPr/>
                      </a:pPr>
                      <a:r>
                        <a:rPr lang="pl-PL" sz="1100" b="1" dirty="0" smtClean="0">
                          <a:solidFill>
                            <a:schemeClr val="bg1"/>
                          </a:solidFill>
                        </a:rPr>
                        <a:t>11 </a:t>
                      </a:r>
                      <a:endParaRPr lang="pl-PL" sz="1100" b="1" dirty="0">
                        <a:solidFill>
                          <a:schemeClr val="bg1"/>
                        </a:solidFill>
                      </a:endParaRPr>
                    </a:p>
                  </p:txBody>
                </p:sp>
              </p:grpSp>
              <p:sp>
                <p:nvSpPr>
                  <p:cNvPr id="69" name="Prostokąt zaokrąglony 68"/>
                  <p:cNvSpPr/>
                  <p:nvPr/>
                </p:nvSpPr>
                <p:spPr>
                  <a:xfrm rot="20585328">
                    <a:off x="3726735" y="1137358"/>
                    <a:ext cx="549917" cy="655368"/>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grpSp>
          </p:grpSp>
        </p:grpSp>
      </p:grpSp>
      <p:sp>
        <p:nvSpPr>
          <p:cNvPr id="70" name="Prostokąt 69"/>
          <p:cNvSpPr/>
          <p:nvPr/>
        </p:nvSpPr>
        <p:spPr>
          <a:xfrm>
            <a:off x="1142976" y="5951354"/>
            <a:ext cx="3895051" cy="584775"/>
          </a:xfrm>
          <a:prstGeom prst="rect">
            <a:avLst/>
          </a:prstGeom>
          <a:noFill/>
        </p:spPr>
        <p:txBody>
          <a:bodyPr wrap="square">
            <a:spAutoFit/>
          </a:bodyPr>
          <a:lstStyle/>
          <a:p>
            <a:pPr marL="342900" indent="-144000">
              <a:spcBef>
                <a:spcPct val="0"/>
              </a:spcBef>
              <a:buAutoNum type="arabicPeriod"/>
              <a:defRPr/>
            </a:pPr>
            <a:r>
              <a:rPr lang="pl-PL" sz="800" dirty="0" smtClean="0"/>
              <a:t>HISTORYCZNE  ULICE</a:t>
            </a:r>
          </a:p>
          <a:p>
            <a:pPr marL="342900" indent="-144000">
              <a:spcBef>
                <a:spcPct val="0"/>
              </a:spcBef>
              <a:buFontTx/>
              <a:buAutoNum type="arabicPeriod"/>
              <a:defRPr/>
            </a:pPr>
            <a:r>
              <a:rPr lang="pl-PL" sz="800" dirty="0" smtClean="0"/>
              <a:t>OSIEDLE „ŻYLETKI”</a:t>
            </a:r>
          </a:p>
          <a:p>
            <a:pPr marL="342900" indent="-144000">
              <a:spcBef>
                <a:spcPct val="0"/>
              </a:spcBef>
              <a:buFontTx/>
              <a:buAutoNum type="arabicPeriod"/>
              <a:defRPr/>
            </a:pPr>
            <a:r>
              <a:rPr lang="pl-PL" sz="800" dirty="0" smtClean="0"/>
              <a:t>MURAL PRZY UL . STODOLNEJ</a:t>
            </a:r>
          </a:p>
          <a:p>
            <a:pPr marL="342900" lvl="0" indent="-144000">
              <a:spcBef>
                <a:spcPct val="0"/>
              </a:spcBef>
              <a:buFontTx/>
              <a:buAutoNum type="arabicPeriod"/>
              <a:defRPr/>
            </a:pPr>
            <a:r>
              <a:rPr lang="pl-PL" sz="800" dirty="0" smtClean="0"/>
              <a:t>REKREACJA PRZY UJŚCIU  RZ . ŚLĘZY</a:t>
            </a:r>
          </a:p>
        </p:txBody>
      </p:sp>
      <p:sp>
        <p:nvSpPr>
          <p:cNvPr id="71" name="Prostokąt 70"/>
          <p:cNvSpPr/>
          <p:nvPr/>
        </p:nvSpPr>
        <p:spPr>
          <a:xfrm>
            <a:off x="3143240" y="5857892"/>
            <a:ext cx="2500330" cy="707886"/>
          </a:xfrm>
          <a:prstGeom prst="rect">
            <a:avLst/>
          </a:prstGeom>
          <a:noFill/>
        </p:spPr>
        <p:txBody>
          <a:bodyPr wrap="square">
            <a:spAutoFit/>
          </a:bodyPr>
          <a:lstStyle/>
          <a:p>
            <a:pPr marL="427500" indent="-228600">
              <a:spcBef>
                <a:spcPct val="0"/>
              </a:spcBef>
              <a:buFont typeface="+mj-lt"/>
              <a:buAutoNum type="arabicPeriod" startAt="6"/>
              <a:defRPr/>
            </a:pPr>
            <a:endParaRPr lang="pl-PL" sz="800" dirty="0" smtClean="0"/>
          </a:p>
          <a:p>
            <a:pPr marL="427500" lvl="0" indent="-228600">
              <a:spcBef>
                <a:spcPct val="0"/>
              </a:spcBef>
              <a:buFont typeface="+mj-lt"/>
              <a:buAutoNum type="arabicPeriod" startAt="5"/>
              <a:defRPr/>
            </a:pPr>
            <a:r>
              <a:rPr lang="pl-PL" sz="800" dirty="0" smtClean="0"/>
              <a:t>DAWNY FOLWARK</a:t>
            </a:r>
          </a:p>
          <a:p>
            <a:pPr marL="427500" indent="-228600">
              <a:spcBef>
                <a:spcPct val="0"/>
              </a:spcBef>
              <a:buFont typeface="+mj-lt"/>
              <a:buAutoNum type="arabicPeriod" startAt="5"/>
              <a:defRPr/>
            </a:pPr>
            <a:r>
              <a:rPr lang="pl-PL" sz="800" dirty="0" smtClean="0"/>
              <a:t>URZĄDZENIA WODNE NA RZ.  ŁUGOWINIE</a:t>
            </a:r>
          </a:p>
          <a:p>
            <a:pPr marL="427500" indent="-228600">
              <a:spcBef>
                <a:spcPct val="0"/>
              </a:spcBef>
              <a:buFont typeface="+mj-lt"/>
              <a:buAutoNum type="arabicPeriod" startAt="5"/>
              <a:defRPr/>
            </a:pPr>
            <a:r>
              <a:rPr lang="pl-PL" sz="800" dirty="0" smtClean="0"/>
              <a:t>CMENTARZ PRZY UL . PILCZYCKIIEJ</a:t>
            </a:r>
          </a:p>
          <a:p>
            <a:pPr marL="427500" indent="-228600">
              <a:spcBef>
                <a:spcPct val="0"/>
              </a:spcBef>
              <a:buFont typeface="+mj-lt"/>
              <a:buAutoNum type="arabicPeriod" startAt="5"/>
              <a:defRPr/>
            </a:pPr>
            <a:r>
              <a:rPr lang="pl-PL" sz="800" dirty="0" smtClean="0"/>
              <a:t>ULICE HANDLOWE</a:t>
            </a:r>
          </a:p>
        </p:txBody>
      </p:sp>
      <p:sp>
        <p:nvSpPr>
          <p:cNvPr id="72" name="Prostokąt 71"/>
          <p:cNvSpPr/>
          <p:nvPr/>
        </p:nvSpPr>
        <p:spPr>
          <a:xfrm>
            <a:off x="5572132" y="5857892"/>
            <a:ext cx="2680605" cy="584775"/>
          </a:xfrm>
          <a:prstGeom prst="rect">
            <a:avLst/>
          </a:prstGeom>
          <a:noFill/>
        </p:spPr>
        <p:txBody>
          <a:bodyPr wrap="square">
            <a:spAutoFit/>
          </a:bodyPr>
          <a:lstStyle/>
          <a:p>
            <a:pPr marL="427500" lvl="0" indent="-228600">
              <a:spcBef>
                <a:spcPct val="0"/>
              </a:spcBef>
              <a:buFont typeface="+mj-lt"/>
              <a:buAutoNum type="arabicPeriod" startAt="11"/>
              <a:defRPr/>
            </a:pPr>
            <a:endParaRPr lang="pl-PL" sz="800" dirty="0" smtClean="0"/>
          </a:p>
          <a:p>
            <a:pPr marL="427500" lvl="0" indent="-228600">
              <a:spcBef>
                <a:spcPct val="0"/>
              </a:spcBef>
              <a:buFont typeface="+mj-lt"/>
              <a:buAutoNum type="arabicPeriod" startAt="9"/>
              <a:defRPr/>
            </a:pPr>
            <a:r>
              <a:rPr lang="pl-PL" sz="800" dirty="0" smtClean="0"/>
              <a:t>BOCZNICA KOLEJOWA</a:t>
            </a:r>
          </a:p>
          <a:p>
            <a:pPr marL="427500" lvl="0" indent="-228600">
              <a:spcBef>
                <a:spcPct val="0"/>
              </a:spcBef>
              <a:buFont typeface="+mj-lt"/>
              <a:buAutoNum type="arabicPeriod" startAt="9"/>
              <a:defRPr/>
            </a:pPr>
            <a:r>
              <a:rPr lang="pl-PL" sz="800" dirty="0" smtClean="0"/>
              <a:t>STACJE TRANSFORMATOROWE</a:t>
            </a:r>
          </a:p>
          <a:p>
            <a:pPr marL="427500" lvl="0" indent="-228600">
              <a:spcBef>
                <a:spcPct val="0"/>
              </a:spcBef>
              <a:buFont typeface="+mj-lt"/>
              <a:buAutoNum type="arabicPeriod" startAt="11"/>
              <a:defRPr/>
            </a:pPr>
            <a:r>
              <a:rPr lang="pl-PL" sz="800" dirty="0" smtClean="0"/>
              <a:t>EKOZAGRODA</a:t>
            </a:r>
          </a:p>
        </p:txBody>
      </p:sp>
      <p:pic>
        <p:nvPicPr>
          <p:cNvPr id="73" name="Obraz 72"/>
          <p:cNvPicPr>
            <a:picLocks noChangeAspect="1"/>
          </p:cNvPicPr>
          <p:nvPr/>
        </p:nvPicPr>
        <p:blipFill rotWithShape="1">
          <a:blip r:embed="rId4"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20"/>
          <p:cNvSpPr/>
          <p:nvPr/>
        </p:nvSpPr>
        <p:spPr>
          <a:xfrm>
            <a:off x="1395167" y="1714488"/>
            <a:ext cx="7136092" cy="421484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Prostokąt 13"/>
          <p:cNvSpPr/>
          <p:nvPr/>
        </p:nvSpPr>
        <p:spPr>
          <a:xfrm>
            <a:off x="1479302" y="2214554"/>
            <a:ext cx="7021788" cy="4143404"/>
          </a:xfrm>
          <a:prstGeom prst="rect">
            <a:avLst/>
          </a:prstGeom>
        </p:spPr>
        <p:txBody>
          <a:bodyPr wrap="square">
            <a:noAutofit/>
          </a:bodyPr>
          <a:lstStyle/>
          <a:p>
            <a:pPr marL="252000" indent="-252000">
              <a:spcBef>
                <a:spcPct val="0"/>
              </a:spcBef>
              <a:defRPr/>
            </a:pPr>
            <a:r>
              <a:rPr lang="pl-PL" sz="1000" b="1" dirty="0" smtClean="0">
                <a:solidFill>
                  <a:schemeClr val="accent4"/>
                </a:solidFill>
              </a:rPr>
              <a:t>1. HISTORYCZNE ULICE</a:t>
            </a:r>
            <a:r>
              <a:rPr lang="pl-PL" sz="1000" dirty="0" smtClean="0"/>
              <a:t>                                                                                                                     </a:t>
            </a:r>
          </a:p>
          <a:p>
            <a:pPr lvl="0">
              <a:spcBef>
                <a:spcPct val="0"/>
              </a:spcBef>
              <a:defRPr/>
            </a:pPr>
            <a:r>
              <a:rPr lang="pl-PL" sz="1000" dirty="0" smtClean="0"/>
              <a:t>UTRZYMANIE CHARAKTERU HISTORYCZNIE UKSZTAŁTOWANYCH ULIC: DWORSKIEJ, MAŚLICKIEJ, </a:t>
            </a:r>
          </a:p>
          <a:p>
            <a:pPr lvl="0">
              <a:spcBef>
                <a:spcPct val="0"/>
              </a:spcBef>
              <a:defRPr/>
            </a:pPr>
            <a:r>
              <a:rPr lang="pl-PL" sz="1000" dirty="0" smtClean="0"/>
              <a:t>ŚLĘZOUJŚCIE (ZACHOWANIE BRUKU) I RĘDZIŃSKIEJ, WYEKSPONOWANIE  HISTORYCZNYCH OBIEKTÓW.</a:t>
            </a:r>
          </a:p>
          <a:p>
            <a:pPr marL="252000" indent="-252000">
              <a:spcBef>
                <a:spcPts val="400"/>
              </a:spcBef>
              <a:defRPr/>
            </a:pPr>
            <a:r>
              <a:rPr lang="pl-PL" sz="1000" b="1" dirty="0" smtClean="0">
                <a:solidFill>
                  <a:schemeClr val="accent4"/>
                </a:solidFill>
              </a:rPr>
              <a:t>2. OSIEDLE „ŻYLETKI”</a:t>
            </a:r>
          </a:p>
          <a:p>
            <a:pPr lvl="0">
              <a:spcBef>
                <a:spcPct val="0"/>
              </a:spcBef>
              <a:defRPr/>
            </a:pPr>
            <a:r>
              <a:rPr lang="pl-PL" sz="1000" dirty="0" smtClean="0"/>
              <a:t>UTRZYMANIE CHARAKTERU HISTORYCZNIE UKSZTAŁTOWANEJ ZABUDOWY MIESZKANIOWEJ – DAWNYCH OSIEDLI ROBOTNICZYCH W UKŁADZIE „ŻYLETKI”, W TYM DREWNIANYCH SŁUPÓW.</a:t>
            </a:r>
          </a:p>
          <a:p>
            <a:pPr marL="252000" indent="-252000">
              <a:spcBef>
                <a:spcPts val="400"/>
              </a:spcBef>
              <a:defRPr/>
            </a:pPr>
            <a:r>
              <a:rPr lang="pl-PL" sz="1000" b="1" dirty="0" smtClean="0">
                <a:solidFill>
                  <a:schemeClr val="accent4"/>
                </a:solidFill>
              </a:rPr>
              <a:t>3. MURAL PRZY  UL.  STODOLNEJ</a:t>
            </a:r>
          </a:p>
          <a:p>
            <a:pPr marL="252000" lvl="0" indent="-252000">
              <a:spcBef>
                <a:spcPct val="0"/>
              </a:spcBef>
              <a:defRPr/>
            </a:pPr>
            <a:r>
              <a:rPr lang="pl-PL" sz="1000" dirty="0" smtClean="0"/>
              <a:t>ODNOWIENIE MURALU Z OKRESU WYBORÓW „3XTAK” W 1946 ROKU, W REJONIE UL.  STODOLNEJ.</a:t>
            </a:r>
          </a:p>
          <a:p>
            <a:pPr marL="252000" indent="-252000">
              <a:spcBef>
                <a:spcPts val="400"/>
              </a:spcBef>
              <a:defRPr/>
            </a:pPr>
            <a:r>
              <a:rPr lang="pl-PL" sz="1000" b="1" dirty="0" smtClean="0">
                <a:solidFill>
                  <a:schemeClr val="accent4"/>
                </a:solidFill>
              </a:rPr>
              <a:t>4. REKREACJA  PRZY UJŚCIU  RZEKI ŚLĘZY</a:t>
            </a:r>
          </a:p>
          <a:p>
            <a:pPr marL="252000" lvl="0" indent="-252000">
              <a:spcBef>
                <a:spcPct val="0"/>
              </a:spcBef>
              <a:defRPr/>
            </a:pPr>
            <a:r>
              <a:rPr lang="pl-PL" sz="1000" dirty="0" smtClean="0"/>
              <a:t>PRZYWRÓCENIE DAWNEGO MIEJSCA REKREACYJNEGO W REJONIE UJŚCIA RZ EKI ŚLĘZY DO RZEKI  ODRY.</a:t>
            </a:r>
          </a:p>
          <a:p>
            <a:pPr marL="252000" indent="-252000">
              <a:spcBef>
                <a:spcPts val="400"/>
              </a:spcBef>
              <a:defRPr/>
            </a:pPr>
            <a:r>
              <a:rPr lang="pl-PL" sz="1000" b="1" dirty="0" smtClean="0">
                <a:solidFill>
                  <a:schemeClr val="accent4"/>
                </a:solidFill>
              </a:rPr>
              <a:t>5. DAWNY FOLWARK</a:t>
            </a:r>
          </a:p>
          <a:p>
            <a:pPr>
              <a:spcBef>
                <a:spcPct val="0"/>
              </a:spcBef>
              <a:defRPr/>
            </a:pPr>
            <a:r>
              <a:rPr lang="pl-PL" sz="1000" dirty="0" smtClean="0"/>
              <a:t>PRZYWRÓCENIE FOLWARKU PRZY UL.  RĘDZIŃSKIEJ  (DOM POMOCY SPOŁECZNEJ) Z HISTORYCZNĄ ZIELENIĄ I FOSĄ. </a:t>
            </a:r>
          </a:p>
          <a:p>
            <a:pPr>
              <a:spcBef>
                <a:spcPct val="0"/>
              </a:spcBef>
              <a:defRPr/>
            </a:pPr>
            <a:r>
              <a:rPr lang="pl-PL" sz="1000" dirty="0" smtClean="0"/>
              <a:t>WYZNACZENIE ŚCIEŻKI HISTORYCZNO -  PRZYRODNICZEJ NA TERENIE FOLWARKU (OBECNIE W REALIZACJI).</a:t>
            </a:r>
          </a:p>
          <a:p>
            <a:pPr marL="252000" indent="-252000">
              <a:spcBef>
                <a:spcPts val="400"/>
              </a:spcBef>
              <a:defRPr/>
            </a:pPr>
            <a:r>
              <a:rPr lang="pl-PL" sz="1000" b="1" dirty="0" smtClean="0">
                <a:solidFill>
                  <a:schemeClr val="accent4"/>
                </a:solidFill>
              </a:rPr>
              <a:t>6. URZĄDZENIA WODNE NA  RZECE ŁUGOWINIE</a:t>
            </a:r>
          </a:p>
          <a:p>
            <a:pPr marL="252000" lvl="0" indent="-252000">
              <a:spcBef>
                <a:spcPct val="0"/>
              </a:spcBef>
              <a:defRPr/>
            </a:pPr>
            <a:r>
              <a:rPr lang="pl-PL" sz="1000" dirty="0" smtClean="0"/>
              <a:t>ODRESTAUROWANIE URZĄDZEŃ WODNYCH NA RZECE  ŁUGOWINIE W REJONIE UL.  ŚLĘZOUJŚCIE.</a:t>
            </a:r>
          </a:p>
          <a:p>
            <a:pPr marL="252000" indent="-252000">
              <a:spcBef>
                <a:spcPts val="400"/>
              </a:spcBef>
              <a:defRPr/>
            </a:pPr>
            <a:r>
              <a:rPr lang="pl-PL" sz="1000" b="1" dirty="0" smtClean="0">
                <a:solidFill>
                  <a:schemeClr val="accent4"/>
                </a:solidFill>
              </a:rPr>
              <a:t> 7. CMENTARZ PRZY UL. PILCZYCKIEJ</a:t>
            </a:r>
          </a:p>
          <a:p>
            <a:pPr marL="252000" lvl="0" indent="-252000">
              <a:spcBef>
                <a:spcPct val="0"/>
              </a:spcBef>
              <a:defRPr/>
            </a:pPr>
            <a:r>
              <a:rPr lang="pl-PL" sz="1000" dirty="0" smtClean="0"/>
              <a:t>UTRZYMANIE STAREGO CMENTARZA W REJONIE  AOW  PRZY UL.  PILCZYCKIEJ.</a:t>
            </a:r>
          </a:p>
          <a:p>
            <a:pPr marL="252000" lvl="0" indent="-252000">
              <a:spcBef>
                <a:spcPts val="400"/>
              </a:spcBef>
              <a:defRPr/>
            </a:pPr>
            <a:r>
              <a:rPr lang="pl-PL" sz="1000" b="1" dirty="0" smtClean="0">
                <a:solidFill>
                  <a:schemeClr val="accent4"/>
                </a:solidFill>
              </a:rPr>
              <a:t>8. ULICE HANDLOWE</a:t>
            </a:r>
          </a:p>
          <a:p>
            <a:pPr lvl="0">
              <a:spcBef>
                <a:spcPct val="0"/>
              </a:spcBef>
              <a:defRPr/>
            </a:pPr>
            <a:r>
              <a:rPr lang="pl-PL" sz="1000" dirty="0" smtClean="0"/>
              <a:t>PRZEZNACZENIE SZKOŁY PRZY UL. TUROSZOWSKIEJ NA CELE SPOŁECZNE. UL. TUROSZOWSKA I UL. RĘDZIŃSKA - DAWNIEJ GROMADZIŁY RÓŻNEGO RODZAJU USŁUGI,  BARY,  RESTAURACJE,  KTÓRE STANOWIŁY MIEJSCE REKREACJI DLA PRZYJEZDNYCH  </a:t>
            </a:r>
          </a:p>
          <a:p>
            <a:pPr lvl="0">
              <a:spcBef>
                <a:spcPct val="0"/>
              </a:spcBef>
              <a:defRPr/>
            </a:pPr>
            <a:r>
              <a:rPr lang="pl-PL" sz="1000" dirty="0" smtClean="0"/>
              <a:t>Z CENTRUM MIASTA.</a:t>
            </a:r>
          </a:p>
          <a:p>
            <a:pPr marL="252000" lvl="0" indent="-252000">
              <a:spcBef>
                <a:spcPct val="0"/>
              </a:spcBef>
              <a:defRPr/>
            </a:pPr>
            <a:endParaRPr lang="pl-PL" sz="1000" dirty="0" smtClean="0"/>
          </a:p>
          <a:p>
            <a:pPr marL="252000" indent="-252000">
              <a:spcBef>
                <a:spcPct val="0"/>
              </a:spcBef>
              <a:defRPr/>
            </a:pPr>
            <a:endParaRPr lang="pl-PL" sz="1000" b="1" dirty="0" smtClean="0">
              <a:solidFill>
                <a:schemeClr val="accent4"/>
              </a:solidFill>
            </a:endParaRPr>
          </a:p>
          <a:p>
            <a:pPr marL="252000" lvl="0" indent="-252000">
              <a:spcBef>
                <a:spcPct val="0"/>
              </a:spcBef>
              <a:defRPr/>
            </a:pPr>
            <a:r>
              <a:rPr lang="pl-PL" sz="1000" dirty="0" smtClean="0"/>
              <a:t> </a:t>
            </a:r>
          </a:p>
          <a:p>
            <a:pPr marL="252000" lvl="0" indent="-252000">
              <a:spcBef>
                <a:spcPct val="0"/>
              </a:spcBef>
              <a:defRPr/>
            </a:pPr>
            <a:endParaRPr lang="pl-PL" sz="1000" dirty="0" smtClean="0"/>
          </a:p>
          <a:p>
            <a:pPr marL="252000" indent="-252000">
              <a:spcBef>
                <a:spcPct val="0"/>
              </a:spcBef>
              <a:defRPr/>
            </a:pPr>
            <a:endParaRPr lang="pl-PL" sz="1000" b="1" dirty="0" smtClean="0">
              <a:solidFill>
                <a:schemeClr val="accent4"/>
              </a:solidFill>
            </a:endParaRPr>
          </a:p>
          <a:p>
            <a:pPr marL="252000" lvl="0" indent="-252000">
              <a:spcBef>
                <a:spcPct val="0"/>
              </a:spcBef>
              <a:defRPr/>
            </a:pPr>
            <a:endParaRPr lang="pl-PL" sz="1000" b="1" dirty="0" smtClean="0">
              <a:solidFill>
                <a:schemeClr val="accent4"/>
              </a:solidFill>
            </a:endParaRPr>
          </a:p>
          <a:p>
            <a:pPr marL="252000" lvl="0" indent="-252000">
              <a:spcBef>
                <a:spcPct val="0"/>
              </a:spcBef>
              <a:defRPr/>
            </a:pPr>
            <a:endParaRPr lang="pl-PL" sz="1000" dirty="0" smtClean="0">
              <a:solidFill>
                <a:srgbClr val="00B0F0"/>
              </a:solidFill>
            </a:endParaRPr>
          </a:p>
          <a:p>
            <a:pPr marL="252000" lvl="0" indent="-252000">
              <a:spcBef>
                <a:spcPct val="0"/>
              </a:spcBef>
              <a:defRPr/>
            </a:pPr>
            <a:endParaRPr lang="pl-PL" sz="1000" dirty="0" smtClean="0">
              <a:solidFill>
                <a:srgbClr val="00B0F0"/>
              </a:solidFill>
            </a:endParaRPr>
          </a:p>
          <a:p>
            <a:pPr marL="252000" lvl="0" indent="-252000">
              <a:spcBef>
                <a:spcPct val="0"/>
              </a:spcBef>
              <a:defRPr/>
            </a:pPr>
            <a:endParaRPr lang="pl-PL" sz="1000" dirty="0">
              <a:solidFill>
                <a:srgbClr val="00B0F0"/>
              </a:solidFill>
            </a:endParaRPr>
          </a:p>
        </p:txBody>
      </p:sp>
      <p:sp>
        <p:nvSpPr>
          <p:cNvPr id="10"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lvl="0" algn="r">
              <a:spcBef>
                <a:spcPct val="0"/>
              </a:spcBef>
              <a:defRPr/>
            </a:pPr>
            <a:r>
              <a:rPr lang="pl-PL" sz="1400" dirty="0" smtClean="0">
                <a:solidFill>
                  <a:schemeClr val="tx1">
                    <a:lumMod val="75000"/>
                    <a:lumOff val="25000"/>
                  </a:schemeClr>
                </a:solidFill>
              </a:rPr>
              <a:t>WYKAZ ELEMENTÓW MAPY ZBIORCZEJ TEMATU TOŻSAMOŚĆ</a:t>
            </a:r>
            <a:endParaRPr lang="pl-PL" sz="1400" dirty="0">
              <a:solidFill>
                <a:schemeClr val="tx1">
                  <a:lumMod val="75000"/>
                  <a:lumOff val="25000"/>
                </a:schemeClr>
              </a:solidFill>
            </a:endParaRPr>
          </a:p>
        </p:txBody>
      </p:sp>
      <p:sp>
        <p:nvSpPr>
          <p:cNvPr id="11"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12" name="Łącznik prosty 11"/>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Prostokąt 17"/>
          <p:cNvSpPr/>
          <p:nvPr/>
        </p:nvSpPr>
        <p:spPr>
          <a:xfrm rot="16200000">
            <a:off x="1211051" y="1261824"/>
            <a:ext cx="630076" cy="268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endParaRPr lang="pl-PL" sz="3200" kern="1200" dirty="0"/>
          </a:p>
        </p:txBody>
      </p:sp>
      <p:sp>
        <p:nvSpPr>
          <p:cNvPr id="13" name="Prostokąt 12"/>
          <p:cNvSpPr/>
          <p:nvPr/>
        </p:nvSpPr>
        <p:spPr>
          <a:xfrm>
            <a:off x="1357290" y="1058275"/>
            <a:ext cx="2647942" cy="584775"/>
          </a:xfrm>
          <a:prstGeom prst="rect">
            <a:avLst/>
          </a:prstGeom>
          <a:noFill/>
          <a:ln>
            <a:noFill/>
          </a:ln>
        </p:spPr>
        <p:txBody>
          <a:bodyPr vert="horz" wrap="square">
            <a:spAutoFit/>
          </a:bodyPr>
          <a:lstStyle/>
          <a:p>
            <a:pPr lvl="0">
              <a:spcBef>
                <a:spcPct val="0"/>
              </a:spcBef>
              <a:defRPr/>
            </a:pPr>
            <a:r>
              <a:rPr lang="pl-PL" sz="3200"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TOŻSAMOŚĆ</a:t>
            </a:r>
          </a:p>
        </p:txBody>
      </p:sp>
      <p:pic>
        <p:nvPicPr>
          <p:cNvPr id="15" name="Obraz 14"/>
          <p:cNvPicPr>
            <a:picLocks noChangeAspect="1"/>
          </p:cNvPicPr>
          <p:nvPr/>
        </p:nvPicPr>
        <p:blipFill rotWithShape="1">
          <a:blip r:embed="rId2" cstate="print"/>
          <a:srcRect b="7858"/>
          <a:stretch/>
        </p:blipFill>
        <p:spPr>
          <a:xfrm>
            <a:off x="7970400" y="79200"/>
            <a:ext cx="1018800" cy="757512"/>
          </a:xfrm>
          <a:prstGeom prst="rect">
            <a:avLst/>
          </a:prstGeom>
        </p:spPr>
      </p:pic>
      <p:sp>
        <p:nvSpPr>
          <p:cNvPr id="16" name="Prostokąt 15"/>
          <p:cNvSpPr/>
          <p:nvPr/>
        </p:nvSpPr>
        <p:spPr>
          <a:xfrm>
            <a:off x="1457326" y="1785926"/>
            <a:ext cx="7000874" cy="366724"/>
          </a:xfrm>
          <a:prstGeom prst="rect">
            <a:avLst/>
          </a:prstGeom>
          <a:solidFill>
            <a:schemeClr val="accent4">
              <a:lumMod val="7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ole tekstowe 16"/>
          <p:cNvSpPr txBox="1"/>
          <p:nvPr/>
        </p:nvSpPr>
        <p:spPr>
          <a:xfrm>
            <a:off x="1500166" y="1785926"/>
            <a:ext cx="3214710" cy="369332"/>
          </a:xfrm>
          <a:prstGeom prst="rect">
            <a:avLst/>
          </a:prstGeom>
          <a:noFill/>
        </p:spPr>
        <p:txBody>
          <a:bodyPr wrap="square" rtlCol="0">
            <a:spAutoFit/>
          </a:bodyPr>
          <a:lstStyle/>
          <a:p>
            <a:r>
              <a:rPr lang="pl-PL" dirty="0" smtClean="0">
                <a:solidFill>
                  <a:schemeClr val="bg1"/>
                </a:solidFill>
              </a:rPr>
              <a:t>MAPA ZBIORCZA</a:t>
            </a:r>
            <a:endParaRPr lang="pl-PL" dirty="0">
              <a:solidFill>
                <a:schemeClr val="bg1"/>
              </a:solidFill>
            </a:endParaRPr>
          </a:p>
        </p:txBody>
      </p:sp>
      <p:pic>
        <p:nvPicPr>
          <p:cNvPr id="19" name="Picture 2" descr="M:\UMW_Projekty\Niebieski_Stol\NIEB_STOL_TRAMAJ_WODNY\trasy_gis\jpg\front.jpg"/>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lum contrast="40000"/>
          </a:blip>
          <a:srcRect l="44464" t="93266" r="45239" b="3427"/>
          <a:stretch>
            <a:fillRect/>
          </a:stretch>
        </p:blipFill>
        <p:spPr bwMode="auto">
          <a:xfrm>
            <a:off x="6858016" y="1785926"/>
            <a:ext cx="1571636" cy="357190"/>
          </a:xfrm>
          <a:prstGeom prst="rect">
            <a:avLst/>
          </a:prstGeom>
          <a:noFill/>
        </p:spPr>
      </p:pic>
    </p:spTree>
  </p:cSld>
  <p:clrMapOvr>
    <a:masterClrMapping/>
  </p:clrMapOvr>
  <p:transition spd="med">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20"/>
          <p:cNvSpPr/>
          <p:nvPr/>
        </p:nvSpPr>
        <p:spPr>
          <a:xfrm>
            <a:off x="1395167" y="1714488"/>
            <a:ext cx="7136092" cy="421484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Prostokąt 13"/>
          <p:cNvSpPr/>
          <p:nvPr/>
        </p:nvSpPr>
        <p:spPr>
          <a:xfrm>
            <a:off x="1479302" y="2214554"/>
            <a:ext cx="7021788" cy="4143404"/>
          </a:xfrm>
          <a:prstGeom prst="rect">
            <a:avLst/>
          </a:prstGeom>
        </p:spPr>
        <p:txBody>
          <a:bodyPr wrap="square">
            <a:noAutofit/>
          </a:bodyPr>
          <a:lstStyle/>
          <a:p>
            <a:pPr marL="252000" lvl="0" indent="-252000">
              <a:spcBef>
                <a:spcPts val="400"/>
              </a:spcBef>
              <a:defRPr/>
            </a:pPr>
            <a:r>
              <a:rPr lang="pl-PL" sz="1000" b="1" dirty="0" smtClean="0">
                <a:solidFill>
                  <a:schemeClr val="accent4"/>
                </a:solidFill>
              </a:rPr>
              <a:t>9. BOCZNICA KOLEJOWA</a:t>
            </a:r>
          </a:p>
          <a:p>
            <a:pPr lvl="0">
              <a:spcBef>
                <a:spcPct val="0"/>
              </a:spcBef>
              <a:defRPr/>
            </a:pPr>
            <a:r>
              <a:rPr lang="pl-PL" sz="1000" dirty="0" smtClean="0"/>
              <a:t>ZACHOWANIE BOCZNICY KOLEJOWEJ PROWADZĄCEJ DO FABRYKI ZBROJENIOWEJ PRZY OBECNEJ UL.  PÓŁNOCNEJ.</a:t>
            </a:r>
          </a:p>
          <a:p>
            <a:pPr marL="252000" indent="-252000">
              <a:spcBef>
                <a:spcPts val="400"/>
              </a:spcBef>
              <a:defRPr/>
            </a:pPr>
            <a:r>
              <a:rPr lang="pl-PL" sz="1000" b="1" dirty="0" smtClean="0">
                <a:solidFill>
                  <a:schemeClr val="accent4"/>
                </a:solidFill>
              </a:rPr>
              <a:t>10. STACJE TRANSFORMATOROWE</a:t>
            </a:r>
          </a:p>
          <a:p>
            <a:pPr lvl="0">
              <a:spcBef>
                <a:spcPct val="0"/>
              </a:spcBef>
              <a:defRPr/>
            </a:pPr>
            <a:r>
              <a:rPr lang="pl-PL" sz="1000" dirty="0" smtClean="0"/>
              <a:t>ZACHOWANIE CEGLANYCH STACJI TRANSFORMATOROWYCH </a:t>
            </a:r>
            <a:r>
              <a:rPr lang="pl-PL" sz="1000" dirty="0" smtClean="0"/>
              <a:t>(3 </a:t>
            </a:r>
            <a:r>
              <a:rPr lang="pl-PL" sz="1000" dirty="0" smtClean="0"/>
              <a:t>OBIEKTY PRZY ULICACH: MAŚLICKIEJ, DWORSKIEJ I STODOLNEJ).</a:t>
            </a:r>
          </a:p>
          <a:p>
            <a:pPr marL="252000" lvl="0" indent="-252000">
              <a:spcBef>
                <a:spcPts val="400"/>
              </a:spcBef>
              <a:defRPr/>
            </a:pPr>
            <a:r>
              <a:rPr lang="pl-PL" sz="1000" b="1" dirty="0" smtClean="0">
                <a:solidFill>
                  <a:schemeClr val="accent4"/>
                </a:solidFill>
              </a:rPr>
              <a:t>11. EKOZAGRODA</a:t>
            </a:r>
          </a:p>
          <a:p>
            <a:pPr lvl="0">
              <a:spcBef>
                <a:spcPct val="0"/>
              </a:spcBef>
              <a:defRPr/>
            </a:pPr>
            <a:r>
              <a:rPr lang="pl-PL" sz="1000" dirty="0" smtClean="0"/>
              <a:t>UTRZYMANIE HODOWLI OWIEC W REJONIE UL. KOZIEJ UTWORZENIE PUNKTU EDUKACYJNEGO Z NIEWIELKĄ LICZBĄ OWIEC  (EKOZAGRODA).</a:t>
            </a:r>
          </a:p>
          <a:p>
            <a:pPr marL="252000" lvl="0" indent="-252000">
              <a:spcBef>
                <a:spcPct val="0"/>
              </a:spcBef>
              <a:defRPr/>
            </a:pPr>
            <a:endParaRPr lang="pl-PL" sz="1000" b="1" dirty="0" smtClean="0">
              <a:solidFill>
                <a:schemeClr val="accent4"/>
              </a:solidFill>
            </a:endParaRPr>
          </a:p>
          <a:p>
            <a:pPr marL="252000" indent="-252000">
              <a:spcBef>
                <a:spcPct val="0"/>
              </a:spcBef>
              <a:defRPr/>
            </a:pPr>
            <a:endParaRPr lang="pl-PL" sz="1000" b="1" dirty="0" smtClean="0">
              <a:solidFill>
                <a:schemeClr val="accent4"/>
              </a:solidFill>
            </a:endParaRPr>
          </a:p>
          <a:p>
            <a:pPr marL="252000" lvl="0" indent="-252000">
              <a:spcBef>
                <a:spcPct val="0"/>
              </a:spcBef>
              <a:defRPr/>
            </a:pPr>
            <a:r>
              <a:rPr lang="pl-PL" sz="1000" dirty="0" smtClean="0"/>
              <a:t> </a:t>
            </a:r>
          </a:p>
          <a:p>
            <a:pPr marL="252000" lvl="0" indent="-252000">
              <a:spcBef>
                <a:spcPct val="0"/>
              </a:spcBef>
              <a:defRPr/>
            </a:pPr>
            <a:endParaRPr lang="pl-PL" sz="1000" dirty="0" smtClean="0"/>
          </a:p>
          <a:p>
            <a:pPr marL="252000" indent="-252000">
              <a:spcBef>
                <a:spcPct val="0"/>
              </a:spcBef>
              <a:defRPr/>
            </a:pPr>
            <a:endParaRPr lang="pl-PL" sz="1000" b="1" dirty="0" smtClean="0">
              <a:solidFill>
                <a:schemeClr val="accent4"/>
              </a:solidFill>
            </a:endParaRPr>
          </a:p>
          <a:p>
            <a:pPr marL="252000" lvl="0" indent="-252000">
              <a:spcBef>
                <a:spcPct val="0"/>
              </a:spcBef>
              <a:defRPr/>
            </a:pPr>
            <a:endParaRPr lang="pl-PL" sz="1000" b="1" dirty="0" smtClean="0">
              <a:solidFill>
                <a:schemeClr val="accent4"/>
              </a:solidFill>
            </a:endParaRPr>
          </a:p>
          <a:p>
            <a:pPr marL="252000" lvl="0" indent="-252000">
              <a:spcBef>
                <a:spcPct val="0"/>
              </a:spcBef>
              <a:defRPr/>
            </a:pPr>
            <a:endParaRPr lang="pl-PL" sz="1000" dirty="0" smtClean="0">
              <a:solidFill>
                <a:srgbClr val="00B0F0"/>
              </a:solidFill>
            </a:endParaRPr>
          </a:p>
          <a:p>
            <a:pPr marL="252000" lvl="0" indent="-252000">
              <a:spcBef>
                <a:spcPct val="0"/>
              </a:spcBef>
              <a:defRPr/>
            </a:pPr>
            <a:endParaRPr lang="pl-PL" sz="1000" dirty="0" smtClean="0">
              <a:solidFill>
                <a:srgbClr val="00B0F0"/>
              </a:solidFill>
            </a:endParaRPr>
          </a:p>
          <a:p>
            <a:pPr marL="252000" lvl="0" indent="-252000">
              <a:spcBef>
                <a:spcPct val="0"/>
              </a:spcBef>
              <a:defRPr/>
            </a:pPr>
            <a:endParaRPr lang="pl-PL" sz="1000" dirty="0">
              <a:solidFill>
                <a:srgbClr val="00B0F0"/>
              </a:solidFill>
            </a:endParaRPr>
          </a:p>
        </p:txBody>
      </p:sp>
      <p:sp>
        <p:nvSpPr>
          <p:cNvPr id="10"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lvl="0" algn="r">
              <a:spcBef>
                <a:spcPct val="0"/>
              </a:spcBef>
              <a:defRPr/>
            </a:pPr>
            <a:r>
              <a:rPr lang="pl-PL" sz="1400" dirty="0" smtClean="0">
                <a:solidFill>
                  <a:schemeClr val="tx1">
                    <a:lumMod val="75000"/>
                    <a:lumOff val="25000"/>
                  </a:schemeClr>
                </a:solidFill>
              </a:rPr>
              <a:t>WYKAZ ELEMENTÓW MAPY ZBIORCZEJ TEMATU TOŻSAMOŚĆ</a:t>
            </a:r>
            <a:endParaRPr lang="pl-PL" sz="1400" dirty="0">
              <a:solidFill>
                <a:schemeClr val="tx1">
                  <a:lumMod val="75000"/>
                  <a:lumOff val="25000"/>
                </a:schemeClr>
              </a:solidFill>
            </a:endParaRPr>
          </a:p>
        </p:txBody>
      </p:sp>
      <p:sp>
        <p:nvSpPr>
          <p:cNvPr id="11"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12" name="Łącznik prosty 11"/>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Prostokąt 17"/>
          <p:cNvSpPr/>
          <p:nvPr/>
        </p:nvSpPr>
        <p:spPr>
          <a:xfrm rot="16200000">
            <a:off x="1211051" y="1261824"/>
            <a:ext cx="630076" cy="268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endParaRPr lang="pl-PL" sz="3200" kern="1200" dirty="0"/>
          </a:p>
        </p:txBody>
      </p:sp>
      <p:sp>
        <p:nvSpPr>
          <p:cNvPr id="13" name="Prostokąt 12"/>
          <p:cNvSpPr/>
          <p:nvPr/>
        </p:nvSpPr>
        <p:spPr>
          <a:xfrm>
            <a:off x="1357290" y="1058275"/>
            <a:ext cx="2647942" cy="584775"/>
          </a:xfrm>
          <a:prstGeom prst="rect">
            <a:avLst/>
          </a:prstGeom>
          <a:noFill/>
          <a:ln>
            <a:noFill/>
          </a:ln>
        </p:spPr>
        <p:txBody>
          <a:bodyPr vert="horz" wrap="square">
            <a:spAutoFit/>
          </a:bodyPr>
          <a:lstStyle/>
          <a:p>
            <a:pPr lvl="0">
              <a:spcBef>
                <a:spcPct val="0"/>
              </a:spcBef>
              <a:defRPr/>
            </a:pPr>
            <a:r>
              <a:rPr lang="pl-PL" sz="3200"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TOŻSAMOŚĆ</a:t>
            </a:r>
          </a:p>
        </p:txBody>
      </p:sp>
      <p:pic>
        <p:nvPicPr>
          <p:cNvPr id="15" name="Obraz 14"/>
          <p:cNvPicPr>
            <a:picLocks noChangeAspect="1"/>
          </p:cNvPicPr>
          <p:nvPr/>
        </p:nvPicPr>
        <p:blipFill rotWithShape="1">
          <a:blip r:embed="rId2" cstate="print"/>
          <a:srcRect b="7858"/>
          <a:stretch/>
        </p:blipFill>
        <p:spPr>
          <a:xfrm>
            <a:off x="7970400" y="79200"/>
            <a:ext cx="1018800" cy="757512"/>
          </a:xfrm>
          <a:prstGeom prst="rect">
            <a:avLst/>
          </a:prstGeom>
        </p:spPr>
      </p:pic>
      <p:sp>
        <p:nvSpPr>
          <p:cNvPr id="16" name="Prostokąt 15"/>
          <p:cNvSpPr/>
          <p:nvPr/>
        </p:nvSpPr>
        <p:spPr>
          <a:xfrm>
            <a:off x="1457326" y="1785926"/>
            <a:ext cx="7000874" cy="366724"/>
          </a:xfrm>
          <a:prstGeom prst="rect">
            <a:avLst/>
          </a:prstGeom>
          <a:solidFill>
            <a:schemeClr val="accent4">
              <a:lumMod val="7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ole tekstowe 16"/>
          <p:cNvSpPr txBox="1"/>
          <p:nvPr/>
        </p:nvSpPr>
        <p:spPr>
          <a:xfrm>
            <a:off x="1500166" y="1785926"/>
            <a:ext cx="3214710" cy="369332"/>
          </a:xfrm>
          <a:prstGeom prst="rect">
            <a:avLst/>
          </a:prstGeom>
          <a:noFill/>
        </p:spPr>
        <p:txBody>
          <a:bodyPr wrap="square" rtlCol="0">
            <a:spAutoFit/>
          </a:bodyPr>
          <a:lstStyle/>
          <a:p>
            <a:r>
              <a:rPr lang="pl-PL" dirty="0" smtClean="0">
                <a:solidFill>
                  <a:schemeClr val="bg1"/>
                </a:solidFill>
              </a:rPr>
              <a:t>MAPA ZBIORCZA</a:t>
            </a:r>
            <a:endParaRPr lang="pl-PL" dirty="0">
              <a:solidFill>
                <a:schemeClr val="bg1"/>
              </a:solidFill>
            </a:endParaRPr>
          </a:p>
        </p:txBody>
      </p:sp>
      <p:pic>
        <p:nvPicPr>
          <p:cNvPr id="19" name="Picture 2" descr="M:\UMW_Projekty\Niebieski_Stol\NIEB_STOL_TRAMAJ_WODNY\trasy_gis\jpg\front.jpg"/>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lum contrast="40000"/>
          </a:blip>
          <a:srcRect l="44464" t="93266" r="45239" b="3427"/>
          <a:stretch>
            <a:fillRect/>
          </a:stretch>
        </p:blipFill>
        <p:spPr bwMode="auto">
          <a:xfrm>
            <a:off x="6858016" y="1785926"/>
            <a:ext cx="1571636" cy="357190"/>
          </a:xfrm>
          <a:prstGeom prst="rect">
            <a:avLst/>
          </a:prstGeom>
          <a:noFill/>
        </p:spPr>
      </p:pic>
    </p:spTree>
  </p:cSld>
  <p:clrMapOvr>
    <a:masterClrMapping/>
  </p:clrMapOvr>
  <p:transition spd="med">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lvl="0" algn="r">
              <a:spcBef>
                <a:spcPct val="0"/>
              </a:spcBef>
              <a:defRPr/>
            </a:pPr>
            <a:r>
              <a:rPr lang="pl-PL" sz="1400" dirty="0" smtClean="0">
                <a:solidFill>
                  <a:schemeClr val="tx1">
                    <a:lumMod val="75000"/>
                    <a:lumOff val="25000"/>
                  </a:schemeClr>
                </a:solidFill>
              </a:rPr>
              <a:t>ZAGADNIENIA OGÓLNE, NIEWSKAZANE NA MAPIE TEMATU TOŻSAMOŚĆ</a:t>
            </a:r>
            <a:endParaRPr lang="pl-PL" sz="1400" dirty="0">
              <a:solidFill>
                <a:schemeClr val="tx1">
                  <a:lumMod val="75000"/>
                  <a:lumOff val="25000"/>
                </a:schemeClr>
              </a:solidFill>
            </a:endParaRPr>
          </a:p>
        </p:txBody>
      </p:sp>
      <p:sp>
        <p:nvSpPr>
          <p:cNvPr id="11"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a:solidFill>
                  <a:schemeClr val="tx1">
                    <a:lumMod val="75000"/>
                    <a:lumOff val="25000"/>
                  </a:schemeClr>
                </a:solidFill>
              </a:rPr>
              <a:t> </a:t>
            </a: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12" name="Łącznik prosty 11"/>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Prostokąt 17"/>
          <p:cNvSpPr/>
          <p:nvPr/>
        </p:nvSpPr>
        <p:spPr>
          <a:xfrm rot="16200000">
            <a:off x="1211051" y="1261824"/>
            <a:ext cx="630076" cy="268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endParaRPr lang="pl-PL" sz="3200" kern="1200" dirty="0"/>
          </a:p>
        </p:txBody>
      </p:sp>
      <p:sp>
        <p:nvSpPr>
          <p:cNvPr id="13" name="Prostokąt 12"/>
          <p:cNvSpPr/>
          <p:nvPr/>
        </p:nvSpPr>
        <p:spPr>
          <a:xfrm>
            <a:off x="1395167" y="1714488"/>
            <a:ext cx="7136092" cy="421484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rostokąt 14"/>
          <p:cNvSpPr/>
          <p:nvPr/>
        </p:nvSpPr>
        <p:spPr>
          <a:xfrm>
            <a:off x="1479302" y="2214554"/>
            <a:ext cx="7021788" cy="3500462"/>
          </a:xfrm>
          <a:prstGeom prst="rect">
            <a:avLst/>
          </a:prstGeom>
        </p:spPr>
        <p:txBody>
          <a:bodyPr wrap="square">
            <a:noAutofit/>
          </a:bodyPr>
          <a:lstStyle/>
          <a:p>
            <a:pPr marL="252000" lvl="0" indent="-252000">
              <a:spcBef>
                <a:spcPct val="0"/>
              </a:spcBef>
              <a:defRPr/>
            </a:pPr>
            <a:r>
              <a:rPr lang="pl-PL" sz="1000" b="1" dirty="0" smtClean="0">
                <a:solidFill>
                  <a:schemeClr val="accent4"/>
                </a:solidFill>
              </a:rPr>
              <a:t>1. KRASNALE WROCŁAWSKIE</a:t>
            </a:r>
            <a:r>
              <a:rPr lang="pl-PL" sz="1000" dirty="0" smtClean="0"/>
              <a:t>                                                                                                                                  </a:t>
            </a:r>
          </a:p>
          <a:p>
            <a:pPr marL="252000" indent="-252000">
              <a:spcBef>
                <a:spcPct val="0"/>
              </a:spcBef>
              <a:defRPr/>
            </a:pPr>
            <a:r>
              <a:rPr lang="pl-PL" sz="1000" dirty="0" smtClean="0"/>
              <a:t>WPROWADZANIE „KRASNALI WROCŁAWSKICH” (JEDEN JUŻ JEST PRZY  SZKOLE, PRZY UL.  SUWALSKA 5).</a:t>
            </a:r>
          </a:p>
          <a:p>
            <a:pPr marL="252000" lvl="0" indent="-252000">
              <a:spcBef>
                <a:spcPts val="400"/>
              </a:spcBef>
              <a:defRPr/>
            </a:pPr>
            <a:r>
              <a:rPr lang="pl-PL" sz="1000" b="1" dirty="0" smtClean="0">
                <a:solidFill>
                  <a:schemeClr val="accent4"/>
                </a:solidFill>
              </a:rPr>
              <a:t>2.  ŚCIEŻKI HISTORYCZNE                                                                                                                                 </a:t>
            </a:r>
          </a:p>
          <a:p>
            <a:pPr marL="252000" indent="-252000">
              <a:spcBef>
                <a:spcPct val="0"/>
              </a:spcBef>
              <a:defRPr/>
            </a:pPr>
            <a:r>
              <a:rPr lang="pl-PL" sz="1000" dirty="0" smtClean="0"/>
              <a:t>WYZNACZENIE ŚCIEŻKI HISTORYCZNEJ ŁĄCZĄCEJ WAŻNE MIEJSCA OSIEDLA.</a:t>
            </a:r>
          </a:p>
          <a:p>
            <a:pPr marL="252000" indent="-252000">
              <a:spcBef>
                <a:spcPts val="400"/>
              </a:spcBef>
              <a:defRPr/>
            </a:pPr>
            <a:r>
              <a:rPr lang="pl-PL" sz="1000" b="1" dirty="0" smtClean="0">
                <a:solidFill>
                  <a:schemeClr val="accent4"/>
                </a:solidFill>
              </a:rPr>
              <a:t>3. TABLICE INFORMACYJNE</a:t>
            </a:r>
          </a:p>
          <a:p>
            <a:pPr marL="361950" indent="-361950">
              <a:spcBef>
                <a:spcPct val="0"/>
              </a:spcBef>
              <a:defRPr/>
            </a:pPr>
            <a:r>
              <a:rPr lang="pl-PL" sz="1000" dirty="0" smtClean="0"/>
              <a:t>TABLICE INFORMACYJNE UPAMIĘTNIAJĄCE WAŻNE MIEJSCA, PRZEDSTAWIAJĄCE DOKŁADNĄ HISTORIĘ:</a:t>
            </a:r>
          </a:p>
          <a:p>
            <a:pPr lvl="0">
              <a:spcBef>
                <a:spcPct val="0"/>
              </a:spcBef>
              <a:buFont typeface="Arial" pitchFamily="34" charset="0"/>
              <a:buChar char="•"/>
              <a:defRPr/>
            </a:pPr>
            <a:r>
              <a:rPr lang="pl-PL" sz="1000" dirty="0" smtClean="0"/>
              <a:t>   „ZBIORCZE”  -  USTAWIONE W CHARAKTERYSTYCZNYCH MIEJSCACH OSIEDLA, Z MAPĄ OSIEDLA I Z OZNACZONYMI WAŻNYMI OBIEKTAMI,</a:t>
            </a:r>
          </a:p>
          <a:p>
            <a:pPr>
              <a:spcBef>
                <a:spcPct val="0"/>
              </a:spcBef>
              <a:buFont typeface="Arial" pitchFamily="34" charset="0"/>
              <a:buChar char="•"/>
              <a:defRPr/>
            </a:pPr>
            <a:r>
              <a:rPr lang="pl-PL" sz="1000" dirty="0" smtClean="0"/>
              <a:t>  „INDYWIDUALNE” -  USTAWIONE W SĄSIEDZTWIE WAŻNEGO OBIEKTU I OPISUJĄCE JEGO HISTORIĘ.</a:t>
            </a:r>
          </a:p>
          <a:p>
            <a:pPr marL="252000" lvl="0" indent="-252000">
              <a:spcBef>
                <a:spcPts val="400"/>
              </a:spcBef>
              <a:defRPr/>
            </a:pPr>
            <a:r>
              <a:rPr lang="pl-PL" sz="1000" b="1" dirty="0" smtClean="0">
                <a:solidFill>
                  <a:schemeClr val="accent4"/>
                </a:solidFill>
              </a:rPr>
              <a:t>4. WYSTAWA STARYCH FOTOGRAFII</a:t>
            </a:r>
          </a:p>
          <a:p>
            <a:pPr marL="361950" indent="-361950">
              <a:spcBef>
                <a:spcPct val="0"/>
              </a:spcBef>
              <a:defRPr/>
            </a:pPr>
            <a:r>
              <a:rPr lang="pl-PL" sz="1000" dirty="0" smtClean="0"/>
              <a:t>STWORZENIE WYSTAWY </a:t>
            </a:r>
            <a:r>
              <a:rPr lang="pl-PL" sz="1000" dirty="0" smtClean="0"/>
              <a:t>STARYCH FOTOGRAFII WRAZ  Z  MAPĄ, GDZIE ZOSTAŁY </a:t>
            </a:r>
            <a:r>
              <a:rPr lang="pl-PL" sz="1000" dirty="0" smtClean="0"/>
              <a:t>WYKONANE </a:t>
            </a:r>
            <a:r>
              <a:rPr lang="pl-PL" sz="1000" dirty="0" smtClean="0"/>
              <a:t>ZDJĘCIA.</a:t>
            </a:r>
          </a:p>
          <a:p>
            <a:pPr marL="252000" lvl="0" indent="-252000">
              <a:spcBef>
                <a:spcPct val="0"/>
              </a:spcBef>
              <a:defRPr/>
            </a:pPr>
            <a:endParaRPr lang="pl-PL" sz="1000" dirty="0" smtClean="0">
              <a:solidFill>
                <a:srgbClr val="00B0F0"/>
              </a:solidFill>
            </a:endParaRPr>
          </a:p>
          <a:p>
            <a:pPr marL="252000" lvl="0" indent="-252000">
              <a:spcBef>
                <a:spcPct val="0"/>
              </a:spcBef>
              <a:defRPr/>
            </a:pPr>
            <a:endParaRPr lang="pl-PL" sz="1000" dirty="0" smtClean="0">
              <a:solidFill>
                <a:srgbClr val="00B0F0"/>
              </a:solidFill>
            </a:endParaRPr>
          </a:p>
          <a:p>
            <a:pPr marL="252000" lvl="0" indent="-252000">
              <a:spcBef>
                <a:spcPct val="0"/>
              </a:spcBef>
              <a:defRPr/>
            </a:pPr>
            <a:endParaRPr lang="pl-PL" sz="1000" dirty="0">
              <a:solidFill>
                <a:srgbClr val="00B0F0"/>
              </a:solidFill>
            </a:endParaRPr>
          </a:p>
        </p:txBody>
      </p:sp>
      <p:sp>
        <p:nvSpPr>
          <p:cNvPr id="16" name="Prostokąt 15"/>
          <p:cNvSpPr/>
          <p:nvPr/>
        </p:nvSpPr>
        <p:spPr>
          <a:xfrm>
            <a:off x="1357290" y="1058275"/>
            <a:ext cx="2647942" cy="584775"/>
          </a:xfrm>
          <a:prstGeom prst="rect">
            <a:avLst/>
          </a:prstGeom>
          <a:noFill/>
          <a:ln>
            <a:noFill/>
          </a:ln>
        </p:spPr>
        <p:txBody>
          <a:bodyPr vert="horz" wrap="square">
            <a:spAutoFit/>
          </a:bodyPr>
          <a:lstStyle/>
          <a:p>
            <a:pPr lvl="0">
              <a:spcBef>
                <a:spcPct val="0"/>
              </a:spcBef>
              <a:defRPr/>
            </a:pPr>
            <a:r>
              <a:rPr lang="pl-PL" sz="3200"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TOŻSAMOŚĆ</a:t>
            </a:r>
          </a:p>
        </p:txBody>
      </p:sp>
      <p:pic>
        <p:nvPicPr>
          <p:cNvPr id="14" name="Obraz 13"/>
          <p:cNvPicPr>
            <a:picLocks noChangeAspect="1"/>
          </p:cNvPicPr>
          <p:nvPr/>
        </p:nvPicPr>
        <p:blipFill rotWithShape="1">
          <a:blip r:embed="rId2" cstate="print"/>
          <a:srcRect b="7858"/>
          <a:stretch/>
        </p:blipFill>
        <p:spPr>
          <a:xfrm>
            <a:off x="7970400" y="79200"/>
            <a:ext cx="1018800" cy="757512"/>
          </a:xfrm>
          <a:prstGeom prst="rect">
            <a:avLst/>
          </a:prstGeom>
        </p:spPr>
      </p:pic>
      <p:sp>
        <p:nvSpPr>
          <p:cNvPr id="17" name="Prostokąt 16"/>
          <p:cNvSpPr/>
          <p:nvPr/>
        </p:nvSpPr>
        <p:spPr>
          <a:xfrm>
            <a:off x="1457326" y="1785926"/>
            <a:ext cx="7000874" cy="366724"/>
          </a:xfrm>
          <a:prstGeom prst="rect">
            <a:avLst/>
          </a:prstGeom>
          <a:solidFill>
            <a:schemeClr val="accent4">
              <a:lumMod val="75000"/>
              <a:alpha val="68000"/>
            </a:schemeClr>
          </a:solid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1500166" y="1785926"/>
            <a:ext cx="4572032" cy="369332"/>
          </a:xfrm>
          <a:prstGeom prst="rect">
            <a:avLst/>
          </a:prstGeom>
          <a:noFill/>
        </p:spPr>
        <p:txBody>
          <a:bodyPr wrap="square" rtlCol="0">
            <a:spAutoFit/>
          </a:bodyPr>
          <a:lstStyle/>
          <a:p>
            <a:r>
              <a:rPr lang="pl-PL" dirty="0" smtClean="0">
                <a:solidFill>
                  <a:schemeClr val="bg1"/>
                </a:solidFill>
              </a:rPr>
              <a:t>ZAGADNIENIA BEZ WSKAZANEJ LOKALIZACJI</a:t>
            </a:r>
            <a:endParaRPr lang="pl-PL" dirty="0">
              <a:solidFill>
                <a:schemeClr val="bg1"/>
              </a:solidFill>
            </a:endParaRPr>
          </a:p>
        </p:txBody>
      </p:sp>
    </p:spTree>
  </p:cSld>
  <p:clrMapOvr>
    <a:masterClrMapping/>
  </p:clrMapOvr>
  <p:transition spd="med">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ostokąt 16"/>
          <p:cNvSpPr/>
          <p:nvPr/>
        </p:nvSpPr>
        <p:spPr>
          <a:xfrm>
            <a:off x="1395167" y="1714488"/>
            <a:ext cx="7136092" cy="421484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lvl="0" algn="r">
              <a:spcBef>
                <a:spcPct val="0"/>
              </a:spcBef>
              <a:defRPr/>
            </a:pPr>
            <a:r>
              <a:rPr lang="pl-PL" sz="1400" dirty="0" smtClean="0">
                <a:solidFill>
                  <a:schemeClr val="tx1">
                    <a:lumMod val="75000"/>
                    <a:lumOff val="25000"/>
                  </a:schemeClr>
                </a:solidFill>
              </a:rPr>
              <a:t>PODSUMOWANIE TEMATU TOŻSAMOŚĆ</a:t>
            </a:r>
            <a:endParaRPr lang="pl-PL" sz="1400" dirty="0">
              <a:solidFill>
                <a:schemeClr val="tx1">
                  <a:lumMod val="75000"/>
                  <a:lumOff val="25000"/>
                </a:schemeClr>
              </a:solidFill>
            </a:endParaRPr>
          </a:p>
        </p:txBody>
      </p:sp>
      <p:sp>
        <p:nvSpPr>
          <p:cNvPr id="11"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12" name="Łącznik prosty 11"/>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Prostokąt 17"/>
          <p:cNvSpPr/>
          <p:nvPr/>
        </p:nvSpPr>
        <p:spPr>
          <a:xfrm rot="16200000">
            <a:off x="1211051" y="1261824"/>
            <a:ext cx="630076" cy="268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endParaRPr lang="pl-PL" sz="3200" kern="1200" dirty="0"/>
          </a:p>
        </p:txBody>
      </p:sp>
      <p:sp>
        <p:nvSpPr>
          <p:cNvPr id="15" name="Prostokąt 14"/>
          <p:cNvSpPr/>
          <p:nvPr/>
        </p:nvSpPr>
        <p:spPr>
          <a:xfrm>
            <a:off x="1479302" y="2214554"/>
            <a:ext cx="7021788" cy="3500462"/>
          </a:xfrm>
          <a:prstGeom prst="rect">
            <a:avLst/>
          </a:prstGeom>
        </p:spPr>
        <p:txBody>
          <a:bodyPr wrap="square">
            <a:noAutofit/>
          </a:bodyPr>
          <a:lstStyle/>
          <a:p>
            <a:pPr lvl="0">
              <a:defRPr/>
            </a:pPr>
            <a:r>
              <a:rPr lang="pl-PL" sz="1200" b="1" dirty="0" smtClean="0">
                <a:solidFill>
                  <a:schemeClr val="accent4">
                    <a:lumMod val="50000"/>
                  </a:schemeClr>
                </a:solidFill>
              </a:rPr>
              <a:t>BUDOWANIE LOKALNEJ TOŻSAMOŚCI </a:t>
            </a:r>
          </a:p>
          <a:p>
            <a:pPr lvl="0">
              <a:defRPr/>
            </a:pPr>
            <a:r>
              <a:rPr lang="pl-PL" sz="1200" b="1" dirty="0" smtClean="0">
                <a:solidFill>
                  <a:schemeClr val="accent4">
                    <a:lumMod val="50000"/>
                  </a:schemeClr>
                </a:solidFill>
              </a:rPr>
              <a:t>POPRZEZ ZACHOWANIE, ODNAWIANIE I OCHRONĘ HISTORYCZNYCH ELEMENTÓW OSIEDLA:</a:t>
            </a:r>
          </a:p>
          <a:p>
            <a:pPr lvl="0">
              <a:defRPr/>
            </a:pPr>
            <a:r>
              <a:rPr lang="pl-PL" sz="1200" dirty="0" smtClean="0">
                <a:solidFill>
                  <a:schemeClr val="bg1"/>
                </a:solidFill>
              </a:rPr>
              <a:t>WSKAZANO POTRZEBĘ:</a:t>
            </a:r>
          </a:p>
          <a:p>
            <a:pPr marL="182563" lvl="0" indent="-182563">
              <a:defRPr/>
            </a:pPr>
            <a:r>
              <a:rPr lang="pl-PL" sz="1200" dirty="0" smtClean="0">
                <a:solidFill>
                  <a:schemeClr val="bg1"/>
                </a:solidFill>
              </a:rPr>
              <a:t>TWORZENIA MIEJSC UPAMIĘTNIAJĄCYCH HISTORIĘ,</a:t>
            </a:r>
          </a:p>
          <a:p>
            <a:pPr marL="182563" lvl="0" indent="-182563">
              <a:defRPr/>
            </a:pPr>
            <a:r>
              <a:rPr lang="pl-PL" sz="1200" dirty="0" smtClean="0">
                <a:solidFill>
                  <a:schemeClr val="bg1"/>
                </a:solidFill>
              </a:rPr>
              <a:t>PRZYWRACANIA HISTORYCZNEGO CHARAKERTU I FUNKCJI ULIC ORAZ OBIEKTÓW,</a:t>
            </a:r>
          </a:p>
          <a:p>
            <a:pPr marL="182563" lvl="0" indent="-182563">
              <a:defRPr/>
            </a:pPr>
            <a:r>
              <a:rPr lang="pl-PL" sz="1200" dirty="0" smtClean="0">
                <a:solidFill>
                  <a:schemeClr val="bg1"/>
                </a:solidFill>
              </a:rPr>
              <a:t>OCHRONY ZABYTKOWYCH UKŁADÓW URBANISTYCZNYCH,</a:t>
            </a:r>
          </a:p>
          <a:p>
            <a:pPr marL="182563" lvl="0" indent="-182563">
              <a:defRPr/>
            </a:pPr>
            <a:r>
              <a:rPr lang="pl-PL" sz="1200" dirty="0" smtClean="0">
                <a:solidFill>
                  <a:schemeClr val="bg1"/>
                </a:solidFill>
              </a:rPr>
              <a:t>PODTRZYMYWANIA LOKLANYCH TRADYCJI  -  EKOZAGRODA.</a:t>
            </a:r>
          </a:p>
          <a:p>
            <a:pPr lvl="0">
              <a:defRPr/>
            </a:pPr>
            <a:endParaRPr lang="pl-PL" sz="1200" b="1" dirty="0" smtClean="0">
              <a:solidFill>
                <a:schemeClr val="bg1"/>
              </a:solidFill>
            </a:endParaRPr>
          </a:p>
          <a:p>
            <a:pPr lvl="0">
              <a:defRPr/>
            </a:pPr>
            <a:endParaRPr lang="pl-PL" sz="1200" dirty="0" smtClean="0">
              <a:solidFill>
                <a:schemeClr val="bg1"/>
              </a:solidFill>
            </a:endParaRPr>
          </a:p>
          <a:p>
            <a:pPr lvl="0">
              <a:defRPr/>
            </a:pPr>
            <a:endParaRPr lang="pl-PL" sz="1200" dirty="0" smtClean="0">
              <a:solidFill>
                <a:schemeClr val="bg1"/>
              </a:solidFill>
            </a:endParaRPr>
          </a:p>
          <a:p>
            <a:pPr lvl="0">
              <a:defRPr/>
            </a:pPr>
            <a:endParaRPr lang="pl-PL" sz="1200" dirty="0">
              <a:solidFill>
                <a:schemeClr val="bg1"/>
              </a:solidFill>
            </a:endParaRPr>
          </a:p>
        </p:txBody>
      </p:sp>
      <p:sp>
        <p:nvSpPr>
          <p:cNvPr id="16" name="Prostokąt 15"/>
          <p:cNvSpPr/>
          <p:nvPr/>
        </p:nvSpPr>
        <p:spPr>
          <a:xfrm>
            <a:off x="1357290" y="1058275"/>
            <a:ext cx="2647942" cy="584775"/>
          </a:xfrm>
          <a:prstGeom prst="rect">
            <a:avLst/>
          </a:prstGeom>
          <a:noFill/>
          <a:ln>
            <a:noFill/>
          </a:ln>
        </p:spPr>
        <p:txBody>
          <a:bodyPr vert="horz" wrap="square">
            <a:spAutoFit/>
          </a:bodyPr>
          <a:lstStyle/>
          <a:p>
            <a:pPr lvl="0">
              <a:spcBef>
                <a:spcPct val="0"/>
              </a:spcBef>
              <a:defRPr/>
            </a:pPr>
            <a:r>
              <a:rPr lang="pl-PL" sz="3200"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TOŻSAMOŚĆ</a:t>
            </a:r>
          </a:p>
        </p:txBody>
      </p:sp>
      <p:pic>
        <p:nvPicPr>
          <p:cNvPr id="14" name="Obraz 13"/>
          <p:cNvPicPr>
            <a:picLocks noChangeAspect="1"/>
          </p:cNvPicPr>
          <p:nvPr/>
        </p:nvPicPr>
        <p:blipFill rotWithShape="1">
          <a:blip r:embed="rId2" cstate="print"/>
          <a:srcRect b="7858"/>
          <a:stretch/>
        </p:blipFill>
        <p:spPr>
          <a:xfrm>
            <a:off x="7970400" y="79200"/>
            <a:ext cx="1018800" cy="757512"/>
          </a:xfrm>
          <a:prstGeom prst="rect">
            <a:avLst/>
          </a:prstGeom>
        </p:spPr>
      </p:pic>
      <p:sp>
        <p:nvSpPr>
          <p:cNvPr id="19" name="Prostokąt 18"/>
          <p:cNvSpPr/>
          <p:nvPr/>
        </p:nvSpPr>
        <p:spPr>
          <a:xfrm>
            <a:off x="1457326" y="1785926"/>
            <a:ext cx="7000874" cy="366724"/>
          </a:xfrm>
          <a:prstGeom prst="rect">
            <a:avLst/>
          </a:prstGeom>
          <a:solidFill>
            <a:schemeClr val="accent4">
              <a:lumMod val="7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pole tekstowe 19"/>
          <p:cNvSpPr txBox="1"/>
          <p:nvPr/>
        </p:nvSpPr>
        <p:spPr>
          <a:xfrm>
            <a:off x="1500166" y="1785926"/>
            <a:ext cx="4572032" cy="369332"/>
          </a:xfrm>
          <a:prstGeom prst="rect">
            <a:avLst/>
          </a:prstGeom>
          <a:noFill/>
        </p:spPr>
        <p:txBody>
          <a:bodyPr wrap="square" rtlCol="0">
            <a:spAutoFit/>
          </a:bodyPr>
          <a:lstStyle/>
          <a:p>
            <a:r>
              <a:rPr lang="pl-PL" dirty="0" smtClean="0">
                <a:solidFill>
                  <a:schemeClr val="bg1"/>
                </a:solidFill>
              </a:rPr>
              <a:t>PODSUMOWANIE</a:t>
            </a:r>
            <a:endParaRPr lang="pl-PL" dirty="0">
              <a:solidFill>
                <a:schemeClr val="bg1"/>
              </a:solidFill>
            </a:endParaRPr>
          </a:p>
        </p:txBody>
      </p:sp>
    </p:spTree>
  </p:cSld>
  <p:clrMapOvr>
    <a:masterClrMapping/>
  </p:clrMapOvr>
  <p:transition spd="med">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215238" cy="554578"/>
          </a:xfrm>
          <a:prstGeom prst="rect">
            <a:avLst/>
          </a:prstGeom>
          <a:noFill/>
        </p:spPr>
        <p:txBody>
          <a:bodyPr wrap="square">
            <a:noAutofit/>
          </a:bodyPr>
          <a:lstStyle/>
          <a:p>
            <a:pPr marL="342900" lvl="0" indent="-342900">
              <a:spcBef>
                <a:spcPct val="0"/>
              </a:spcBef>
              <a:defRPr/>
            </a:pPr>
            <a:r>
              <a:rPr lang="pl-PL" sz="1000" b="1" dirty="0" smtClean="0">
                <a:solidFill>
                  <a:schemeClr val="accent6"/>
                </a:solidFill>
              </a:rPr>
              <a:t>ZIELEŃ PRZY UL. AUGUSTOWSKIEJ</a:t>
            </a:r>
          </a:p>
          <a:p>
            <a:pPr lvl="0">
              <a:spcBef>
                <a:spcPct val="0"/>
              </a:spcBef>
              <a:defRPr/>
            </a:pPr>
            <a:r>
              <a:rPr lang="pl-PL" sz="1000" dirty="0" smtClean="0"/>
              <a:t>OCHRONA TERENÓW ZIELONYCH, DOSADZENIE DRZEW, MONTAŻ ŁAWEK  PRZY MOSTKACH NA RZECE ŁUGOWINIE  I  W OKOLICY</a:t>
            </a:r>
          </a:p>
          <a:p>
            <a:pPr lvl="0">
              <a:spcBef>
                <a:spcPct val="0"/>
              </a:spcBef>
              <a:defRPr/>
            </a:pPr>
            <a:r>
              <a:rPr lang="pl-PL" sz="1000" dirty="0" smtClean="0"/>
              <a:t>UL.  AUGUSTOWSKIEJ I </a:t>
            </a:r>
            <a:r>
              <a:rPr lang="pl-PL" sz="1000" dirty="0" smtClean="0"/>
              <a:t>ZAZIELENIENIE CAŁEJ </a:t>
            </a:r>
            <a:r>
              <a:rPr lang="pl-PL" sz="1000" dirty="0" smtClean="0"/>
              <a:t>ULICY.</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6"/>
                  </a:solidFill>
                  <a:prstDash val="solid"/>
                </a:ln>
                <a:solidFill>
                  <a:schemeClr val="accent6"/>
                </a:solidFill>
                <a:effectLst>
                  <a:reflection blurRad="12700" stA="28000" endPos="45000" dist="1000" dir="5400000" sy="-100000" algn="bl" rotWithShape="0"/>
                </a:effectLst>
              </a:rPr>
              <a:t>1</a:t>
            </a:r>
            <a:endParaRPr lang="pl-PL" sz="1200" cap="all" dirty="0">
              <a:ln w="9000" cmpd="sng">
                <a:solidFill>
                  <a:schemeClr val="accent6"/>
                </a:solidFill>
                <a:prstDash val="solid"/>
              </a:ln>
              <a:solidFill>
                <a:schemeClr val="accent6"/>
              </a:solidFill>
              <a:effectLst>
                <a:reflection blurRad="12700" stA="28000" endPos="45000" dist="1000" dir="5400000" sy="-100000" algn="bl" rotWithShape="0"/>
              </a:effectLst>
            </a:endParaRPr>
          </a:p>
        </p:txBody>
      </p:sp>
      <p:sp>
        <p:nvSpPr>
          <p:cNvPr id="16" name="Prostokąt 15"/>
          <p:cNvSpPr/>
          <p:nvPr/>
        </p:nvSpPr>
        <p:spPr>
          <a:xfrm>
            <a:off x="1428728" y="928670"/>
            <a:ext cx="6357982"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6"/>
                  </a:solidFill>
                  <a:prstDash val="solid"/>
                </a:ln>
                <a:solidFill>
                  <a:schemeClr val="bg1"/>
                </a:solidFill>
                <a:effectLst>
                  <a:reflection blurRad="12700" stA="28000" endPos="45000" dist="1000" dir="5400000" sy="-100000" algn="bl" rotWithShape="0"/>
                </a:effectLst>
              </a:rPr>
              <a:t>PRZESTRZEŃ PUBLICZNA I ZIELEŃ </a:t>
            </a:r>
            <a:endParaRPr lang="pl-PL" sz="3200" cap="all" dirty="0">
              <a:ln w="9000" cmpd="sng">
                <a:solidFill>
                  <a:schemeClr val="accent6"/>
                </a:solidFill>
                <a:prstDash val="solid"/>
              </a:ln>
              <a:solidFill>
                <a:schemeClr val="bg1"/>
              </a:solidFill>
              <a:effectLst>
                <a:reflection blurRad="12700" stA="28000" endPos="45000" dist="1000" dir="5400000" sy="-100000" algn="bl" rotWithShape="0"/>
              </a:effectLst>
            </a:endParaRPr>
          </a:p>
        </p:txBody>
      </p:sp>
      <p:sp>
        <p:nvSpPr>
          <p:cNvPr id="17"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grpSp>
        <p:nvGrpSpPr>
          <p:cNvPr id="26" name="Grupa 25"/>
          <p:cNvGrpSpPr/>
          <p:nvPr/>
        </p:nvGrpSpPr>
        <p:grpSpPr>
          <a:xfrm>
            <a:off x="4167963" y="2870791"/>
            <a:ext cx="904103" cy="843961"/>
            <a:chOff x="4167963" y="2870791"/>
            <a:chExt cx="904103" cy="843961"/>
          </a:xfrm>
        </p:grpSpPr>
        <p:grpSp>
          <p:nvGrpSpPr>
            <p:cNvPr id="25" name="Grupa 24"/>
            <p:cNvGrpSpPr/>
            <p:nvPr/>
          </p:nvGrpSpPr>
          <p:grpSpPr>
            <a:xfrm>
              <a:off x="4167963" y="2870791"/>
              <a:ext cx="904103" cy="843961"/>
              <a:chOff x="4167963" y="2870791"/>
              <a:chExt cx="904103" cy="843961"/>
            </a:xfrm>
          </p:grpSpPr>
          <p:cxnSp>
            <p:nvCxnSpPr>
              <p:cNvPr id="13" name="Łącznik prosty 12"/>
              <p:cNvCxnSpPr/>
              <p:nvPr/>
            </p:nvCxnSpPr>
            <p:spPr>
              <a:xfrm>
                <a:off x="4286248" y="3071810"/>
                <a:ext cx="785818" cy="642942"/>
              </a:xfrm>
              <a:prstGeom prst="line">
                <a:avLst/>
              </a:pr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Dowolny kształt 20"/>
              <p:cNvSpPr/>
              <p:nvPr/>
            </p:nvSpPr>
            <p:spPr>
              <a:xfrm>
                <a:off x="4167963" y="2870791"/>
                <a:ext cx="170121" cy="318976"/>
              </a:xfrm>
              <a:custGeom>
                <a:avLst/>
                <a:gdLst>
                  <a:gd name="connsiteX0" fmla="*/ 0 w 170121"/>
                  <a:gd name="connsiteY0" fmla="*/ 318976 h 318976"/>
                  <a:gd name="connsiteX1" fmla="*/ 138223 w 170121"/>
                  <a:gd name="connsiteY1" fmla="*/ 191386 h 318976"/>
                  <a:gd name="connsiteX2" fmla="*/ 138223 w 170121"/>
                  <a:gd name="connsiteY2" fmla="*/ 85060 h 318976"/>
                  <a:gd name="connsiteX3" fmla="*/ 170121 w 170121"/>
                  <a:gd name="connsiteY3" fmla="*/ 0 h 318976"/>
                </a:gdLst>
                <a:ahLst/>
                <a:cxnLst>
                  <a:cxn ang="0">
                    <a:pos x="connsiteX0" y="connsiteY0"/>
                  </a:cxn>
                  <a:cxn ang="0">
                    <a:pos x="connsiteX1" y="connsiteY1"/>
                  </a:cxn>
                  <a:cxn ang="0">
                    <a:pos x="connsiteX2" y="connsiteY2"/>
                  </a:cxn>
                  <a:cxn ang="0">
                    <a:pos x="connsiteX3" y="connsiteY3"/>
                  </a:cxn>
                </a:cxnLst>
                <a:rect l="l" t="t" r="r" b="b"/>
                <a:pathLst>
                  <a:path w="170121" h="318976">
                    <a:moveTo>
                      <a:pt x="0" y="318976"/>
                    </a:moveTo>
                    <a:cubicBezTo>
                      <a:pt x="57593" y="274674"/>
                      <a:pt x="115186" y="230372"/>
                      <a:pt x="138223" y="191386"/>
                    </a:cubicBezTo>
                    <a:cubicBezTo>
                      <a:pt x="161260" y="152400"/>
                      <a:pt x="132907" y="116958"/>
                      <a:pt x="138223" y="85060"/>
                    </a:cubicBezTo>
                    <a:cubicBezTo>
                      <a:pt x="143539" y="53162"/>
                      <a:pt x="156830" y="26581"/>
                      <a:pt x="170121" y="0"/>
                    </a:cubicBezTo>
                  </a:path>
                </a:pathLst>
              </a:cu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sp>
          <p:nvSpPr>
            <p:cNvPr id="22" name="Prostokąt 39"/>
            <p:cNvSpPr>
              <a:spLocks noChangeArrowheads="1"/>
            </p:cNvSpPr>
            <p:nvPr/>
          </p:nvSpPr>
          <p:spPr bwMode="auto">
            <a:xfrm>
              <a:off x="4211700" y="2928934"/>
              <a:ext cx="288862"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1 </a:t>
              </a:r>
            </a:p>
          </p:txBody>
        </p:sp>
      </p:grpSp>
      <p:pic>
        <p:nvPicPr>
          <p:cNvPr id="18" name="Obraz 17"/>
          <p:cNvPicPr>
            <a:picLocks noChangeAspect="1"/>
          </p:cNvPicPr>
          <p:nvPr/>
        </p:nvPicPr>
        <p:blipFill rotWithShape="1">
          <a:blip r:embed="rId3"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215238" cy="554578"/>
          </a:xfrm>
          <a:prstGeom prst="rect">
            <a:avLst/>
          </a:prstGeom>
          <a:noFill/>
        </p:spPr>
        <p:txBody>
          <a:bodyPr wrap="square">
            <a:noAutofit/>
          </a:bodyPr>
          <a:lstStyle/>
          <a:p>
            <a:pPr marL="342900" lvl="0" indent="-342900">
              <a:spcBef>
                <a:spcPct val="0"/>
              </a:spcBef>
              <a:defRPr/>
            </a:pPr>
            <a:r>
              <a:rPr lang="pl-PL" sz="1000" b="1" dirty="0" smtClean="0">
                <a:solidFill>
                  <a:schemeClr val="accent6"/>
                </a:solidFill>
              </a:rPr>
              <a:t>STAWY MAŚLICKIE</a:t>
            </a:r>
          </a:p>
          <a:p>
            <a:pPr lvl="0">
              <a:spcBef>
                <a:spcPct val="0"/>
              </a:spcBef>
              <a:defRPr/>
            </a:pPr>
            <a:r>
              <a:rPr lang="pl-PL" sz="1000" dirty="0" smtClean="0"/>
              <a:t>OCHRONA ZBIORNIKÓW WODNYCH WZDŁUŻ UL. MAŚLICKIEJ.</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6"/>
                  </a:solidFill>
                  <a:prstDash val="solid"/>
                </a:ln>
                <a:solidFill>
                  <a:schemeClr val="accent6"/>
                </a:solidFill>
                <a:effectLst>
                  <a:reflection blurRad="12700" stA="28000" endPos="45000" dist="1000" dir="5400000" sy="-100000" algn="bl" rotWithShape="0"/>
                </a:effectLst>
              </a:rPr>
              <a:t>2</a:t>
            </a:r>
            <a:endParaRPr lang="pl-PL" sz="1200" cap="all" dirty="0">
              <a:ln w="9000" cmpd="sng">
                <a:solidFill>
                  <a:schemeClr val="accent6"/>
                </a:solidFill>
                <a:prstDash val="solid"/>
              </a:ln>
              <a:solidFill>
                <a:schemeClr val="accent6"/>
              </a:solidFill>
              <a:effectLst>
                <a:reflection blurRad="12700" stA="28000" endPos="45000" dist="1000" dir="5400000" sy="-100000" algn="bl" rotWithShape="0"/>
              </a:effectLst>
            </a:endParaRPr>
          </a:p>
        </p:txBody>
      </p:sp>
      <p:sp>
        <p:nvSpPr>
          <p:cNvPr id="16" name="Prostokąt 15"/>
          <p:cNvSpPr/>
          <p:nvPr/>
        </p:nvSpPr>
        <p:spPr>
          <a:xfrm>
            <a:off x="1428728" y="928670"/>
            <a:ext cx="6357982"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6"/>
                  </a:solidFill>
                  <a:prstDash val="solid"/>
                </a:ln>
                <a:solidFill>
                  <a:schemeClr val="bg1"/>
                </a:solidFill>
                <a:effectLst>
                  <a:reflection blurRad="12700" stA="28000" endPos="45000" dist="1000" dir="5400000" sy="-100000" algn="bl" rotWithShape="0"/>
                </a:effectLst>
              </a:rPr>
              <a:t>PRZESTRZEŃ PUBLICZNA I ZIELEŃ </a:t>
            </a:r>
            <a:endParaRPr lang="pl-PL" sz="3200" cap="all" dirty="0">
              <a:ln w="9000" cmpd="sng">
                <a:solidFill>
                  <a:schemeClr val="accent6"/>
                </a:solidFill>
                <a:prstDash val="solid"/>
              </a:ln>
              <a:solidFill>
                <a:schemeClr val="bg1"/>
              </a:solidFill>
              <a:effectLst>
                <a:reflection blurRad="12700" stA="28000" endPos="45000" dist="1000" dir="5400000" sy="-100000" algn="bl" rotWithShape="0"/>
              </a:effectLst>
            </a:endParaRPr>
          </a:p>
        </p:txBody>
      </p:sp>
      <p:sp>
        <p:nvSpPr>
          <p:cNvPr id="17"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grpSp>
        <p:nvGrpSpPr>
          <p:cNvPr id="28" name="Grupa 27"/>
          <p:cNvGrpSpPr/>
          <p:nvPr/>
        </p:nvGrpSpPr>
        <p:grpSpPr>
          <a:xfrm>
            <a:off x="4167963" y="2214554"/>
            <a:ext cx="1032689" cy="1500198"/>
            <a:chOff x="4167963" y="2214554"/>
            <a:chExt cx="1032689" cy="1500198"/>
          </a:xfrm>
        </p:grpSpPr>
        <p:grpSp>
          <p:nvGrpSpPr>
            <p:cNvPr id="2" name="Grupa 25"/>
            <p:cNvGrpSpPr/>
            <p:nvPr/>
          </p:nvGrpSpPr>
          <p:grpSpPr>
            <a:xfrm>
              <a:off x="4167963" y="2870791"/>
              <a:ext cx="904103" cy="843961"/>
              <a:chOff x="4167963" y="2870791"/>
              <a:chExt cx="904103" cy="843961"/>
            </a:xfrm>
          </p:grpSpPr>
          <p:grpSp>
            <p:nvGrpSpPr>
              <p:cNvPr id="3" name="Grupa 24"/>
              <p:cNvGrpSpPr/>
              <p:nvPr/>
            </p:nvGrpSpPr>
            <p:grpSpPr>
              <a:xfrm>
                <a:off x="4167963" y="2870791"/>
                <a:ext cx="904103" cy="843961"/>
                <a:chOff x="4167963" y="2870791"/>
                <a:chExt cx="904103" cy="843961"/>
              </a:xfrm>
            </p:grpSpPr>
            <p:cxnSp>
              <p:nvCxnSpPr>
                <p:cNvPr id="13" name="Łącznik prosty 12"/>
                <p:cNvCxnSpPr/>
                <p:nvPr/>
              </p:nvCxnSpPr>
              <p:spPr>
                <a:xfrm>
                  <a:off x="4286248" y="3071810"/>
                  <a:ext cx="785818" cy="642942"/>
                </a:xfrm>
                <a:prstGeom prst="line">
                  <a:avLst/>
                </a:pr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Dowolny kształt 20"/>
                <p:cNvSpPr/>
                <p:nvPr/>
              </p:nvSpPr>
              <p:spPr>
                <a:xfrm>
                  <a:off x="4167963" y="2870791"/>
                  <a:ext cx="170121" cy="318976"/>
                </a:xfrm>
                <a:custGeom>
                  <a:avLst/>
                  <a:gdLst>
                    <a:gd name="connsiteX0" fmla="*/ 0 w 170121"/>
                    <a:gd name="connsiteY0" fmla="*/ 318976 h 318976"/>
                    <a:gd name="connsiteX1" fmla="*/ 138223 w 170121"/>
                    <a:gd name="connsiteY1" fmla="*/ 191386 h 318976"/>
                    <a:gd name="connsiteX2" fmla="*/ 138223 w 170121"/>
                    <a:gd name="connsiteY2" fmla="*/ 85060 h 318976"/>
                    <a:gd name="connsiteX3" fmla="*/ 170121 w 170121"/>
                    <a:gd name="connsiteY3" fmla="*/ 0 h 318976"/>
                  </a:gdLst>
                  <a:ahLst/>
                  <a:cxnLst>
                    <a:cxn ang="0">
                      <a:pos x="connsiteX0" y="connsiteY0"/>
                    </a:cxn>
                    <a:cxn ang="0">
                      <a:pos x="connsiteX1" y="connsiteY1"/>
                    </a:cxn>
                    <a:cxn ang="0">
                      <a:pos x="connsiteX2" y="connsiteY2"/>
                    </a:cxn>
                    <a:cxn ang="0">
                      <a:pos x="connsiteX3" y="connsiteY3"/>
                    </a:cxn>
                  </a:cxnLst>
                  <a:rect l="l" t="t" r="r" b="b"/>
                  <a:pathLst>
                    <a:path w="170121" h="318976">
                      <a:moveTo>
                        <a:pt x="0" y="318976"/>
                      </a:moveTo>
                      <a:cubicBezTo>
                        <a:pt x="57593" y="274674"/>
                        <a:pt x="115186" y="230372"/>
                        <a:pt x="138223" y="191386"/>
                      </a:cubicBezTo>
                      <a:cubicBezTo>
                        <a:pt x="161260" y="152400"/>
                        <a:pt x="132907" y="116958"/>
                        <a:pt x="138223" y="85060"/>
                      </a:cubicBezTo>
                      <a:cubicBezTo>
                        <a:pt x="143539" y="53162"/>
                        <a:pt x="156830" y="26581"/>
                        <a:pt x="170121" y="0"/>
                      </a:cubicBezTo>
                    </a:path>
                  </a:pathLst>
                </a:cu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sp>
            <p:nvSpPr>
              <p:cNvPr id="22" name="Prostokąt 39"/>
              <p:cNvSpPr>
                <a:spLocks noChangeArrowheads="1"/>
              </p:cNvSpPr>
              <p:nvPr/>
            </p:nvSpPr>
            <p:spPr bwMode="auto">
              <a:xfrm>
                <a:off x="4211700" y="2928934"/>
                <a:ext cx="288862"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1 </a:t>
                </a:r>
              </a:p>
            </p:txBody>
          </p:sp>
        </p:grpSp>
        <p:grpSp>
          <p:nvGrpSpPr>
            <p:cNvPr id="27" name="Grupa 26"/>
            <p:cNvGrpSpPr/>
            <p:nvPr/>
          </p:nvGrpSpPr>
          <p:grpSpPr>
            <a:xfrm>
              <a:off x="4286248" y="2214554"/>
              <a:ext cx="914404" cy="553712"/>
              <a:chOff x="4286248" y="2214554"/>
              <a:chExt cx="914404" cy="553712"/>
            </a:xfrm>
          </p:grpSpPr>
          <p:grpSp>
            <p:nvGrpSpPr>
              <p:cNvPr id="18" name="Grupa 17"/>
              <p:cNvGrpSpPr/>
              <p:nvPr/>
            </p:nvGrpSpPr>
            <p:grpSpPr>
              <a:xfrm>
                <a:off x="4786314" y="2500306"/>
                <a:ext cx="414338" cy="267960"/>
                <a:chOff x="4370388" y="2922588"/>
                <a:chExt cx="414338" cy="267960"/>
              </a:xfrm>
            </p:grpSpPr>
            <p:sp>
              <p:nvSpPr>
                <p:cNvPr id="19" name="Dowolny kształt 18"/>
                <p:cNvSpPr/>
                <p:nvPr/>
              </p:nvSpPr>
              <p:spPr>
                <a:xfrm>
                  <a:off x="4370388" y="2922588"/>
                  <a:ext cx="230187" cy="230187"/>
                </a:xfrm>
                <a:custGeom>
                  <a:avLst/>
                  <a:gdLst>
                    <a:gd name="connsiteX0" fmla="*/ 11249 w 230324"/>
                    <a:gd name="connsiteY0" fmla="*/ 0 h 230981"/>
                    <a:gd name="connsiteX1" fmla="*/ 204130 w 230324"/>
                    <a:gd name="connsiteY1" fmla="*/ 16669 h 230981"/>
                    <a:gd name="connsiteX2" fmla="*/ 223180 w 230324"/>
                    <a:gd name="connsiteY2" fmla="*/ 40481 h 230981"/>
                    <a:gd name="connsiteX3" fmla="*/ 230324 w 230324"/>
                    <a:gd name="connsiteY3" fmla="*/ 111919 h 230981"/>
                    <a:gd name="connsiteX4" fmla="*/ 230324 w 230324"/>
                    <a:gd name="connsiteY4" fmla="*/ 202406 h 230981"/>
                    <a:gd name="connsiteX5" fmla="*/ 201749 w 230324"/>
                    <a:gd name="connsiteY5" fmla="*/ 230981 h 230981"/>
                    <a:gd name="connsiteX6" fmla="*/ 154124 w 230324"/>
                    <a:gd name="connsiteY6" fmla="*/ 226219 h 230981"/>
                    <a:gd name="connsiteX7" fmla="*/ 1724 w 230324"/>
                    <a:gd name="connsiteY7" fmla="*/ 73819 h 230981"/>
                    <a:gd name="connsiteX8" fmla="*/ 11249 w 230324"/>
                    <a:gd name="connsiteY8" fmla="*/ 0 h 23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324" h="230981">
                      <a:moveTo>
                        <a:pt x="11249" y="0"/>
                      </a:moveTo>
                      <a:lnTo>
                        <a:pt x="204130" y="16669"/>
                      </a:lnTo>
                      <a:lnTo>
                        <a:pt x="223180" y="40481"/>
                      </a:lnTo>
                      <a:cubicBezTo>
                        <a:pt x="228020" y="110657"/>
                        <a:pt x="211631" y="93218"/>
                        <a:pt x="230324" y="111919"/>
                      </a:cubicBezTo>
                      <a:lnTo>
                        <a:pt x="230324" y="202406"/>
                      </a:lnTo>
                      <a:lnTo>
                        <a:pt x="201749" y="230981"/>
                      </a:lnTo>
                      <a:lnTo>
                        <a:pt x="154124" y="226219"/>
                      </a:lnTo>
                      <a:cubicBezTo>
                        <a:pt x="0" y="79319"/>
                        <a:pt x="1724" y="151141"/>
                        <a:pt x="1724" y="73819"/>
                      </a:cubicBezTo>
                      <a:lnTo>
                        <a:pt x="11249"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20" name="Prostokąt 42"/>
                <p:cNvSpPr>
                  <a:spLocks noChangeArrowheads="1"/>
                </p:cNvSpPr>
                <p:nvPr/>
              </p:nvSpPr>
              <p:spPr bwMode="auto">
                <a:xfrm>
                  <a:off x="4499071" y="2928938"/>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grpSp>
          <p:grpSp>
            <p:nvGrpSpPr>
              <p:cNvPr id="26" name="Grupa 25"/>
              <p:cNvGrpSpPr/>
              <p:nvPr/>
            </p:nvGrpSpPr>
            <p:grpSpPr>
              <a:xfrm>
                <a:off x="4286248" y="2214554"/>
                <a:ext cx="357093" cy="261610"/>
                <a:chOff x="4286248" y="2214554"/>
                <a:chExt cx="357093" cy="261610"/>
              </a:xfrm>
            </p:grpSpPr>
            <p:sp>
              <p:nvSpPr>
                <p:cNvPr id="24" name="Prostokąt 23"/>
                <p:cNvSpPr>
                  <a:spLocks noChangeArrowheads="1"/>
                </p:cNvSpPr>
                <p:nvPr/>
              </p:nvSpPr>
              <p:spPr bwMode="auto">
                <a:xfrm>
                  <a:off x="4357686" y="2214554"/>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sp>
              <p:nvSpPr>
                <p:cNvPr id="25" name="Dowolny kształt 24"/>
                <p:cNvSpPr/>
                <p:nvPr/>
              </p:nvSpPr>
              <p:spPr>
                <a:xfrm>
                  <a:off x="4286248" y="2285992"/>
                  <a:ext cx="169858" cy="163518"/>
                </a:xfrm>
                <a:custGeom>
                  <a:avLst/>
                  <a:gdLst>
                    <a:gd name="connsiteX0" fmla="*/ 790 w 134140"/>
                    <a:gd name="connsiteY0" fmla="*/ 107231 h 114374"/>
                    <a:gd name="connsiteX1" fmla="*/ 134140 w 134140"/>
                    <a:gd name="connsiteY1" fmla="*/ 114374 h 114374"/>
                    <a:gd name="connsiteX2" fmla="*/ 105565 w 134140"/>
                    <a:gd name="connsiteY2" fmla="*/ 47699 h 114374"/>
                    <a:gd name="connsiteX3" fmla="*/ 105565 w 134140"/>
                    <a:gd name="connsiteY3" fmla="*/ 9599 h 114374"/>
                    <a:gd name="connsiteX4" fmla="*/ 790 w 134140"/>
                    <a:gd name="connsiteY4" fmla="*/ 74 h 114374"/>
                    <a:gd name="connsiteX5" fmla="*/ 3171 w 134140"/>
                    <a:gd name="connsiteY5" fmla="*/ 74 h 114374"/>
                    <a:gd name="connsiteX6" fmla="*/ 790 w 134140"/>
                    <a:gd name="connsiteY6" fmla="*/ 107231 h 11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40" h="114374">
                      <a:moveTo>
                        <a:pt x="790" y="107231"/>
                      </a:moveTo>
                      <a:lnTo>
                        <a:pt x="134140" y="114374"/>
                      </a:lnTo>
                      <a:lnTo>
                        <a:pt x="105565" y="47699"/>
                      </a:lnTo>
                      <a:lnTo>
                        <a:pt x="105565" y="9599"/>
                      </a:lnTo>
                      <a:lnTo>
                        <a:pt x="790" y="74"/>
                      </a:lnTo>
                      <a:cubicBezTo>
                        <a:pt x="0" y="0"/>
                        <a:pt x="2377" y="74"/>
                        <a:pt x="3171" y="74"/>
                      </a:cubicBezTo>
                      <a:cubicBezTo>
                        <a:pt x="2377" y="35793"/>
                        <a:pt x="1584" y="71512"/>
                        <a:pt x="790" y="107231"/>
                      </a:cubicBezTo>
                      <a:close/>
                    </a:path>
                  </a:pathLst>
                </a:custGeom>
                <a:solidFill>
                  <a:srgbClr val="FFC000">
                    <a:alpha val="20000"/>
                  </a:srgbClr>
                </a:solidFill>
                <a:ln>
                  <a:solidFill>
                    <a:srgbClr val="FF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grpSp>
      <p:pic>
        <p:nvPicPr>
          <p:cNvPr id="31" name="Obraz 30"/>
          <p:cNvPicPr>
            <a:picLocks noChangeAspect="1"/>
          </p:cNvPicPr>
          <p:nvPr/>
        </p:nvPicPr>
        <p:blipFill rotWithShape="1">
          <a:blip r:embed="rId3"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Prostokąt 57"/>
          <p:cNvSpPr/>
          <p:nvPr/>
        </p:nvSpPr>
        <p:spPr>
          <a:xfrm>
            <a:off x="1331640" y="1591389"/>
            <a:ext cx="3240360" cy="3909313"/>
          </a:xfrm>
          <a:prstGeom prst="rect">
            <a:avLst/>
          </a:prstGeom>
        </p:spPr>
        <p:txBody>
          <a:bodyPr wrap="square">
            <a:noAutofit/>
          </a:bodyPr>
          <a:lstStyle/>
          <a:p>
            <a:pPr algn="just"/>
            <a:r>
              <a:rPr lang="pl-PL" sz="1000" u="sng" dirty="0"/>
              <a:t>„Wytyczne przestrzenne na rzecz </a:t>
            </a:r>
            <a:r>
              <a:rPr lang="pl-PL" sz="1000" u="sng" dirty="0" smtClean="0"/>
              <a:t>osiedli kompletnych”     </a:t>
            </a:r>
            <a:r>
              <a:rPr lang="pl-PL" sz="1000" dirty="0" smtClean="0"/>
              <a:t>to projekt będący rozwinięciem idei „doskonalenia miasta”, która zawarta została w Studium uwarunkowań                     i kierunków zagospodarowania przestrzennego Wrocławia. Bazą do ustalania obszaru opracowania są wyznaczone tam granice jednostek urbanistycznych. Do prowadzonej obecnie fazy pilotażu zakwalifikowane zostały cztery lokalizacje:</a:t>
            </a:r>
          </a:p>
          <a:p>
            <a:pPr algn="just">
              <a:buFont typeface="Arial" pitchFamily="34" charset="0"/>
              <a:buChar char="•"/>
            </a:pPr>
            <a:r>
              <a:rPr lang="pl-PL" sz="1000" dirty="0" smtClean="0"/>
              <a:t> Jerzmanowo-Jarnołtów (jednostka E15)</a:t>
            </a:r>
          </a:p>
          <a:p>
            <a:pPr algn="just">
              <a:buFont typeface="Arial" pitchFamily="34" charset="0"/>
              <a:buChar char="•"/>
            </a:pPr>
            <a:r>
              <a:rPr lang="pl-PL" sz="1000" dirty="0" smtClean="0"/>
              <a:t> Jagodno (jednostka D7)</a:t>
            </a:r>
          </a:p>
          <a:p>
            <a:pPr algn="just">
              <a:buFont typeface="Arial" pitchFamily="34" charset="0"/>
              <a:buChar char="•"/>
            </a:pPr>
            <a:r>
              <a:rPr lang="pl-PL" sz="1000" dirty="0" smtClean="0"/>
              <a:t> </a:t>
            </a:r>
            <a:r>
              <a:rPr lang="pl-PL" sz="1000" dirty="0" err="1" smtClean="0"/>
              <a:t>Maślice</a:t>
            </a:r>
            <a:r>
              <a:rPr lang="pl-PL" sz="1000" dirty="0" smtClean="0"/>
              <a:t> Małe (jednostka E18)</a:t>
            </a:r>
          </a:p>
          <a:p>
            <a:pPr algn="just">
              <a:spcAft>
                <a:spcPts val="1000"/>
              </a:spcAft>
              <a:buFont typeface="Arial" pitchFamily="34" charset="0"/>
              <a:buChar char="•"/>
            </a:pPr>
            <a:r>
              <a:rPr lang="pl-PL" sz="1000" dirty="0" smtClean="0"/>
              <a:t> Śródmieście Południowe (jednostka A11).</a:t>
            </a:r>
          </a:p>
          <a:p>
            <a:pPr algn="just">
              <a:spcAft>
                <a:spcPts val="1000"/>
              </a:spcAft>
            </a:pPr>
            <a:r>
              <a:rPr lang="pl-PL" sz="1000" dirty="0" smtClean="0"/>
              <a:t>Intencją opracowania jest poprawa jakości życia na osiedlu, traktowana zarówno jako przyjęcie kierunków rozwoju przestrzennego jednostki urbanistycznej jak również poprzez wzmacnianie lokalnej integracji i współpracy pomiędzy mieszkańcami. Prace mają na celu uwzględnienie jak największej liczby spraw i inicjatyw, które mają związek z jakością życia i mogą sprzyjać lokalnej społeczności, bez względu na ich charakter, miejsce czy inwestora. Ujęcie ich razem powinno stworzyć dokument o charakterze koordynacyjno-informacyjnym, który będzie stanowił ważną wytyczną rozwoju i wizję osiedla kompletnego, na potrzeby planowania i dla wszystkich zainteresowanych.</a:t>
            </a:r>
            <a:endParaRPr lang="pl-PL" sz="1000" dirty="0"/>
          </a:p>
        </p:txBody>
      </p:sp>
      <p:sp>
        <p:nvSpPr>
          <p:cNvPr id="8" name="Prostokąt 7">
            <a:extLst>
              <a:ext uri="{FF2B5EF4-FFF2-40B4-BE49-F238E27FC236}">
                <a16:creationId xmlns:a16="http://schemas.microsoft.com/office/drawing/2014/main" xmlns="" id="{BA06A53F-B998-45AF-9126-CEEBAC87A5F3}"/>
              </a:ext>
            </a:extLst>
          </p:cNvPr>
          <p:cNvSpPr/>
          <p:nvPr/>
        </p:nvSpPr>
        <p:spPr>
          <a:xfrm>
            <a:off x="4644008" y="1591389"/>
            <a:ext cx="3240360" cy="3709819"/>
          </a:xfrm>
          <a:prstGeom prst="rect">
            <a:avLst/>
          </a:prstGeom>
        </p:spPr>
        <p:txBody>
          <a:bodyPr wrap="square">
            <a:noAutofit/>
          </a:bodyPr>
          <a:lstStyle/>
          <a:p>
            <a:pPr algn="just">
              <a:spcAft>
                <a:spcPts val="1000"/>
              </a:spcAft>
            </a:pPr>
            <a:r>
              <a:rPr lang="pl-PL" sz="1000" dirty="0" smtClean="0"/>
              <a:t>Prezentowany obecnie materiał jest podsumowaniem    konsultacji społecznych, przeprowadzonych w ramach pierwszego z trzech etapów projektu.</a:t>
            </a:r>
          </a:p>
          <a:p>
            <a:pPr algn="just">
              <a:spcAft>
                <a:spcPts val="1000"/>
              </a:spcAft>
            </a:pPr>
            <a:r>
              <a:rPr lang="pl-PL" sz="1000" u="sng" dirty="0" smtClean="0"/>
              <a:t>„Wytyczne przestrzenne z konsultacji społecznych”</a:t>
            </a:r>
            <a:r>
              <a:rPr lang="pl-PL" sz="1000" dirty="0" smtClean="0"/>
              <a:t> są graficznym przedstawieniem kwestii poruszanych przez mieszkańców. Zamierzona wielodyscyplinarność projektu spowodowała, że w centrum zainteresowań znalazły się takie kwestie jak rozpoznawalność i tożsamość osiedla, system przestrzeni publicznych i terenów zieleni, typy i rozmieszczenie usług oraz przemieszczanie się. Prezentacja gromadzi informacje odnotowane przez urbanistów uczestniczących w spotkaniach oraz zawarte   w Raporcie z Konsultacji. Raport został sporządzony przez Instytut Mediacji “TAK” oraz Fundację na Rzecz Studiów Europejskich i opisuje wyniki ankiety, rozmów stolikowych  i spacerów.</a:t>
            </a:r>
          </a:p>
          <a:p>
            <a:pPr algn="just">
              <a:spcAft>
                <a:spcPts val="1000"/>
              </a:spcAft>
            </a:pPr>
            <a:r>
              <a:rPr lang="pl-PL" sz="1000" dirty="0" smtClean="0"/>
              <a:t>Wytyczne z konsultacji stanowią kluczowy materiał dla prac projektowych zaplanowanych na drugi etap projektu.  Finalnie przedstawiony zostanie on w postaci broszury.</a:t>
            </a:r>
            <a:endParaRPr lang="pl-PL" sz="1000" dirty="0"/>
          </a:p>
          <a:p>
            <a:pPr lvl="0" algn="just">
              <a:spcBef>
                <a:spcPct val="0"/>
              </a:spcBef>
              <a:spcAft>
                <a:spcPts val="1000"/>
              </a:spcAft>
              <a:defRPr/>
            </a:pPr>
            <a:r>
              <a:rPr lang="pl-PL" sz="1000" dirty="0">
                <a:solidFill>
                  <a:srgbClr val="C00000"/>
                </a:solidFill>
              </a:rPr>
              <a:t> </a:t>
            </a:r>
          </a:p>
        </p:txBody>
      </p:sp>
      <p:grpSp>
        <p:nvGrpSpPr>
          <p:cNvPr id="2" name="Grupa 1">
            <a:extLst>
              <a:ext uri="{FF2B5EF4-FFF2-40B4-BE49-F238E27FC236}">
                <a16:creationId xmlns:a16="http://schemas.microsoft.com/office/drawing/2014/main" xmlns="" id="{5BF7BB7A-CF20-463C-B34D-78C6D7750D33}"/>
              </a:ext>
            </a:extLst>
          </p:cNvPr>
          <p:cNvGrpSpPr/>
          <p:nvPr/>
        </p:nvGrpSpPr>
        <p:grpSpPr>
          <a:xfrm>
            <a:off x="4860032" y="4841824"/>
            <a:ext cx="2795638" cy="603400"/>
            <a:chOff x="4656682" y="5412964"/>
            <a:chExt cx="3795660" cy="819241"/>
          </a:xfrm>
        </p:grpSpPr>
        <p:pic>
          <p:nvPicPr>
            <p:cNvPr id="9" name="Picture 4">
              <a:extLst>
                <a:ext uri="{FF2B5EF4-FFF2-40B4-BE49-F238E27FC236}">
                  <a16:creationId xmlns:a16="http://schemas.microsoft.com/office/drawing/2014/main" xmlns="" id="{9B5B764B-2E44-4FE1-943C-7F76298BBB6D}"/>
                </a:ext>
              </a:extLst>
            </p:cNvPr>
            <p:cNvPicPr>
              <a:picLocks noChangeAspect="1" noChangeArrowheads="1"/>
            </p:cNvPicPr>
            <p:nvPr/>
          </p:nvPicPr>
          <p:blipFill>
            <a:blip r:embed="rId2" cstate="print">
              <a:biLevel thresh="50000"/>
              <a:alphaModFix amt="60000"/>
            </a:blip>
            <a:srcRect/>
            <a:stretch>
              <a:fillRect/>
            </a:stretch>
          </p:blipFill>
          <p:spPr bwMode="auto">
            <a:xfrm>
              <a:off x="7633101" y="5412964"/>
              <a:ext cx="819241" cy="819241"/>
            </a:xfrm>
            <a:prstGeom prst="rect">
              <a:avLst/>
            </a:prstGeom>
            <a:noFill/>
            <a:ln w="9525">
              <a:noFill/>
              <a:miter lim="800000"/>
              <a:headEnd/>
              <a:tailEnd/>
            </a:ln>
            <a:effectLst/>
          </p:spPr>
        </p:pic>
        <p:pic>
          <p:nvPicPr>
            <p:cNvPr id="10" name="Picture 5">
              <a:extLst>
                <a:ext uri="{FF2B5EF4-FFF2-40B4-BE49-F238E27FC236}">
                  <a16:creationId xmlns:a16="http://schemas.microsoft.com/office/drawing/2014/main" xmlns="" id="{B03E6970-8A5C-41A7-9AEF-2A7BEBD328D0}"/>
                </a:ext>
              </a:extLst>
            </p:cNvPr>
            <p:cNvPicPr>
              <a:picLocks noChangeAspect="1" noChangeArrowheads="1"/>
            </p:cNvPicPr>
            <p:nvPr/>
          </p:nvPicPr>
          <p:blipFill>
            <a:blip r:embed="rId3" cstate="print">
              <a:biLevel thresh="50000"/>
              <a:alphaModFix amt="60000"/>
            </a:blip>
            <a:srcRect/>
            <a:stretch>
              <a:fillRect/>
            </a:stretch>
          </p:blipFill>
          <p:spPr bwMode="auto">
            <a:xfrm>
              <a:off x="4656682" y="5491019"/>
              <a:ext cx="702380" cy="702380"/>
            </a:xfrm>
            <a:prstGeom prst="rect">
              <a:avLst/>
            </a:prstGeom>
            <a:noFill/>
            <a:ln w="9525">
              <a:noFill/>
              <a:miter lim="800000"/>
              <a:headEnd/>
              <a:tailEnd/>
            </a:ln>
            <a:effectLst/>
          </p:spPr>
        </p:pic>
        <p:pic>
          <p:nvPicPr>
            <p:cNvPr id="11" name="Picture 1">
              <a:extLst>
                <a:ext uri="{FF2B5EF4-FFF2-40B4-BE49-F238E27FC236}">
                  <a16:creationId xmlns:a16="http://schemas.microsoft.com/office/drawing/2014/main" xmlns="" id="{E2896F45-C705-4AB2-849D-3A2C57A5F981}"/>
                </a:ext>
              </a:extLst>
            </p:cNvPr>
            <p:cNvPicPr>
              <a:picLocks noChangeAspect="1" noChangeArrowheads="1"/>
            </p:cNvPicPr>
            <p:nvPr/>
          </p:nvPicPr>
          <p:blipFill>
            <a:blip r:embed="rId4" cstate="screen">
              <a:biLevel thresh="50000"/>
              <a:alphaModFix amt="60000"/>
            </a:blip>
            <a:srcRect/>
            <a:stretch>
              <a:fillRect/>
            </a:stretch>
          </p:blipFill>
          <p:spPr bwMode="auto">
            <a:xfrm>
              <a:off x="6012160" y="5491019"/>
              <a:ext cx="967843" cy="741186"/>
            </a:xfrm>
            <a:prstGeom prst="rect">
              <a:avLst/>
            </a:prstGeom>
            <a:noFill/>
            <a:ln w="9525">
              <a:noFill/>
              <a:miter lim="800000"/>
              <a:headEnd/>
              <a:tailEnd/>
            </a:ln>
            <a:effectLst/>
          </p:spPr>
        </p:pic>
      </p:grpSp>
      <p:sp>
        <p:nvSpPr>
          <p:cNvPr id="23"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pl-PL" sz="1400" dirty="0" smtClean="0">
                <a:solidFill>
                  <a:schemeClr val="tx1">
                    <a:lumMod val="75000"/>
                    <a:lumOff val="25000"/>
                  </a:schemeClr>
                </a:solidFill>
                <a:latin typeface="+mj-lt"/>
                <a:ea typeface="+mj-ea"/>
                <a:cs typeface="+mj-cs"/>
              </a:rPr>
              <a:t>IDEA PROJEKTU I JEGO ETAPY</a:t>
            </a:r>
            <a:endParaRPr lang="pl-PL" sz="1400" dirty="0">
              <a:solidFill>
                <a:schemeClr val="tx1">
                  <a:lumMod val="75000"/>
                  <a:lumOff val="25000"/>
                </a:schemeClr>
              </a:solidFill>
              <a:latin typeface="+mj-lt"/>
              <a:ea typeface="+mj-ea"/>
              <a:cs typeface="+mj-cs"/>
            </a:endParaRPr>
          </a:p>
        </p:txBody>
      </p:sp>
      <p:sp>
        <p:nvSpPr>
          <p:cNvPr id="24"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25" name="Łącznik prosty 24"/>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2" name="Obraz 11"/>
          <p:cNvPicPr>
            <a:picLocks noChangeAspect="1"/>
          </p:cNvPicPr>
          <p:nvPr/>
        </p:nvPicPr>
        <p:blipFill rotWithShape="1">
          <a:blip r:embed="rId5"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215238" cy="554578"/>
          </a:xfrm>
          <a:prstGeom prst="rect">
            <a:avLst/>
          </a:prstGeom>
          <a:noFill/>
        </p:spPr>
        <p:txBody>
          <a:bodyPr wrap="square">
            <a:noAutofit/>
          </a:bodyPr>
          <a:lstStyle/>
          <a:p>
            <a:pPr marL="342900" lvl="0" indent="-342900">
              <a:spcBef>
                <a:spcPct val="0"/>
              </a:spcBef>
              <a:defRPr/>
            </a:pPr>
            <a:r>
              <a:rPr lang="pl-PL" sz="1000" b="1" dirty="0" smtClean="0">
                <a:solidFill>
                  <a:schemeClr val="accent6"/>
                </a:solidFill>
              </a:rPr>
              <a:t>STAWY, ŁĄKI I REKREACJA - UL. KOZIA</a:t>
            </a:r>
          </a:p>
          <a:p>
            <a:pPr lvl="0">
              <a:spcBef>
                <a:spcPct val="0"/>
              </a:spcBef>
              <a:defRPr/>
            </a:pPr>
            <a:r>
              <a:rPr lang="pl-PL" sz="1000" dirty="0" smtClean="0"/>
              <a:t>OCHRONA ZBIORNIKÓW WODNYCH I ŁĄK WZDŁUŻ UL. KOZIEJ, REALIZACJA TERENÓW REKREACYJNYCH (SIŁOWNIA TERENOWA, </a:t>
            </a:r>
          </a:p>
          <a:p>
            <a:pPr lvl="0">
              <a:spcBef>
                <a:spcPct val="0"/>
              </a:spcBef>
              <a:defRPr/>
            </a:pPr>
            <a:r>
              <a:rPr lang="pl-PL" sz="1000" dirty="0" smtClean="0"/>
              <a:t>PLAC ZABAW, KLOMBY, ŁAWKI).</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6"/>
                  </a:solidFill>
                  <a:prstDash val="solid"/>
                </a:ln>
                <a:solidFill>
                  <a:schemeClr val="accent6"/>
                </a:solidFill>
                <a:effectLst>
                  <a:reflection blurRad="12700" stA="28000" endPos="45000" dist="1000" dir="5400000" sy="-100000" algn="bl" rotWithShape="0"/>
                </a:effectLst>
              </a:rPr>
              <a:t>3</a:t>
            </a:r>
            <a:endParaRPr lang="pl-PL" sz="1200" cap="all" dirty="0">
              <a:ln w="9000" cmpd="sng">
                <a:solidFill>
                  <a:schemeClr val="accent6"/>
                </a:solidFill>
                <a:prstDash val="solid"/>
              </a:ln>
              <a:solidFill>
                <a:schemeClr val="accent6"/>
              </a:solidFill>
              <a:effectLst>
                <a:reflection blurRad="12700" stA="28000" endPos="45000" dist="1000" dir="5400000" sy="-100000" algn="bl" rotWithShape="0"/>
              </a:effectLst>
            </a:endParaRPr>
          </a:p>
        </p:txBody>
      </p:sp>
      <p:sp>
        <p:nvSpPr>
          <p:cNvPr id="17"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grpSp>
        <p:nvGrpSpPr>
          <p:cNvPr id="2" name="Grupa 27"/>
          <p:cNvGrpSpPr/>
          <p:nvPr/>
        </p:nvGrpSpPr>
        <p:grpSpPr>
          <a:xfrm>
            <a:off x="4167963" y="2214554"/>
            <a:ext cx="1032689" cy="1500198"/>
            <a:chOff x="4167963" y="2214554"/>
            <a:chExt cx="1032689" cy="1500198"/>
          </a:xfrm>
        </p:grpSpPr>
        <p:grpSp>
          <p:nvGrpSpPr>
            <p:cNvPr id="3" name="Grupa 25"/>
            <p:cNvGrpSpPr/>
            <p:nvPr/>
          </p:nvGrpSpPr>
          <p:grpSpPr>
            <a:xfrm>
              <a:off x="4167963" y="2870791"/>
              <a:ext cx="904103" cy="843961"/>
              <a:chOff x="4167963" y="2870791"/>
              <a:chExt cx="904103" cy="843961"/>
            </a:xfrm>
          </p:grpSpPr>
          <p:grpSp>
            <p:nvGrpSpPr>
              <p:cNvPr id="4" name="Grupa 24"/>
              <p:cNvGrpSpPr/>
              <p:nvPr/>
            </p:nvGrpSpPr>
            <p:grpSpPr>
              <a:xfrm>
                <a:off x="4167963" y="2870791"/>
                <a:ext cx="904103" cy="843961"/>
                <a:chOff x="4167963" y="2870791"/>
                <a:chExt cx="904103" cy="843961"/>
              </a:xfrm>
            </p:grpSpPr>
            <p:cxnSp>
              <p:nvCxnSpPr>
                <p:cNvPr id="13" name="Łącznik prosty 12"/>
                <p:cNvCxnSpPr/>
                <p:nvPr/>
              </p:nvCxnSpPr>
              <p:spPr>
                <a:xfrm>
                  <a:off x="4286248" y="3071810"/>
                  <a:ext cx="785818" cy="642942"/>
                </a:xfrm>
                <a:prstGeom prst="line">
                  <a:avLst/>
                </a:pr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Dowolny kształt 20"/>
                <p:cNvSpPr/>
                <p:nvPr/>
              </p:nvSpPr>
              <p:spPr>
                <a:xfrm>
                  <a:off x="4167963" y="2870791"/>
                  <a:ext cx="170121" cy="318976"/>
                </a:xfrm>
                <a:custGeom>
                  <a:avLst/>
                  <a:gdLst>
                    <a:gd name="connsiteX0" fmla="*/ 0 w 170121"/>
                    <a:gd name="connsiteY0" fmla="*/ 318976 h 318976"/>
                    <a:gd name="connsiteX1" fmla="*/ 138223 w 170121"/>
                    <a:gd name="connsiteY1" fmla="*/ 191386 h 318976"/>
                    <a:gd name="connsiteX2" fmla="*/ 138223 w 170121"/>
                    <a:gd name="connsiteY2" fmla="*/ 85060 h 318976"/>
                    <a:gd name="connsiteX3" fmla="*/ 170121 w 170121"/>
                    <a:gd name="connsiteY3" fmla="*/ 0 h 318976"/>
                  </a:gdLst>
                  <a:ahLst/>
                  <a:cxnLst>
                    <a:cxn ang="0">
                      <a:pos x="connsiteX0" y="connsiteY0"/>
                    </a:cxn>
                    <a:cxn ang="0">
                      <a:pos x="connsiteX1" y="connsiteY1"/>
                    </a:cxn>
                    <a:cxn ang="0">
                      <a:pos x="connsiteX2" y="connsiteY2"/>
                    </a:cxn>
                    <a:cxn ang="0">
                      <a:pos x="connsiteX3" y="connsiteY3"/>
                    </a:cxn>
                  </a:cxnLst>
                  <a:rect l="l" t="t" r="r" b="b"/>
                  <a:pathLst>
                    <a:path w="170121" h="318976">
                      <a:moveTo>
                        <a:pt x="0" y="318976"/>
                      </a:moveTo>
                      <a:cubicBezTo>
                        <a:pt x="57593" y="274674"/>
                        <a:pt x="115186" y="230372"/>
                        <a:pt x="138223" y="191386"/>
                      </a:cubicBezTo>
                      <a:cubicBezTo>
                        <a:pt x="161260" y="152400"/>
                        <a:pt x="132907" y="116958"/>
                        <a:pt x="138223" y="85060"/>
                      </a:cubicBezTo>
                      <a:cubicBezTo>
                        <a:pt x="143539" y="53162"/>
                        <a:pt x="156830" y="26581"/>
                        <a:pt x="170121" y="0"/>
                      </a:cubicBezTo>
                    </a:path>
                  </a:pathLst>
                </a:cu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sp>
            <p:nvSpPr>
              <p:cNvPr id="22" name="Prostokąt 39"/>
              <p:cNvSpPr>
                <a:spLocks noChangeArrowheads="1"/>
              </p:cNvSpPr>
              <p:nvPr/>
            </p:nvSpPr>
            <p:spPr bwMode="auto">
              <a:xfrm>
                <a:off x="4211700" y="2928934"/>
                <a:ext cx="288862"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1 </a:t>
                </a:r>
              </a:p>
            </p:txBody>
          </p:sp>
        </p:grpSp>
        <p:grpSp>
          <p:nvGrpSpPr>
            <p:cNvPr id="5" name="Grupa 26"/>
            <p:cNvGrpSpPr/>
            <p:nvPr/>
          </p:nvGrpSpPr>
          <p:grpSpPr>
            <a:xfrm>
              <a:off x="4286248" y="2214554"/>
              <a:ext cx="914404" cy="553712"/>
              <a:chOff x="4286248" y="2214554"/>
              <a:chExt cx="914404" cy="553712"/>
            </a:xfrm>
          </p:grpSpPr>
          <p:grpSp>
            <p:nvGrpSpPr>
              <p:cNvPr id="6" name="Grupa 17"/>
              <p:cNvGrpSpPr/>
              <p:nvPr/>
            </p:nvGrpSpPr>
            <p:grpSpPr>
              <a:xfrm>
                <a:off x="4786314" y="2500306"/>
                <a:ext cx="414338" cy="267960"/>
                <a:chOff x="4370388" y="2922588"/>
                <a:chExt cx="414338" cy="267960"/>
              </a:xfrm>
            </p:grpSpPr>
            <p:sp>
              <p:nvSpPr>
                <p:cNvPr id="19" name="Dowolny kształt 18"/>
                <p:cNvSpPr/>
                <p:nvPr/>
              </p:nvSpPr>
              <p:spPr>
                <a:xfrm>
                  <a:off x="4370388" y="2922588"/>
                  <a:ext cx="230187" cy="230187"/>
                </a:xfrm>
                <a:custGeom>
                  <a:avLst/>
                  <a:gdLst>
                    <a:gd name="connsiteX0" fmla="*/ 11249 w 230324"/>
                    <a:gd name="connsiteY0" fmla="*/ 0 h 230981"/>
                    <a:gd name="connsiteX1" fmla="*/ 204130 w 230324"/>
                    <a:gd name="connsiteY1" fmla="*/ 16669 h 230981"/>
                    <a:gd name="connsiteX2" fmla="*/ 223180 w 230324"/>
                    <a:gd name="connsiteY2" fmla="*/ 40481 h 230981"/>
                    <a:gd name="connsiteX3" fmla="*/ 230324 w 230324"/>
                    <a:gd name="connsiteY3" fmla="*/ 111919 h 230981"/>
                    <a:gd name="connsiteX4" fmla="*/ 230324 w 230324"/>
                    <a:gd name="connsiteY4" fmla="*/ 202406 h 230981"/>
                    <a:gd name="connsiteX5" fmla="*/ 201749 w 230324"/>
                    <a:gd name="connsiteY5" fmla="*/ 230981 h 230981"/>
                    <a:gd name="connsiteX6" fmla="*/ 154124 w 230324"/>
                    <a:gd name="connsiteY6" fmla="*/ 226219 h 230981"/>
                    <a:gd name="connsiteX7" fmla="*/ 1724 w 230324"/>
                    <a:gd name="connsiteY7" fmla="*/ 73819 h 230981"/>
                    <a:gd name="connsiteX8" fmla="*/ 11249 w 230324"/>
                    <a:gd name="connsiteY8" fmla="*/ 0 h 23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324" h="230981">
                      <a:moveTo>
                        <a:pt x="11249" y="0"/>
                      </a:moveTo>
                      <a:lnTo>
                        <a:pt x="204130" y="16669"/>
                      </a:lnTo>
                      <a:lnTo>
                        <a:pt x="223180" y="40481"/>
                      </a:lnTo>
                      <a:cubicBezTo>
                        <a:pt x="228020" y="110657"/>
                        <a:pt x="211631" y="93218"/>
                        <a:pt x="230324" y="111919"/>
                      </a:cubicBezTo>
                      <a:lnTo>
                        <a:pt x="230324" y="202406"/>
                      </a:lnTo>
                      <a:lnTo>
                        <a:pt x="201749" y="230981"/>
                      </a:lnTo>
                      <a:lnTo>
                        <a:pt x="154124" y="226219"/>
                      </a:lnTo>
                      <a:cubicBezTo>
                        <a:pt x="0" y="79319"/>
                        <a:pt x="1724" y="151141"/>
                        <a:pt x="1724" y="73819"/>
                      </a:cubicBezTo>
                      <a:lnTo>
                        <a:pt x="11249"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20" name="Prostokąt 42"/>
                <p:cNvSpPr>
                  <a:spLocks noChangeArrowheads="1"/>
                </p:cNvSpPr>
                <p:nvPr/>
              </p:nvSpPr>
              <p:spPr bwMode="auto">
                <a:xfrm>
                  <a:off x="4499071" y="2928938"/>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grpSp>
          <p:grpSp>
            <p:nvGrpSpPr>
              <p:cNvPr id="7" name="Grupa 25"/>
              <p:cNvGrpSpPr/>
              <p:nvPr/>
            </p:nvGrpSpPr>
            <p:grpSpPr>
              <a:xfrm>
                <a:off x="4286248" y="2214554"/>
                <a:ext cx="357093" cy="261610"/>
                <a:chOff x="4286248" y="2214554"/>
                <a:chExt cx="357093" cy="261610"/>
              </a:xfrm>
            </p:grpSpPr>
            <p:sp>
              <p:nvSpPr>
                <p:cNvPr id="24" name="Prostokąt 23"/>
                <p:cNvSpPr>
                  <a:spLocks noChangeArrowheads="1"/>
                </p:cNvSpPr>
                <p:nvPr/>
              </p:nvSpPr>
              <p:spPr bwMode="auto">
                <a:xfrm>
                  <a:off x="4357686" y="2214554"/>
                  <a:ext cx="285655"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2</a:t>
                  </a:r>
                  <a:r>
                    <a:rPr lang="pl-PL" sz="1000" b="1" dirty="0" smtClean="0">
                      <a:solidFill>
                        <a:schemeClr val="bg1"/>
                      </a:solidFill>
                      <a:latin typeface="Calibri" pitchFamily="34" charset="0"/>
                    </a:rPr>
                    <a:t> </a:t>
                  </a:r>
                  <a:endParaRPr lang="pl-PL" sz="1000" b="1" dirty="0">
                    <a:solidFill>
                      <a:schemeClr val="bg1"/>
                    </a:solidFill>
                    <a:latin typeface="Calibri" pitchFamily="34" charset="0"/>
                  </a:endParaRPr>
                </a:p>
              </p:txBody>
            </p:sp>
            <p:sp>
              <p:nvSpPr>
                <p:cNvPr id="25" name="Dowolny kształt 24"/>
                <p:cNvSpPr/>
                <p:nvPr/>
              </p:nvSpPr>
              <p:spPr>
                <a:xfrm>
                  <a:off x="4286248" y="2285992"/>
                  <a:ext cx="169858" cy="163518"/>
                </a:xfrm>
                <a:custGeom>
                  <a:avLst/>
                  <a:gdLst>
                    <a:gd name="connsiteX0" fmla="*/ 790 w 134140"/>
                    <a:gd name="connsiteY0" fmla="*/ 107231 h 114374"/>
                    <a:gd name="connsiteX1" fmla="*/ 134140 w 134140"/>
                    <a:gd name="connsiteY1" fmla="*/ 114374 h 114374"/>
                    <a:gd name="connsiteX2" fmla="*/ 105565 w 134140"/>
                    <a:gd name="connsiteY2" fmla="*/ 47699 h 114374"/>
                    <a:gd name="connsiteX3" fmla="*/ 105565 w 134140"/>
                    <a:gd name="connsiteY3" fmla="*/ 9599 h 114374"/>
                    <a:gd name="connsiteX4" fmla="*/ 790 w 134140"/>
                    <a:gd name="connsiteY4" fmla="*/ 74 h 114374"/>
                    <a:gd name="connsiteX5" fmla="*/ 3171 w 134140"/>
                    <a:gd name="connsiteY5" fmla="*/ 74 h 114374"/>
                    <a:gd name="connsiteX6" fmla="*/ 790 w 134140"/>
                    <a:gd name="connsiteY6" fmla="*/ 107231 h 11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40" h="114374">
                      <a:moveTo>
                        <a:pt x="790" y="107231"/>
                      </a:moveTo>
                      <a:lnTo>
                        <a:pt x="134140" y="114374"/>
                      </a:lnTo>
                      <a:lnTo>
                        <a:pt x="105565" y="47699"/>
                      </a:lnTo>
                      <a:lnTo>
                        <a:pt x="105565" y="9599"/>
                      </a:lnTo>
                      <a:lnTo>
                        <a:pt x="790" y="74"/>
                      </a:lnTo>
                      <a:cubicBezTo>
                        <a:pt x="0" y="0"/>
                        <a:pt x="2377" y="74"/>
                        <a:pt x="3171" y="74"/>
                      </a:cubicBezTo>
                      <a:cubicBezTo>
                        <a:pt x="2377" y="35793"/>
                        <a:pt x="1584" y="71512"/>
                        <a:pt x="790" y="107231"/>
                      </a:cubicBezTo>
                      <a:close/>
                    </a:path>
                  </a:pathLst>
                </a:custGeom>
                <a:solidFill>
                  <a:srgbClr val="FFC000">
                    <a:alpha val="20000"/>
                  </a:srgbClr>
                </a:solidFill>
                <a:ln>
                  <a:solidFill>
                    <a:srgbClr val="FF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grpSp>
      <p:grpSp>
        <p:nvGrpSpPr>
          <p:cNvPr id="32" name="Grupa 31"/>
          <p:cNvGrpSpPr/>
          <p:nvPr/>
        </p:nvGrpSpPr>
        <p:grpSpPr>
          <a:xfrm>
            <a:off x="3838353" y="978195"/>
            <a:ext cx="510363" cy="1116419"/>
            <a:chOff x="3838353" y="978195"/>
            <a:chExt cx="510363" cy="1116419"/>
          </a:xfrm>
        </p:grpSpPr>
        <p:sp>
          <p:nvSpPr>
            <p:cNvPr id="27" name="Dowolny kształt 26"/>
            <p:cNvSpPr/>
            <p:nvPr/>
          </p:nvSpPr>
          <p:spPr>
            <a:xfrm>
              <a:off x="3838353" y="978195"/>
              <a:ext cx="510363" cy="1116419"/>
            </a:xfrm>
            <a:custGeom>
              <a:avLst/>
              <a:gdLst>
                <a:gd name="connsiteX0" fmla="*/ 0 w 510363"/>
                <a:gd name="connsiteY0" fmla="*/ 10633 h 1116419"/>
                <a:gd name="connsiteX1" fmla="*/ 233917 w 510363"/>
                <a:gd name="connsiteY1" fmla="*/ 744279 h 1116419"/>
                <a:gd name="connsiteX2" fmla="*/ 212652 w 510363"/>
                <a:gd name="connsiteY2" fmla="*/ 1116419 h 1116419"/>
                <a:gd name="connsiteX3" fmla="*/ 510363 w 510363"/>
                <a:gd name="connsiteY3" fmla="*/ 978196 h 1116419"/>
                <a:gd name="connsiteX4" fmla="*/ 308345 w 510363"/>
                <a:gd name="connsiteY4" fmla="*/ 393405 h 1116419"/>
                <a:gd name="connsiteX5" fmla="*/ 318977 w 510363"/>
                <a:gd name="connsiteY5" fmla="*/ 0 h 1116419"/>
                <a:gd name="connsiteX6" fmla="*/ 0 w 510363"/>
                <a:gd name="connsiteY6" fmla="*/ 10633 h 111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363" h="1116419">
                  <a:moveTo>
                    <a:pt x="0" y="10633"/>
                  </a:moveTo>
                  <a:lnTo>
                    <a:pt x="233917" y="744279"/>
                  </a:lnTo>
                  <a:lnTo>
                    <a:pt x="212652" y="1116419"/>
                  </a:lnTo>
                  <a:lnTo>
                    <a:pt x="510363" y="978196"/>
                  </a:lnTo>
                  <a:lnTo>
                    <a:pt x="308345" y="393405"/>
                  </a:lnTo>
                  <a:lnTo>
                    <a:pt x="318977" y="0"/>
                  </a:lnTo>
                  <a:lnTo>
                    <a:pt x="0" y="10633"/>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Prostokąt 30"/>
            <p:cNvSpPr/>
            <p:nvPr/>
          </p:nvSpPr>
          <p:spPr>
            <a:xfrm>
              <a:off x="4071934" y="1714488"/>
              <a:ext cx="256802" cy="261610"/>
            </a:xfrm>
            <a:prstGeom prst="rect">
              <a:avLst/>
            </a:prstGeom>
          </p:spPr>
          <p:txBody>
            <a:bodyPr wrap="none">
              <a:spAutoFit/>
            </a:bodyPr>
            <a:lstStyle/>
            <a:p>
              <a:r>
                <a:rPr lang="pl-PL" sz="1100" b="1" dirty="0" smtClean="0">
                  <a:solidFill>
                    <a:schemeClr val="bg1"/>
                  </a:solidFill>
                  <a:latin typeface="Calibri" pitchFamily="34" charset="0"/>
                </a:rPr>
                <a:t>3</a:t>
              </a:r>
              <a:endParaRPr lang="pl-PL" sz="1100" dirty="0"/>
            </a:p>
          </p:txBody>
        </p:sp>
      </p:grpSp>
      <p:sp>
        <p:nvSpPr>
          <p:cNvPr id="16" name="Prostokąt 15"/>
          <p:cNvSpPr/>
          <p:nvPr/>
        </p:nvSpPr>
        <p:spPr>
          <a:xfrm>
            <a:off x="1428728" y="928670"/>
            <a:ext cx="6357982"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6"/>
                  </a:solidFill>
                  <a:prstDash val="solid"/>
                </a:ln>
                <a:solidFill>
                  <a:schemeClr val="bg1"/>
                </a:solidFill>
                <a:effectLst>
                  <a:reflection blurRad="12700" stA="28000" endPos="45000" dist="1000" dir="5400000" sy="-100000" algn="bl" rotWithShape="0"/>
                </a:effectLst>
              </a:rPr>
              <a:t>PRZESTRZEŃ PUBLICZNA I ZIELEŃ </a:t>
            </a:r>
            <a:endParaRPr lang="pl-PL" sz="3200" cap="all" dirty="0">
              <a:ln w="9000" cmpd="sng">
                <a:solidFill>
                  <a:schemeClr val="accent6"/>
                </a:solidFill>
                <a:prstDash val="solid"/>
              </a:ln>
              <a:solidFill>
                <a:schemeClr val="bg1"/>
              </a:solidFill>
              <a:effectLst>
                <a:reflection blurRad="12700" stA="28000" endPos="45000" dist="1000" dir="5400000" sy="-100000" algn="bl" rotWithShape="0"/>
              </a:effectLst>
            </a:endParaRPr>
          </a:p>
        </p:txBody>
      </p:sp>
      <p:pic>
        <p:nvPicPr>
          <p:cNvPr id="28" name="Obraz 27"/>
          <p:cNvPicPr>
            <a:picLocks noChangeAspect="1"/>
          </p:cNvPicPr>
          <p:nvPr/>
        </p:nvPicPr>
        <p:blipFill rotWithShape="1">
          <a:blip r:embed="rId3"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215238" cy="554578"/>
          </a:xfrm>
          <a:prstGeom prst="rect">
            <a:avLst/>
          </a:prstGeom>
          <a:noFill/>
        </p:spPr>
        <p:txBody>
          <a:bodyPr wrap="square">
            <a:noAutofit/>
          </a:bodyPr>
          <a:lstStyle/>
          <a:p>
            <a:pPr marL="342900" lvl="0" indent="-342900">
              <a:spcBef>
                <a:spcPct val="0"/>
              </a:spcBef>
              <a:defRPr/>
            </a:pPr>
            <a:r>
              <a:rPr lang="pl-PL" sz="1000" b="1" dirty="0" smtClean="0">
                <a:solidFill>
                  <a:schemeClr val="accent6"/>
                </a:solidFill>
              </a:rPr>
              <a:t>ZIELEŃ WYSOKA I ŁĄKI - UL. ŚLĘZOUJŚCIE</a:t>
            </a:r>
          </a:p>
          <a:p>
            <a:pPr lvl="0">
              <a:spcBef>
                <a:spcPct val="0"/>
              </a:spcBef>
              <a:defRPr/>
            </a:pPr>
            <a:r>
              <a:rPr lang="pl-PL" sz="1000" dirty="0" smtClean="0"/>
              <a:t>OCHRONA  ZIELENI WYSOKIEJ  I ŁĄK MIĘDZY UL. ŚLĘZOUJŚCIE </a:t>
            </a:r>
            <a:r>
              <a:rPr lang="pl-PL" sz="1000" dirty="0" smtClean="0"/>
              <a:t>A  </a:t>
            </a:r>
            <a:r>
              <a:rPr lang="pl-PL" sz="1000" dirty="0" smtClean="0"/>
              <a:t>AL. ŚLIWOWĄ ORAZ  NIE </a:t>
            </a:r>
            <a:r>
              <a:rPr lang="pl-PL" sz="1000" dirty="0" smtClean="0"/>
              <a:t>DOPUSZCZENIE </a:t>
            </a:r>
            <a:r>
              <a:rPr lang="pl-PL" sz="1000" dirty="0" smtClean="0"/>
              <a:t>ZABUDOWY NA TYM TERENIE. POPRAWA </a:t>
            </a:r>
            <a:r>
              <a:rPr lang="pl-PL" sz="1000" dirty="0" smtClean="0"/>
              <a:t>INFRASTRUKTURY, MAŁEJ </a:t>
            </a:r>
            <a:r>
              <a:rPr lang="pl-PL" sz="1000" dirty="0" smtClean="0"/>
              <a:t>ARCHITEKTURY, OCHRONA FAUNY I FLORY.</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6"/>
                  </a:solidFill>
                  <a:prstDash val="solid"/>
                </a:ln>
                <a:solidFill>
                  <a:schemeClr val="accent6"/>
                </a:solidFill>
                <a:effectLst>
                  <a:reflection blurRad="12700" stA="28000" endPos="45000" dist="1000" dir="5400000" sy="-100000" algn="bl" rotWithShape="0"/>
                </a:effectLst>
              </a:rPr>
              <a:t>4</a:t>
            </a:r>
            <a:endParaRPr lang="pl-PL" sz="1200" cap="all" dirty="0">
              <a:ln w="9000" cmpd="sng">
                <a:solidFill>
                  <a:schemeClr val="accent6"/>
                </a:solidFill>
                <a:prstDash val="solid"/>
              </a:ln>
              <a:solidFill>
                <a:schemeClr val="accent6"/>
              </a:solidFill>
              <a:effectLst>
                <a:reflection blurRad="12700" stA="28000" endPos="45000" dist="1000" dir="5400000" sy="-100000" algn="bl" rotWithShape="0"/>
              </a:effectLst>
            </a:endParaRPr>
          </a:p>
        </p:txBody>
      </p:sp>
      <p:sp>
        <p:nvSpPr>
          <p:cNvPr id="17"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grpSp>
        <p:nvGrpSpPr>
          <p:cNvPr id="35" name="Grupa 34"/>
          <p:cNvGrpSpPr/>
          <p:nvPr/>
        </p:nvGrpSpPr>
        <p:grpSpPr>
          <a:xfrm>
            <a:off x="3838353" y="978195"/>
            <a:ext cx="2305283" cy="2736557"/>
            <a:chOff x="3838353" y="978195"/>
            <a:chExt cx="2305283" cy="2736557"/>
          </a:xfrm>
        </p:grpSpPr>
        <p:grpSp>
          <p:nvGrpSpPr>
            <p:cNvPr id="33" name="Grupa 32"/>
            <p:cNvGrpSpPr/>
            <p:nvPr/>
          </p:nvGrpSpPr>
          <p:grpSpPr>
            <a:xfrm>
              <a:off x="4167963" y="2214554"/>
              <a:ext cx="1975673" cy="1500198"/>
              <a:chOff x="4167963" y="2214554"/>
              <a:chExt cx="1975673" cy="1500198"/>
            </a:xfrm>
          </p:grpSpPr>
          <p:grpSp>
            <p:nvGrpSpPr>
              <p:cNvPr id="2" name="Grupa 25"/>
              <p:cNvGrpSpPr/>
              <p:nvPr/>
            </p:nvGrpSpPr>
            <p:grpSpPr>
              <a:xfrm>
                <a:off x="4167963" y="2870791"/>
                <a:ext cx="904103" cy="843961"/>
                <a:chOff x="4167963" y="2870791"/>
                <a:chExt cx="904103" cy="843961"/>
              </a:xfrm>
            </p:grpSpPr>
            <p:grpSp>
              <p:nvGrpSpPr>
                <p:cNvPr id="3" name="Grupa 24"/>
                <p:cNvGrpSpPr/>
                <p:nvPr/>
              </p:nvGrpSpPr>
              <p:grpSpPr>
                <a:xfrm>
                  <a:off x="4167963" y="2870791"/>
                  <a:ext cx="904103" cy="843961"/>
                  <a:chOff x="4167963" y="2870791"/>
                  <a:chExt cx="904103" cy="843961"/>
                </a:xfrm>
              </p:grpSpPr>
              <p:cxnSp>
                <p:nvCxnSpPr>
                  <p:cNvPr id="13" name="Łącznik prosty 12"/>
                  <p:cNvCxnSpPr/>
                  <p:nvPr/>
                </p:nvCxnSpPr>
                <p:spPr>
                  <a:xfrm>
                    <a:off x="4286248" y="3071810"/>
                    <a:ext cx="785818" cy="642942"/>
                  </a:xfrm>
                  <a:prstGeom prst="line">
                    <a:avLst/>
                  </a:pr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Dowolny kształt 20"/>
                  <p:cNvSpPr/>
                  <p:nvPr/>
                </p:nvSpPr>
                <p:spPr>
                  <a:xfrm>
                    <a:off x="4167963" y="2870791"/>
                    <a:ext cx="170121" cy="318976"/>
                  </a:xfrm>
                  <a:custGeom>
                    <a:avLst/>
                    <a:gdLst>
                      <a:gd name="connsiteX0" fmla="*/ 0 w 170121"/>
                      <a:gd name="connsiteY0" fmla="*/ 318976 h 318976"/>
                      <a:gd name="connsiteX1" fmla="*/ 138223 w 170121"/>
                      <a:gd name="connsiteY1" fmla="*/ 191386 h 318976"/>
                      <a:gd name="connsiteX2" fmla="*/ 138223 w 170121"/>
                      <a:gd name="connsiteY2" fmla="*/ 85060 h 318976"/>
                      <a:gd name="connsiteX3" fmla="*/ 170121 w 170121"/>
                      <a:gd name="connsiteY3" fmla="*/ 0 h 318976"/>
                    </a:gdLst>
                    <a:ahLst/>
                    <a:cxnLst>
                      <a:cxn ang="0">
                        <a:pos x="connsiteX0" y="connsiteY0"/>
                      </a:cxn>
                      <a:cxn ang="0">
                        <a:pos x="connsiteX1" y="connsiteY1"/>
                      </a:cxn>
                      <a:cxn ang="0">
                        <a:pos x="connsiteX2" y="connsiteY2"/>
                      </a:cxn>
                      <a:cxn ang="0">
                        <a:pos x="connsiteX3" y="connsiteY3"/>
                      </a:cxn>
                    </a:cxnLst>
                    <a:rect l="l" t="t" r="r" b="b"/>
                    <a:pathLst>
                      <a:path w="170121" h="318976">
                        <a:moveTo>
                          <a:pt x="0" y="318976"/>
                        </a:moveTo>
                        <a:cubicBezTo>
                          <a:pt x="57593" y="274674"/>
                          <a:pt x="115186" y="230372"/>
                          <a:pt x="138223" y="191386"/>
                        </a:cubicBezTo>
                        <a:cubicBezTo>
                          <a:pt x="161260" y="152400"/>
                          <a:pt x="132907" y="116958"/>
                          <a:pt x="138223" y="85060"/>
                        </a:cubicBezTo>
                        <a:cubicBezTo>
                          <a:pt x="143539" y="53162"/>
                          <a:pt x="156830" y="26581"/>
                          <a:pt x="170121" y="0"/>
                        </a:cubicBezTo>
                      </a:path>
                    </a:pathLst>
                  </a:cu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sp>
              <p:nvSpPr>
                <p:cNvPr id="22" name="Prostokąt 39"/>
                <p:cNvSpPr>
                  <a:spLocks noChangeArrowheads="1"/>
                </p:cNvSpPr>
                <p:nvPr/>
              </p:nvSpPr>
              <p:spPr bwMode="auto">
                <a:xfrm>
                  <a:off x="4211700" y="2928934"/>
                  <a:ext cx="288862"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1 </a:t>
                  </a:r>
                </a:p>
              </p:txBody>
            </p:sp>
          </p:grpSp>
          <p:grpSp>
            <p:nvGrpSpPr>
              <p:cNvPr id="4" name="Grupa 26"/>
              <p:cNvGrpSpPr/>
              <p:nvPr/>
            </p:nvGrpSpPr>
            <p:grpSpPr>
              <a:xfrm>
                <a:off x="4286248" y="2214554"/>
                <a:ext cx="914404" cy="553712"/>
                <a:chOff x="4286248" y="2214554"/>
                <a:chExt cx="914404" cy="553712"/>
              </a:xfrm>
            </p:grpSpPr>
            <p:grpSp>
              <p:nvGrpSpPr>
                <p:cNvPr id="5" name="Grupa 17"/>
                <p:cNvGrpSpPr/>
                <p:nvPr/>
              </p:nvGrpSpPr>
              <p:grpSpPr>
                <a:xfrm>
                  <a:off x="4786314" y="2500306"/>
                  <a:ext cx="414338" cy="267960"/>
                  <a:chOff x="4370388" y="2922588"/>
                  <a:chExt cx="414338" cy="267960"/>
                </a:xfrm>
              </p:grpSpPr>
              <p:sp>
                <p:nvSpPr>
                  <p:cNvPr id="19" name="Dowolny kształt 18"/>
                  <p:cNvSpPr/>
                  <p:nvPr/>
                </p:nvSpPr>
                <p:spPr>
                  <a:xfrm>
                    <a:off x="4370388" y="2922588"/>
                    <a:ext cx="230187" cy="230187"/>
                  </a:xfrm>
                  <a:custGeom>
                    <a:avLst/>
                    <a:gdLst>
                      <a:gd name="connsiteX0" fmla="*/ 11249 w 230324"/>
                      <a:gd name="connsiteY0" fmla="*/ 0 h 230981"/>
                      <a:gd name="connsiteX1" fmla="*/ 204130 w 230324"/>
                      <a:gd name="connsiteY1" fmla="*/ 16669 h 230981"/>
                      <a:gd name="connsiteX2" fmla="*/ 223180 w 230324"/>
                      <a:gd name="connsiteY2" fmla="*/ 40481 h 230981"/>
                      <a:gd name="connsiteX3" fmla="*/ 230324 w 230324"/>
                      <a:gd name="connsiteY3" fmla="*/ 111919 h 230981"/>
                      <a:gd name="connsiteX4" fmla="*/ 230324 w 230324"/>
                      <a:gd name="connsiteY4" fmla="*/ 202406 h 230981"/>
                      <a:gd name="connsiteX5" fmla="*/ 201749 w 230324"/>
                      <a:gd name="connsiteY5" fmla="*/ 230981 h 230981"/>
                      <a:gd name="connsiteX6" fmla="*/ 154124 w 230324"/>
                      <a:gd name="connsiteY6" fmla="*/ 226219 h 230981"/>
                      <a:gd name="connsiteX7" fmla="*/ 1724 w 230324"/>
                      <a:gd name="connsiteY7" fmla="*/ 73819 h 230981"/>
                      <a:gd name="connsiteX8" fmla="*/ 11249 w 230324"/>
                      <a:gd name="connsiteY8" fmla="*/ 0 h 23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324" h="230981">
                        <a:moveTo>
                          <a:pt x="11249" y="0"/>
                        </a:moveTo>
                        <a:lnTo>
                          <a:pt x="204130" y="16669"/>
                        </a:lnTo>
                        <a:lnTo>
                          <a:pt x="223180" y="40481"/>
                        </a:lnTo>
                        <a:cubicBezTo>
                          <a:pt x="228020" y="110657"/>
                          <a:pt x="211631" y="93218"/>
                          <a:pt x="230324" y="111919"/>
                        </a:cubicBezTo>
                        <a:lnTo>
                          <a:pt x="230324" y="202406"/>
                        </a:lnTo>
                        <a:lnTo>
                          <a:pt x="201749" y="230981"/>
                        </a:lnTo>
                        <a:lnTo>
                          <a:pt x="154124" y="226219"/>
                        </a:lnTo>
                        <a:cubicBezTo>
                          <a:pt x="0" y="79319"/>
                          <a:pt x="1724" y="151141"/>
                          <a:pt x="1724" y="73819"/>
                        </a:cubicBezTo>
                        <a:lnTo>
                          <a:pt x="11249"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20" name="Prostokąt 42"/>
                  <p:cNvSpPr>
                    <a:spLocks noChangeArrowheads="1"/>
                  </p:cNvSpPr>
                  <p:nvPr/>
                </p:nvSpPr>
                <p:spPr bwMode="auto">
                  <a:xfrm>
                    <a:off x="4499071" y="2928938"/>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grpSp>
            <p:grpSp>
              <p:nvGrpSpPr>
                <p:cNvPr id="6" name="Grupa 25"/>
                <p:cNvGrpSpPr/>
                <p:nvPr/>
              </p:nvGrpSpPr>
              <p:grpSpPr>
                <a:xfrm>
                  <a:off x="4286248" y="2214554"/>
                  <a:ext cx="357093" cy="261610"/>
                  <a:chOff x="4286248" y="2214554"/>
                  <a:chExt cx="357093" cy="261610"/>
                </a:xfrm>
              </p:grpSpPr>
              <p:sp>
                <p:nvSpPr>
                  <p:cNvPr id="24" name="Prostokąt 23"/>
                  <p:cNvSpPr>
                    <a:spLocks noChangeArrowheads="1"/>
                  </p:cNvSpPr>
                  <p:nvPr/>
                </p:nvSpPr>
                <p:spPr bwMode="auto">
                  <a:xfrm>
                    <a:off x="4357686" y="2214554"/>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sp>
                <p:nvSpPr>
                  <p:cNvPr id="25" name="Dowolny kształt 24"/>
                  <p:cNvSpPr/>
                  <p:nvPr/>
                </p:nvSpPr>
                <p:spPr>
                  <a:xfrm>
                    <a:off x="4286248" y="2285992"/>
                    <a:ext cx="169858" cy="163518"/>
                  </a:xfrm>
                  <a:custGeom>
                    <a:avLst/>
                    <a:gdLst>
                      <a:gd name="connsiteX0" fmla="*/ 790 w 134140"/>
                      <a:gd name="connsiteY0" fmla="*/ 107231 h 114374"/>
                      <a:gd name="connsiteX1" fmla="*/ 134140 w 134140"/>
                      <a:gd name="connsiteY1" fmla="*/ 114374 h 114374"/>
                      <a:gd name="connsiteX2" fmla="*/ 105565 w 134140"/>
                      <a:gd name="connsiteY2" fmla="*/ 47699 h 114374"/>
                      <a:gd name="connsiteX3" fmla="*/ 105565 w 134140"/>
                      <a:gd name="connsiteY3" fmla="*/ 9599 h 114374"/>
                      <a:gd name="connsiteX4" fmla="*/ 790 w 134140"/>
                      <a:gd name="connsiteY4" fmla="*/ 74 h 114374"/>
                      <a:gd name="connsiteX5" fmla="*/ 3171 w 134140"/>
                      <a:gd name="connsiteY5" fmla="*/ 74 h 114374"/>
                      <a:gd name="connsiteX6" fmla="*/ 790 w 134140"/>
                      <a:gd name="connsiteY6" fmla="*/ 107231 h 11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40" h="114374">
                        <a:moveTo>
                          <a:pt x="790" y="107231"/>
                        </a:moveTo>
                        <a:lnTo>
                          <a:pt x="134140" y="114374"/>
                        </a:lnTo>
                        <a:lnTo>
                          <a:pt x="105565" y="47699"/>
                        </a:lnTo>
                        <a:lnTo>
                          <a:pt x="105565" y="9599"/>
                        </a:lnTo>
                        <a:lnTo>
                          <a:pt x="790" y="74"/>
                        </a:lnTo>
                        <a:cubicBezTo>
                          <a:pt x="0" y="0"/>
                          <a:pt x="2377" y="74"/>
                          <a:pt x="3171" y="74"/>
                        </a:cubicBezTo>
                        <a:cubicBezTo>
                          <a:pt x="2377" y="35793"/>
                          <a:pt x="1584" y="71512"/>
                          <a:pt x="790" y="107231"/>
                        </a:cubicBezTo>
                        <a:close/>
                      </a:path>
                    </a:pathLst>
                  </a:custGeom>
                  <a:solidFill>
                    <a:srgbClr val="FFC000">
                      <a:alpha val="20000"/>
                    </a:srgbClr>
                  </a:solidFill>
                  <a:ln>
                    <a:solidFill>
                      <a:srgbClr val="FF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sp>
            <p:nvSpPr>
              <p:cNvPr id="26" name="Dowolny kształt 25"/>
              <p:cNvSpPr/>
              <p:nvPr/>
            </p:nvSpPr>
            <p:spPr>
              <a:xfrm>
                <a:off x="5397885" y="2357430"/>
                <a:ext cx="745751" cy="576262"/>
              </a:xfrm>
              <a:custGeom>
                <a:avLst/>
                <a:gdLst>
                  <a:gd name="connsiteX0" fmla="*/ 9525 w 838200"/>
                  <a:gd name="connsiteY0" fmla="*/ 261937 h 648041"/>
                  <a:gd name="connsiteX1" fmla="*/ 0 w 838200"/>
                  <a:gd name="connsiteY1" fmla="*/ 504825 h 648041"/>
                  <a:gd name="connsiteX2" fmla="*/ 357188 w 838200"/>
                  <a:gd name="connsiteY2" fmla="*/ 542925 h 648041"/>
                  <a:gd name="connsiteX3" fmla="*/ 485775 w 838200"/>
                  <a:gd name="connsiteY3" fmla="*/ 571500 h 648041"/>
                  <a:gd name="connsiteX4" fmla="*/ 633413 w 838200"/>
                  <a:gd name="connsiteY4" fmla="*/ 590550 h 648041"/>
                  <a:gd name="connsiteX5" fmla="*/ 714375 w 838200"/>
                  <a:gd name="connsiteY5" fmla="*/ 635794 h 648041"/>
                  <a:gd name="connsiteX6" fmla="*/ 781050 w 838200"/>
                  <a:gd name="connsiteY6" fmla="*/ 647700 h 648041"/>
                  <a:gd name="connsiteX7" fmla="*/ 773906 w 838200"/>
                  <a:gd name="connsiteY7" fmla="*/ 642937 h 648041"/>
                  <a:gd name="connsiteX8" fmla="*/ 771525 w 838200"/>
                  <a:gd name="connsiteY8" fmla="*/ 638175 h 648041"/>
                  <a:gd name="connsiteX9" fmla="*/ 838200 w 838200"/>
                  <a:gd name="connsiteY9" fmla="*/ 121444 h 648041"/>
                  <a:gd name="connsiteX10" fmla="*/ 650081 w 838200"/>
                  <a:gd name="connsiteY10" fmla="*/ 66675 h 648041"/>
                  <a:gd name="connsiteX11" fmla="*/ 447675 w 838200"/>
                  <a:gd name="connsiteY11" fmla="*/ 7144 h 648041"/>
                  <a:gd name="connsiteX12" fmla="*/ 381000 w 838200"/>
                  <a:gd name="connsiteY12" fmla="*/ 0 h 648041"/>
                  <a:gd name="connsiteX13" fmla="*/ 364331 w 838200"/>
                  <a:gd name="connsiteY13" fmla="*/ 152400 h 648041"/>
                  <a:gd name="connsiteX14" fmla="*/ 104775 w 838200"/>
                  <a:gd name="connsiteY14" fmla="*/ 219075 h 648041"/>
                  <a:gd name="connsiteX15" fmla="*/ 9525 w 838200"/>
                  <a:gd name="connsiteY15" fmla="*/ 261937 h 6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8200" h="648041">
                    <a:moveTo>
                      <a:pt x="9525" y="261937"/>
                    </a:moveTo>
                    <a:lnTo>
                      <a:pt x="0" y="504825"/>
                    </a:lnTo>
                    <a:lnTo>
                      <a:pt x="357188" y="542925"/>
                    </a:lnTo>
                    <a:lnTo>
                      <a:pt x="485775" y="571500"/>
                    </a:lnTo>
                    <a:lnTo>
                      <a:pt x="633413" y="590550"/>
                    </a:lnTo>
                    <a:lnTo>
                      <a:pt x="714375" y="635794"/>
                    </a:lnTo>
                    <a:cubicBezTo>
                      <a:pt x="736600" y="639763"/>
                      <a:pt x="758634" y="645010"/>
                      <a:pt x="781050" y="647700"/>
                    </a:cubicBezTo>
                    <a:cubicBezTo>
                      <a:pt x="783892" y="648041"/>
                      <a:pt x="775930" y="644961"/>
                      <a:pt x="773906" y="642937"/>
                    </a:cubicBezTo>
                    <a:cubicBezTo>
                      <a:pt x="772651" y="641682"/>
                      <a:pt x="772319" y="639762"/>
                      <a:pt x="771525" y="638175"/>
                    </a:cubicBezTo>
                    <a:lnTo>
                      <a:pt x="838200" y="121444"/>
                    </a:lnTo>
                    <a:cubicBezTo>
                      <a:pt x="775284" y="103923"/>
                      <a:pt x="650081" y="131985"/>
                      <a:pt x="650081" y="66675"/>
                    </a:cubicBezTo>
                    <a:lnTo>
                      <a:pt x="447675" y="7144"/>
                    </a:lnTo>
                    <a:lnTo>
                      <a:pt x="381000" y="0"/>
                    </a:lnTo>
                    <a:lnTo>
                      <a:pt x="364331" y="152400"/>
                    </a:lnTo>
                    <a:lnTo>
                      <a:pt x="104775" y="219075"/>
                    </a:lnTo>
                    <a:lnTo>
                      <a:pt x="9525" y="261937"/>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nvGrpSpPr>
            <p:cNvPr id="27" name="Grupa 26"/>
            <p:cNvGrpSpPr/>
            <p:nvPr/>
          </p:nvGrpSpPr>
          <p:grpSpPr>
            <a:xfrm>
              <a:off x="3838353" y="978195"/>
              <a:ext cx="510363" cy="1116419"/>
              <a:chOff x="3838353" y="978195"/>
              <a:chExt cx="510363" cy="1116419"/>
            </a:xfrm>
          </p:grpSpPr>
          <p:sp>
            <p:nvSpPr>
              <p:cNvPr id="28" name="Dowolny kształt 27"/>
              <p:cNvSpPr/>
              <p:nvPr/>
            </p:nvSpPr>
            <p:spPr>
              <a:xfrm>
                <a:off x="3838353" y="978195"/>
                <a:ext cx="510363" cy="1116419"/>
              </a:xfrm>
              <a:custGeom>
                <a:avLst/>
                <a:gdLst>
                  <a:gd name="connsiteX0" fmla="*/ 0 w 510363"/>
                  <a:gd name="connsiteY0" fmla="*/ 10633 h 1116419"/>
                  <a:gd name="connsiteX1" fmla="*/ 233917 w 510363"/>
                  <a:gd name="connsiteY1" fmla="*/ 744279 h 1116419"/>
                  <a:gd name="connsiteX2" fmla="*/ 212652 w 510363"/>
                  <a:gd name="connsiteY2" fmla="*/ 1116419 h 1116419"/>
                  <a:gd name="connsiteX3" fmla="*/ 510363 w 510363"/>
                  <a:gd name="connsiteY3" fmla="*/ 978196 h 1116419"/>
                  <a:gd name="connsiteX4" fmla="*/ 308345 w 510363"/>
                  <a:gd name="connsiteY4" fmla="*/ 393405 h 1116419"/>
                  <a:gd name="connsiteX5" fmla="*/ 318977 w 510363"/>
                  <a:gd name="connsiteY5" fmla="*/ 0 h 1116419"/>
                  <a:gd name="connsiteX6" fmla="*/ 0 w 510363"/>
                  <a:gd name="connsiteY6" fmla="*/ 10633 h 111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363" h="1116419">
                    <a:moveTo>
                      <a:pt x="0" y="10633"/>
                    </a:moveTo>
                    <a:lnTo>
                      <a:pt x="233917" y="744279"/>
                    </a:lnTo>
                    <a:lnTo>
                      <a:pt x="212652" y="1116419"/>
                    </a:lnTo>
                    <a:lnTo>
                      <a:pt x="510363" y="978196"/>
                    </a:lnTo>
                    <a:lnTo>
                      <a:pt x="308345" y="393405"/>
                    </a:lnTo>
                    <a:lnTo>
                      <a:pt x="318977" y="0"/>
                    </a:lnTo>
                    <a:lnTo>
                      <a:pt x="0" y="10633"/>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Prostokąt 33"/>
              <p:cNvSpPr/>
              <p:nvPr/>
            </p:nvSpPr>
            <p:spPr>
              <a:xfrm>
                <a:off x="4071934" y="1714488"/>
                <a:ext cx="256802" cy="261610"/>
              </a:xfrm>
              <a:prstGeom prst="rect">
                <a:avLst/>
              </a:prstGeom>
            </p:spPr>
            <p:txBody>
              <a:bodyPr wrap="none">
                <a:spAutoFit/>
              </a:bodyPr>
              <a:lstStyle/>
              <a:p>
                <a:r>
                  <a:rPr lang="pl-PL" sz="1100" b="1" dirty="0" smtClean="0">
                    <a:solidFill>
                      <a:schemeClr val="bg1"/>
                    </a:solidFill>
                    <a:latin typeface="Calibri" pitchFamily="34" charset="0"/>
                  </a:rPr>
                  <a:t>3</a:t>
                </a:r>
                <a:endParaRPr lang="pl-PL" sz="1100" dirty="0"/>
              </a:p>
            </p:txBody>
          </p:sp>
        </p:grpSp>
      </p:grpSp>
      <p:sp>
        <p:nvSpPr>
          <p:cNvPr id="16" name="Prostokąt 15"/>
          <p:cNvSpPr/>
          <p:nvPr/>
        </p:nvSpPr>
        <p:spPr>
          <a:xfrm>
            <a:off x="1428728" y="928670"/>
            <a:ext cx="6357982"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6"/>
                  </a:solidFill>
                  <a:prstDash val="solid"/>
                </a:ln>
                <a:solidFill>
                  <a:schemeClr val="bg1"/>
                </a:solidFill>
                <a:effectLst>
                  <a:reflection blurRad="12700" stA="28000" endPos="45000" dist="1000" dir="5400000" sy="-100000" algn="bl" rotWithShape="0"/>
                </a:effectLst>
              </a:rPr>
              <a:t>PRZESTRZEŃ PUBLICZNA I ZIELEŃ </a:t>
            </a:r>
            <a:endParaRPr lang="pl-PL" sz="3200" cap="all" dirty="0">
              <a:ln w="9000" cmpd="sng">
                <a:solidFill>
                  <a:schemeClr val="accent6"/>
                </a:solidFill>
                <a:prstDash val="solid"/>
              </a:ln>
              <a:solidFill>
                <a:schemeClr val="bg1"/>
              </a:solidFill>
              <a:effectLst>
                <a:reflection blurRad="12700" stA="28000" endPos="45000" dist="1000" dir="5400000" sy="-100000" algn="bl" rotWithShape="0"/>
              </a:effectLst>
            </a:endParaRPr>
          </a:p>
        </p:txBody>
      </p:sp>
      <p:sp>
        <p:nvSpPr>
          <p:cNvPr id="36" name="Prostokąt 45"/>
          <p:cNvSpPr>
            <a:spLocks noChangeArrowheads="1"/>
          </p:cNvSpPr>
          <p:nvPr/>
        </p:nvSpPr>
        <p:spPr bwMode="auto">
          <a:xfrm>
            <a:off x="5715008" y="2428868"/>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4 </a:t>
            </a:r>
            <a:endParaRPr lang="pl-PL" sz="1100" b="1" dirty="0">
              <a:solidFill>
                <a:schemeClr val="bg1"/>
              </a:solidFill>
              <a:latin typeface="Calibri" pitchFamily="34" charset="0"/>
            </a:endParaRPr>
          </a:p>
        </p:txBody>
      </p:sp>
      <p:pic>
        <p:nvPicPr>
          <p:cNvPr id="31" name="Obraz 30"/>
          <p:cNvPicPr>
            <a:picLocks noChangeAspect="1"/>
          </p:cNvPicPr>
          <p:nvPr/>
        </p:nvPicPr>
        <p:blipFill rotWithShape="1">
          <a:blip r:embed="rId3"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6"/>
                  </a:solidFill>
                  <a:prstDash val="solid"/>
                </a:ln>
                <a:solidFill>
                  <a:schemeClr val="accent6"/>
                </a:solidFill>
                <a:effectLst>
                  <a:reflection blurRad="12700" stA="28000" endPos="45000" dist="1000" dir="5400000" sy="-100000" algn="bl" rotWithShape="0"/>
                </a:effectLst>
              </a:rPr>
              <a:t>5</a:t>
            </a:r>
            <a:endParaRPr lang="pl-PL" sz="1200" cap="all" dirty="0">
              <a:ln w="9000" cmpd="sng">
                <a:solidFill>
                  <a:schemeClr val="accent6"/>
                </a:solidFill>
                <a:prstDash val="solid"/>
              </a:ln>
              <a:solidFill>
                <a:schemeClr val="accent6"/>
              </a:solidFill>
              <a:effectLst>
                <a:reflection blurRad="12700" stA="28000" endPos="45000" dist="1000" dir="5400000" sy="-100000" algn="bl" rotWithShape="0"/>
              </a:effectLst>
            </a:endParaRPr>
          </a:p>
        </p:txBody>
      </p:sp>
      <p:sp>
        <p:nvSpPr>
          <p:cNvPr id="17"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grpSp>
        <p:nvGrpSpPr>
          <p:cNvPr id="37" name="Grupa 36"/>
          <p:cNvGrpSpPr/>
          <p:nvPr/>
        </p:nvGrpSpPr>
        <p:grpSpPr>
          <a:xfrm>
            <a:off x="3838353" y="978195"/>
            <a:ext cx="2519597" cy="2736557"/>
            <a:chOff x="3838353" y="978195"/>
            <a:chExt cx="2519597" cy="2736557"/>
          </a:xfrm>
        </p:grpSpPr>
        <p:grpSp>
          <p:nvGrpSpPr>
            <p:cNvPr id="33" name="Grupa 32"/>
            <p:cNvGrpSpPr/>
            <p:nvPr/>
          </p:nvGrpSpPr>
          <p:grpSpPr>
            <a:xfrm>
              <a:off x="4167963" y="1622417"/>
              <a:ext cx="2189987" cy="2092335"/>
              <a:chOff x="4167963" y="1622417"/>
              <a:chExt cx="2189987" cy="2092335"/>
            </a:xfrm>
          </p:grpSpPr>
          <p:grpSp>
            <p:nvGrpSpPr>
              <p:cNvPr id="2" name="Grupa 32"/>
              <p:cNvGrpSpPr/>
              <p:nvPr/>
            </p:nvGrpSpPr>
            <p:grpSpPr>
              <a:xfrm>
                <a:off x="4167963" y="2214554"/>
                <a:ext cx="1975673" cy="1500198"/>
                <a:chOff x="4167963" y="2214554"/>
                <a:chExt cx="1975673" cy="1500198"/>
              </a:xfrm>
            </p:grpSpPr>
            <p:grpSp>
              <p:nvGrpSpPr>
                <p:cNvPr id="3" name="Grupa 25"/>
                <p:cNvGrpSpPr/>
                <p:nvPr/>
              </p:nvGrpSpPr>
              <p:grpSpPr>
                <a:xfrm>
                  <a:off x="4167963" y="2870791"/>
                  <a:ext cx="904103" cy="843961"/>
                  <a:chOff x="4167963" y="2870791"/>
                  <a:chExt cx="904103" cy="843961"/>
                </a:xfrm>
              </p:grpSpPr>
              <p:grpSp>
                <p:nvGrpSpPr>
                  <p:cNvPr id="4" name="Grupa 24"/>
                  <p:cNvGrpSpPr/>
                  <p:nvPr/>
                </p:nvGrpSpPr>
                <p:grpSpPr>
                  <a:xfrm>
                    <a:off x="4167963" y="2870791"/>
                    <a:ext cx="904103" cy="843961"/>
                    <a:chOff x="4167963" y="2870791"/>
                    <a:chExt cx="904103" cy="843961"/>
                  </a:xfrm>
                </p:grpSpPr>
                <p:cxnSp>
                  <p:nvCxnSpPr>
                    <p:cNvPr id="13" name="Łącznik prosty 12"/>
                    <p:cNvCxnSpPr/>
                    <p:nvPr/>
                  </p:nvCxnSpPr>
                  <p:spPr>
                    <a:xfrm>
                      <a:off x="4286248" y="3071810"/>
                      <a:ext cx="785818" cy="642942"/>
                    </a:xfrm>
                    <a:prstGeom prst="line">
                      <a:avLst/>
                    </a:pr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Dowolny kształt 20"/>
                    <p:cNvSpPr/>
                    <p:nvPr/>
                  </p:nvSpPr>
                  <p:spPr>
                    <a:xfrm>
                      <a:off x="4167963" y="2870791"/>
                      <a:ext cx="170121" cy="318976"/>
                    </a:xfrm>
                    <a:custGeom>
                      <a:avLst/>
                      <a:gdLst>
                        <a:gd name="connsiteX0" fmla="*/ 0 w 170121"/>
                        <a:gd name="connsiteY0" fmla="*/ 318976 h 318976"/>
                        <a:gd name="connsiteX1" fmla="*/ 138223 w 170121"/>
                        <a:gd name="connsiteY1" fmla="*/ 191386 h 318976"/>
                        <a:gd name="connsiteX2" fmla="*/ 138223 w 170121"/>
                        <a:gd name="connsiteY2" fmla="*/ 85060 h 318976"/>
                        <a:gd name="connsiteX3" fmla="*/ 170121 w 170121"/>
                        <a:gd name="connsiteY3" fmla="*/ 0 h 318976"/>
                      </a:gdLst>
                      <a:ahLst/>
                      <a:cxnLst>
                        <a:cxn ang="0">
                          <a:pos x="connsiteX0" y="connsiteY0"/>
                        </a:cxn>
                        <a:cxn ang="0">
                          <a:pos x="connsiteX1" y="connsiteY1"/>
                        </a:cxn>
                        <a:cxn ang="0">
                          <a:pos x="connsiteX2" y="connsiteY2"/>
                        </a:cxn>
                        <a:cxn ang="0">
                          <a:pos x="connsiteX3" y="connsiteY3"/>
                        </a:cxn>
                      </a:cxnLst>
                      <a:rect l="l" t="t" r="r" b="b"/>
                      <a:pathLst>
                        <a:path w="170121" h="318976">
                          <a:moveTo>
                            <a:pt x="0" y="318976"/>
                          </a:moveTo>
                          <a:cubicBezTo>
                            <a:pt x="57593" y="274674"/>
                            <a:pt x="115186" y="230372"/>
                            <a:pt x="138223" y="191386"/>
                          </a:cubicBezTo>
                          <a:cubicBezTo>
                            <a:pt x="161260" y="152400"/>
                            <a:pt x="132907" y="116958"/>
                            <a:pt x="138223" y="85060"/>
                          </a:cubicBezTo>
                          <a:cubicBezTo>
                            <a:pt x="143539" y="53162"/>
                            <a:pt x="156830" y="26581"/>
                            <a:pt x="170121" y="0"/>
                          </a:cubicBezTo>
                        </a:path>
                      </a:pathLst>
                    </a:cu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sp>
                <p:nvSpPr>
                  <p:cNvPr id="22" name="Prostokąt 39"/>
                  <p:cNvSpPr>
                    <a:spLocks noChangeArrowheads="1"/>
                  </p:cNvSpPr>
                  <p:nvPr/>
                </p:nvSpPr>
                <p:spPr bwMode="auto">
                  <a:xfrm>
                    <a:off x="4211700" y="2928934"/>
                    <a:ext cx="288862"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1 </a:t>
                    </a:r>
                  </a:p>
                </p:txBody>
              </p:sp>
            </p:grpSp>
            <p:grpSp>
              <p:nvGrpSpPr>
                <p:cNvPr id="5" name="Grupa 26"/>
                <p:cNvGrpSpPr/>
                <p:nvPr/>
              </p:nvGrpSpPr>
              <p:grpSpPr>
                <a:xfrm>
                  <a:off x="4286248" y="2214554"/>
                  <a:ext cx="914404" cy="553712"/>
                  <a:chOff x="4286248" y="2214554"/>
                  <a:chExt cx="914404" cy="553712"/>
                </a:xfrm>
              </p:grpSpPr>
              <p:grpSp>
                <p:nvGrpSpPr>
                  <p:cNvPr id="6" name="Grupa 17"/>
                  <p:cNvGrpSpPr/>
                  <p:nvPr/>
                </p:nvGrpSpPr>
                <p:grpSpPr>
                  <a:xfrm>
                    <a:off x="4786314" y="2500306"/>
                    <a:ext cx="414338" cy="267960"/>
                    <a:chOff x="4370388" y="2922588"/>
                    <a:chExt cx="414338" cy="267960"/>
                  </a:xfrm>
                </p:grpSpPr>
                <p:sp>
                  <p:nvSpPr>
                    <p:cNvPr id="19" name="Dowolny kształt 18"/>
                    <p:cNvSpPr/>
                    <p:nvPr/>
                  </p:nvSpPr>
                  <p:spPr>
                    <a:xfrm>
                      <a:off x="4370388" y="2922588"/>
                      <a:ext cx="230187" cy="230187"/>
                    </a:xfrm>
                    <a:custGeom>
                      <a:avLst/>
                      <a:gdLst>
                        <a:gd name="connsiteX0" fmla="*/ 11249 w 230324"/>
                        <a:gd name="connsiteY0" fmla="*/ 0 h 230981"/>
                        <a:gd name="connsiteX1" fmla="*/ 204130 w 230324"/>
                        <a:gd name="connsiteY1" fmla="*/ 16669 h 230981"/>
                        <a:gd name="connsiteX2" fmla="*/ 223180 w 230324"/>
                        <a:gd name="connsiteY2" fmla="*/ 40481 h 230981"/>
                        <a:gd name="connsiteX3" fmla="*/ 230324 w 230324"/>
                        <a:gd name="connsiteY3" fmla="*/ 111919 h 230981"/>
                        <a:gd name="connsiteX4" fmla="*/ 230324 w 230324"/>
                        <a:gd name="connsiteY4" fmla="*/ 202406 h 230981"/>
                        <a:gd name="connsiteX5" fmla="*/ 201749 w 230324"/>
                        <a:gd name="connsiteY5" fmla="*/ 230981 h 230981"/>
                        <a:gd name="connsiteX6" fmla="*/ 154124 w 230324"/>
                        <a:gd name="connsiteY6" fmla="*/ 226219 h 230981"/>
                        <a:gd name="connsiteX7" fmla="*/ 1724 w 230324"/>
                        <a:gd name="connsiteY7" fmla="*/ 73819 h 230981"/>
                        <a:gd name="connsiteX8" fmla="*/ 11249 w 230324"/>
                        <a:gd name="connsiteY8" fmla="*/ 0 h 23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324" h="230981">
                          <a:moveTo>
                            <a:pt x="11249" y="0"/>
                          </a:moveTo>
                          <a:lnTo>
                            <a:pt x="204130" y="16669"/>
                          </a:lnTo>
                          <a:lnTo>
                            <a:pt x="223180" y="40481"/>
                          </a:lnTo>
                          <a:cubicBezTo>
                            <a:pt x="228020" y="110657"/>
                            <a:pt x="211631" y="93218"/>
                            <a:pt x="230324" y="111919"/>
                          </a:cubicBezTo>
                          <a:lnTo>
                            <a:pt x="230324" y="202406"/>
                          </a:lnTo>
                          <a:lnTo>
                            <a:pt x="201749" y="230981"/>
                          </a:lnTo>
                          <a:lnTo>
                            <a:pt x="154124" y="226219"/>
                          </a:lnTo>
                          <a:cubicBezTo>
                            <a:pt x="0" y="79319"/>
                            <a:pt x="1724" y="151141"/>
                            <a:pt x="1724" y="73819"/>
                          </a:cubicBezTo>
                          <a:lnTo>
                            <a:pt x="11249"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20" name="Prostokąt 42"/>
                    <p:cNvSpPr>
                      <a:spLocks noChangeArrowheads="1"/>
                    </p:cNvSpPr>
                    <p:nvPr/>
                  </p:nvSpPr>
                  <p:spPr bwMode="auto">
                    <a:xfrm>
                      <a:off x="4499071" y="2928938"/>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grpSp>
              <p:grpSp>
                <p:nvGrpSpPr>
                  <p:cNvPr id="7" name="Grupa 25"/>
                  <p:cNvGrpSpPr/>
                  <p:nvPr/>
                </p:nvGrpSpPr>
                <p:grpSpPr>
                  <a:xfrm>
                    <a:off x="4286248" y="2214554"/>
                    <a:ext cx="357093" cy="261610"/>
                    <a:chOff x="4286248" y="2214554"/>
                    <a:chExt cx="357093" cy="261610"/>
                  </a:xfrm>
                </p:grpSpPr>
                <p:sp>
                  <p:nvSpPr>
                    <p:cNvPr id="24" name="Prostokąt 23"/>
                    <p:cNvSpPr>
                      <a:spLocks noChangeArrowheads="1"/>
                    </p:cNvSpPr>
                    <p:nvPr/>
                  </p:nvSpPr>
                  <p:spPr bwMode="auto">
                    <a:xfrm>
                      <a:off x="4357686" y="2214554"/>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sp>
                  <p:nvSpPr>
                    <p:cNvPr id="25" name="Dowolny kształt 24"/>
                    <p:cNvSpPr/>
                    <p:nvPr/>
                  </p:nvSpPr>
                  <p:spPr>
                    <a:xfrm>
                      <a:off x="4286248" y="2285992"/>
                      <a:ext cx="169858" cy="163518"/>
                    </a:xfrm>
                    <a:custGeom>
                      <a:avLst/>
                      <a:gdLst>
                        <a:gd name="connsiteX0" fmla="*/ 790 w 134140"/>
                        <a:gd name="connsiteY0" fmla="*/ 107231 h 114374"/>
                        <a:gd name="connsiteX1" fmla="*/ 134140 w 134140"/>
                        <a:gd name="connsiteY1" fmla="*/ 114374 h 114374"/>
                        <a:gd name="connsiteX2" fmla="*/ 105565 w 134140"/>
                        <a:gd name="connsiteY2" fmla="*/ 47699 h 114374"/>
                        <a:gd name="connsiteX3" fmla="*/ 105565 w 134140"/>
                        <a:gd name="connsiteY3" fmla="*/ 9599 h 114374"/>
                        <a:gd name="connsiteX4" fmla="*/ 790 w 134140"/>
                        <a:gd name="connsiteY4" fmla="*/ 74 h 114374"/>
                        <a:gd name="connsiteX5" fmla="*/ 3171 w 134140"/>
                        <a:gd name="connsiteY5" fmla="*/ 74 h 114374"/>
                        <a:gd name="connsiteX6" fmla="*/ 790 w 134140"/>
                        <a:gd name="connsiteY6" fmla="*/ 107231 h 11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40" h="114374">
                          <a:moveTo>
                            <a:pt x="790" y="107231"/>
                          </a:moveTo>
                          <a:lnTo>
                            <a:pt x="134140" y="114374"/>
                          </a:lnTo>
                          <a:lnTo>
                            <a:pt x="105565" y="47699"/>
                          </a:lnTo>
                          <a:lnTo>
                            <a:pt x="105565" y="9599"/>
                          </a:lnTo>
                          <a:lnTo>
                            <a:pt x="790" y="74"/>
                          </a:lnTo>
                          <a:cubicBezTo>
                            <a:pt x="0" y="0"/>
                            <a:pt x="2377" y="74"/>
                            <a:pt x="3171" y="74"/>
                          </a:cubicBezTo>
                          <a:cubicBezTo>
                            <a:pt x="2377" y="35793"/>
                            <a:pt x="1584" y="71512"/>
                            <a:pt x="790" y="107231"/>
                          </a:cubicBezTo>
                          <a:close/>
                        </a:path>
                      </a:pathLst>
                    </a:custGeom>
                    <a:solidFill>
                      <a:srgbClr val="FFC000">
                        <a:alpha val="20000"/>
                      </a:srgbClr>
                    </a:solidFill>
                    <a:ln>
                      <a:solidFill>
                        <a:srgbClr val="FF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grpSp>
              <p:nvGrpSpPr>
                <p:cNvPr id="8" name="Grupa 31"/>
                <p:cNvGrpSpPr/>
                <p:nvPr/>
              </p:nvGrpSpPr>
              <p:grpSpPr>
                <a:xfrm>
                  <a:off x="5397885" y="2357430"/>
                  <a:ext cx="745751" cy="576262"/>
                  <a:chOff x="5397885" y="2357430"/>
                  <a:chExt cx="745751" cy="576262"/>
                </a:xfrm>
              </p:grpSpPr>
              <p:sp>
                <p:nvSpPr>
                  <p:cNvPr id="26" name="Dowolny kształt 25"/>
                  <p:cNvSpPr/>
                  <p:nvPr/>
                </p:nvSpPr>
                <p:spPr>
                  <a:xfrm>
                    <a:off x="5397885" y="2357430"/>
                    <a:ext cx="745751" cy="576262"/>
                  </a:xfrm>
                  <a:custGeom>
                    <a:avLst/>
                    <a:gdLst>
                      <a:gd name="connsiteX0" fmla="*/ 9525 w 838200"/>
                      <a:gd name="connsiteY0" fmla="*/ 261937 h 648041"/>
                      <a:gd name="connsiteX1" fmla="*/ 0 w 838200"/>
                      <a:gd name="connsiteY1" fmla="*/ 504825 h 648041"/>
                      <a:gd name="connsiteX2" fmla="*/ 357188 w 838200"/>
                      <a:gd name="connsiteY2" fmla="*/ 542925 h 648041"/>
                      <a:gd name="connsiteX3" fmla="*/ 485775 w 838200"/>
                      <a:gd name="connsiteY3" fmla="*/ 571500 h 648041"/>
                      <a:gd name="connsiteX4" fmla="*/ 633413 w 838200"/>
                      <a:gd name="connsiteY4" fmla="*/ 590550 h 648041"/>
                      <a:gd name="connsiteX5" fmla="*/ 714375 w 838200"/>
                      <a:gd name="connsiteY5" fmla="*/ 635794 h 648041"/>
                      <a:gd name="connsiteX6" fmla="*/ 781050 w 838200"/>
                      <a:gd name="connsiteY6" fmla="*/ 647700 h 648041"/>
                      <a:gd name="connsiteX7" fmla="*/ 773906 w 838200"/>
                      <a:gd name="connsiteY7" fmla="*/ 642937 h 648041"/>
                      <a:gd name="connsiteX8" fmla="*/ 771525 w 838200"/>
                      <a:gd name="connsiteY8" fmla="*/ 638175 h 648041"/>
                      <a:gd name="connsiteX9" fmla="*/ 838200 w 838200"/>
                      <a:gd name="connsiteY9" fmla="*/ 121444 h 648041"/>
                      <a:gd name="connsiteX10" fmla="*/ 650081 w 838200"/>
                      <a:gd name="connsiteY10" fmla="*/ 66675 h 648041"/>
                      <a:gd name="connsiteX11" fmla="*/ 447675 w 838200"/>
                      <a:gd name="connsiteY11" fmla="*/ 7144 h 648041"/>
                      <a:gd name="connsiteX12" fmla="*/ 381000 w 838200"/>
                      <a:gd name="connsiteY12" fmla="*/ 0 h 648041"/>
                      <a:gd name="connsiteX13" fmla="*/ 364331 w 838200"/>
                      <a:gd name="connsiteY13" fmla="*/ 152400 h 648041"/>
                      <a:gd name="connsiteX14" fmla="*/ 104775 w 838200"/>
                      <a:gd name="connsiteY14" fmla="*/ 219075 h 648041"/>
                      <a:gd name="connsiteX15" fmla="*/ 9525 w 838200"/>
                      <a:gd name="connsiteY15" fmla="*/ 261937 h 6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8200" h="648041">
                        <a:moveTo>
                          <a:pt x="9525" y="261937"/>
                        </a:moveTo>
                        <a:lnTo>
                          <a:pt x="0" y="504825"/>
                        </a:lnTo>
                        <a:lnTo>
                          <a:pt x="357188" y="542925"/>
                        </a:lnTo>
                        <a:lnTo>
                          <a:pt x="485775" y="571500"/>
                        </a:lnTo>
                        <a:lnTo>
                          <a:pt x="633413" y="590550"/>
                        </a:lnTo>
                        <a:lnTo>
                          <a:pt x="714375" y="635794"/>
                        </a:lnTo>
                        <a:cubicBezTo>
                          <a:pt x="736600" y="639763"/>
                          <a:pt x="758634" y="645010"/>
                          <a:pt x="781050" y="647700"/>
                        </a:cubicBezTo>
                        <a:cubicBezTo>
                          <a:pt x="783892" y="648041"/>
                          <a:pt x="775930" y="644961"/>
                          <a:pt x="773906" y="642937"/>
                        </a:cubicBezTo>
                        <a:cubicBezTo>
                          <a:pt x="772651" y="641682"/>
                          <a:pt x="772319" y="639762"/>
                          <a:pt x="771525" y="638175"/>
                        </a:cubicBezTo>
                        <a:lnTo>
                          <a:pt x="838200" y="121444"/>
                        </a:lnTo>
                        <a:cubicBezTo>
                          <a:pt x="775284" y="103923"/>
                          <a:pt x="650081" y="131985"/>
                          <a:pt x="650081" y="66675"/>
                        </a:cubicBezTo>
                        <a:lnTo>
                          <a:pt x="447675" y="7144"/>
                        </a:lnTo>
                        <a:lnTo>
                          <a:pt x="381000" y="0"/>
                        </a:lnTo>
                        <a:lnTo>
                          <a:pt x="364331" y="152400"/>
                        </a:lnTo>
                        <a:lnTo>
                          <a:pt x="104775" y="219075"/>
                        </a:lnTo>
                        <a:lnTo>
                          <a:pt x="9525" y="261937"/>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1" name="Prostokąt 45"/>
                  <p:cNvSpPr>
                    <a:spLocks noChangeArrowheads="1"/>
                  </p:cNvSpPr>
                  <p:nvPr/>
                </p:nvSpPr>
                <p:spPr bwMode="auto">
                  <a:xfrm>
                    <a:off x="5715008" y="2428868"/>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4 </a:t>
                    </a:r>
                    <a:endParaRPr lang="pl-PL" sz="1100" b="1" dirty="0">
                      <a:solidFill>
                        <a:schemeClr val="bg1"/>
                      </a:solidFill>
                      <a:latin typeface="Calibri" pitchFamily="34" charset="0"/>
                    </a:endParaRPr>
                  </a:p>
                </p:txBody>
              </p:sp>
            </p:grpSp>
          </p:grpSp>
          <p:grpSp>
            <p:nvGrpSpPr>
              <p:cNvPr id="32" name="Grupa 31"/>
              <p:cNvGrpSpPr/>
              <p:nvPr/>
            </p:nvGrpSpPr>
            <p:grpSpPr>
              <a:xfrm>
                <a:off x="5573725" y="1622417"/>
                <a:ext cx="784225" cy="735013"/>
                <a:chOff x="5572132" y="1571612"/>
                <a:chExt cx="784225" cy="735013"/>
              </a:xfrm>
            </p:grpSpPr>
            <p:sp>
              <p:nvSpPr>
                <p:cNvPr id="27" name="Dowolny kształt 26"/>
                <p:cNvSpPr/>
                <p:nvPr/>
              </p:nvSpPr>
              <p:spPr>
                <a:xfrm>
                  <a:off x="5572132" y="1571612"/>
                  <a:ext cx="784225" cy="735013"/>
                </a:xfrm>
                <a:custGeom>
                  <a:avLst/>
                  <a:gdLst>
                    <a:gd name="connsiteX0" fmla="*/ 102393 w 783431"/>
                    <a:gd name="connsiteY0" fmla="*/ 0 h 735806"/>
                    <a:gd name="connsiteX1" fmla="*/ 345281 w 783431"/>
                    <a:gd name="connsiteY1" fmla="*/ 235744 h 735806"/>
                    <a:gd name="connsiteX2" fmla="*/ 783431 w 783431"/>
                    <a:gd name="connsiteY2" fmla="*/ 600075 h 735806"/>
                    <a:gd name="connsiteX3" fmla="*/ 702468 w 783431"/>
                    <a:gd name="connsiteY3" fmla="*/ 735806 h 735806"/>
                    <a:gd name="connsiteX4" fmla="*/ 159543 w 783431"/>
                    <a:gd name="connsiteY4" fmla="*/ 323850 h 735806"/>
                    <a:gd name="connsiteX5" fmla="*/ 92868 w 783431"/>
                    <a:gd name="connsiteY5" fmla="*/ 245269 h 735806"/>
                    <a:gd name="connsiteX6" fmla="*/ 0 w 783431"/>
                    <a:gd name="connsiteY6" fmla="*/ 152400 h 735806"/>
                    <a:gd name="connsiteX7" fmla="*/ 102393 w 783431"/>
                    <a:gd name="connsiteY7" fmla="*/ 0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431" h="735806">
                      <a:moveTo>
                        <a:pt x="102393" y="0"/>
                      </a:moveTo>
                      <a:lnTo>
                        <a:pt x="345281" y="235744"/>
                      </a:lnTo>
                      <a:lnTo>
                        <a:pt x="783431" y="600075"/>
                      </a:lnTo>
                      <a:lnTo>
                        <a:pt x="702468" y="735806"/>
                      </a:lnTo>
                      <a:lnTo>
                        <a:pt x="159543" y="323850"/>
                      </a:lnTo>
                      <a:lnTo>
                        <a:pt x="92868" y="245269"/>
                      </a:lnTo>
                      <a:lnTo>
                        <a:pt x="0" y="152400"/>
                      </a:lnTo>
                      <a:cubicBezTo>
                        <a:pt x="33584" y="102024"/>
                        <a:pt x="41849" y="2381"/>
                        <a:pt x="102393" y="0"/>
                      </a:cubicBez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28" name="Prostokąt 23"/>
                <p:cNvSpPr>
                  <a:spLocks noChangeArrowheads="1"/>
                </p:cNvSpPr>
                <p:nvPr/>
              </p:nvSpPr>
              <p:spPr bwMode="auto">
                <a:xfrm>
                  <a:off x="5832578" y="1833550"/>
                  <a:ext cx="285655"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5</a:t>
                  </a:r>
                  <a:r>
                    <a:rPr lang="pl-PL" sz="1000" b="1" dirty="0" smtClean="0">
                      <a:solidFill>
                        <a:schemeClr val="bg1"/>
                      </a:solidFill>
                      <a:latin typeface="Calibri" pitchFamily="34" charset="0"/>
                    </a:rPr>
                    <a:t> </a:t>
                  </a:r>
                  <a:endParaRPr lang="pl-PL" sz="1000" b="1" dirty="0">
                    <a:solidFill>
                      <a:schemeClr val="bg1"/>
                    </a:solidFill>
                    <a:latin typeface="Calibri" pitchFamily="34" charset="0"/>
                  </a:endParaRPr>
                </a:p>
              </p:txBody>
            </p:sp>
          </p:grpSp>
        </p:grpSp>
        <p:grpSp>
          <p:nvGrpSpPr>
            <p:cNvPr id="34" name="Grupa 33"/>
            <p:cNvGrpSpPr/>
            <p:nvPr/>
          </p:nvGrpSpPr>
          <p:grpSpPr>
            <a:xfrm>
              <a:off x="3838353" y="978195"/>
              <a:ext cx="510363" cy="1116419"/>
              <a:chOff x="3838353" y="978195"/>
              <a:chExt cx="510363" cy="1116419"/>
            </a:xfrm>
          </p:grpSpPr>
          <p:sp>
            <p:nvSpPr>
              <p:cNvPr id="35" name="Dowolny kształt 34"/>
              <p:cNvSpPr/>
              <p:nvPr/>
            </p:nvSpPr>
            <p:spPr>
              <a:xfrm>
                <a:off x="3838353" y="978195"/>
                <a:ext cx="510363" cy="1116419"/>
              </a:xfrm>
              <a:custGeom>
                <a:avLst/>
                <a:gdLst>
                  <a:gd name="connsiteX0" fmla="*/ 0 w 510363"/>
                  <a:gd name="connsiteY0" fmla="*/ 10633 h 1116419"/>
                  <a:gd name="connsiteX1" fmla="*/ 233917 w 510363"/>
                  <a:gd name="connsiteY1" fmla="*/ 744279 h 1116419"/>
                  <a:gd name="connsiteX2" fmla="*/ 212652 w 510363"/>
                  <a:gd name="connsiteY2" fmla="*/ 1116419 h 1116419"/>
                  <a:gd name="connsiteX3" fmla="*/ 510363 w 510363"/>
                  <a:gd name="connsiteY3" fmla="*/ 978196 h 1116419"/>
                  <a:gd name="connsiteX4" fmla="*/ 308345 w 510363"/>
                  <a:gd name="connsiteY4" fmla="*/ 393405 h 1116419"/>
                  <a:gd name="connsiteX5" fmla="*/ 318977 w 510363"/>
                  <a:gd name="connsiteY5" fmla="*/ 0 h 1116419"/>
                  <a:gd name="connsiteX6" fmla="*/ 0 w 510363"/>
                  <a:gd name="connsiteY6" fmla="*/ 10633 h 111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363" h="1116419">
                    <a:moveTo>
                      <a:pt x="0" y="10633"/>
                    </a:moveTo>
                    <a:lnTo>
                      <a:pt x="233917" y="744279"/>
                    </a:lnTo>
                    <a:lnTo>
                      <a:pt x="212652" y="1116419"/>
                    </a:lnTo>
                    <a:lnTo>
                      <a:pt x="510363" y="978196"/>
                    </a:lnTo>
                    <a:lnTo>
                      <a:pt x="308345" y="393405"/>
                    </a:lnTo>
                    <a:lnTo>
                      <a:pt x="318977" y="0"/>
                    </a:lnTo>
                    <a:lnTo>
                      <a:pt x="0" y="10633"/>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Prostokąt 35"/>
              <p:cNvSpPr/>
              <p:nvPr/>
            </p:nvSpPr>
            <p:spPr>
              <a:xfrm>
                <a:off x="4071934" y="1714488"/>
                <a:ext cx="256802" cy="261610"/>
              </a:xfrm>
              <a:prstGeom prst="rect">
                <a:avLst/>
              </a:prstGeom>
            </p:spPr>
            <p:txBody>
              <a:bodyPr wrap="none">
                <a:spAutoFit/>
              </a:bodyPr>
              <a:lstStyle/>
              <a:p>
                <a:r>
                  <a:rPr lang="pl-PL" sz="1100" b="1" dirty="0" smtClean="0">
                    <a:solidFill>
                      <a:schemeClr val="bg1"/>
                    </a:solidFill>
                    <a:latin typeface="Calibri" pitchFamily="34" charset="0"/>
                  </a:rPr>
                  <a:t>3</a:t>
                </a:r>
                <a:endParaRPr lang="pl-PL" sz="1100" dirty="0"/>
              </a:p>
            </p:txBody>
          </p:sp>
        </p:grpSp>
      </p:grpSp>
      <p:sp>
        <p:nvSpPr>
          <p:cNvPr id="16" name="Prostokąt 15"/>
          <p:cNvSpPr/>
          <p:nvPr/>
        </p:nvSpPr>
        <p:spPr>
          <a:xfrm>
            <a:off x="1428728" y="928670"/>
            <a:ext cx="6357982"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6"/>
                  </a:solidFill>
                  <a:prstDash val="solid"/>
                </a:ln>
                <a:solidFill>
                  <a:schemeClr val="bg1"/>
                </a:solidFill>
                <a:effectLst>
                  <a:reflection blurRad="12700" stA="28000" endPos="45000" dist="1000" dir="5400000" sy="-100000" algn="bl" rotWithShape="0"/>
                </a:effectLst>
              </a:rPr>
              <a:t>PRZESTRZEŃ PUBLICZNA I ZIELEŃ </a:t>
            </a:r>
            <a:endParaRPr lang="pl-PL" sz="3200" cap="all" dirty="0">
              <a:ln w="9000" cmpd="sng">
                <a:solidFill>
                  <a:schemeClr val="accent6"/>
                </a:solidFill>
                <a:prstDash val="solid"/>
              </a:ln>
              <a:solidFill>
                <a:schemeClr val="bg1"/>
              </a:solidFill>
              <a:effectLst>
                <a:reflection blurRad="12700" stA="28000" endPos="45000" dist="1000" dir="5400000" sy="-100000" algn="bl" rotWithShape="0"/>
              </a:effectLst>
            </a:endParaRPr>
          </a:p>
        </p:txBody>
      </p:sp>
      <p:sp>
        <p:nvSpPr>
          <p:cNvPr id="38" name="Prostokąt 37"/>
          <p:cNvSpPr/>
          <p:nvPr/>
        </p:nvSpPr>
        <p:spPr>
          <a:xfrm>
            <a:off x="1285852" y="5982132"/>
            <a:ext cx="7215238" cy="554578"/>
          </a:xfrm>
          <a:prstGeom prst="rect">
            <a:avLst/>
          </a:prstGeom>
          <a:noFill/>
        </p:spPr>
        <p:txBody>
          <a:bodyPr wrap="square">
            <a:noAutofit/>
          </a:bodyPr>
          <a:lstStyle/>
          <a:p>
            <a:pPr marL="342900" lvl="0" indent="-342900">
              <a:spcBef>
                <a:spcPct val="0"/>
              </a:spcBef>
              <a:defRPr/>
            </a:pPr>
            <a:r>
              <a:rPr lang="pl-PL" sz="1000" b="1" dirty="0" smtClean="0">
                <a:solidFill>
                  <a:schemeClr val="accent6"/>
                </a:solidFill>
              </a:rPr>
              <a:t>PLAŻE MIEJSKIE POZA MAŚLICAMI</a:t>
            </a:r>
          </a:p>
          <a:p>
            <a:pPr lvl="0">
              <a:spcBef>
                <a:spcPct val="0"/>
              </a:spcBef>
              <a:defRPr/>
            </a:pPr>
            <a:r>
              <a:rPr lang="pl-PL" sz="1000" dirty="0" smtClean="0"/>
              <a:t>MIESZKAŃCY NIE CHCĄ PLAŻ MIEJSKICH </a:t>
            </a:r>
            <a:r>
              <a:rPr lang="pl-PL" sz="1000" dirty="0" smtClean="0"/>
              <a:t>W </a:t>
            </a:r>
            <a:r>
              <a:rPr lang="pl-PL" sz="1000" dirty="0" smtClean="0"/>
              <a:t>REJONIE RZEKI </a:t>
            </a:r>
            <a:r>
              <a:rPr lang="pl-PL" sz="1000" dirty="0" smtClean="0"/>
              <a:t>ODRY</a:t>
            </a:r>
            <a:r>
              <a:rPr lang="pl-PL" sz="1000" dirty="0" smtClean="0"/>
              <a:t>, ZACHOWANIE  </a:t>
            </a:r>
            <a:r>
              <a:rPr lang="pl-PL" sz="1000" dirty="0" smtClean="0"/>
              <a:t>DZIKOŚCI  MIEJSCA.</a:t>
            </a:r>
            <a:endParaRPr lang="pl-PL" sz="1000" dirty="0"/>
          </a:p>
        </p:txBody>
      </p:sp>
      <p:pic>
        <p:nvPicPr>
          <p:cNvPr id="39" name="Obraz 38"/>
          <p:cNvPicPr>
            <a:picLocks noChangeAspect="1"/>
          </p:cNvPicPr>
          <p:nvPr/>
        </p:nvPicPr>
        <p:blipFill rotWithShape="1">
          <a:blip r:embed="rId3"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215238" cy="554578"/>
          </a:xfrm>
          <a:prstGeom prst="rect">
            <a:avLst/>
          </a:prstGeom>
          <a:noFill/>
        </p:spPr>
        <p:txBody>
          <a:bodyPr wrap="square">
            <a:noAutofit/>
          </a:bodyPr>
          <a:lstStyle/>
          <a:p>
            <a:pPr marL="342900" lvl="0" indent="-342900">
              <a:spcBef>
                <a:spcPct val="0"/>
              </a:spcBef>
              <a:defRPr/>
            </a:pPr>
            <a:r>
              <a:rPr lang="pl-PL" sz="1000" b="1" dirty="0" smtClean="0">
                <a:solidFill>
                  <a:schemeClr val="accent6"/>
                </a:solidFill>
              </a:rPr>
              <a:t>MIEJSCE SPOTKAŃ  - UL. KRÓLEWIECKA</a:t>
            </a:r>
          </a:p>
          <a:p>
            <a:pPr lvl="0">
              <a:spcBef>
                <a:spcPct val="0"/>
              </a:spcBef>
              <a:defRPr/>
            </a:pPr>
            <a:r>
              <a:rPr lang="pl-PL" sz="1000" dirty="0" smtClean="0"/>
              <a:t>OCHRONA KĄPIELISKA, SIŁOWNIA TERENOWA, ZADASZONE MIEJSCE SPOTKAŃ,  MIEJSCE NA OGNISKO I GRILLA, WYPOŻYCZALNIA ROWERÓW WODNYCH,  KAJAKÓW,  WPROWADZENIE  ZAKAZU PICIA ALKOHOLU.</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6"/>
                  </a:solidFill>
                  <a:prstDash val="solid"/>
                </a:ln>
                <a:solidFill>
                  <a:schemeClr val="accent6"/>
                </a:solidFill>
                <a:effectLst>
                  <a:reflection blurRad="12700" stA="28000" endPos="45000" dist="1000" dir="5400000" sy="-100000" algn="bl" rotWithShape="0"/>
                </a:effectLst>
              </a:rPr>
              <a:t>6</a:t>
            </a:r>
            <a:endParaRPr lang="pl-PL" sz="1200" cap="all" dirty="0">
              <a:ln w="9000" cmpd="sng">
                <a:solidFill>
                  <a:schemeClr val="accent6"/>
                </a:solidFill>
                <a:prstDash val="solid"/>
              </a:ln>
              <a:solidFill>
                <a:schemeClr val="accent6"/>
              </a:solidFill>
              <a:effectLst>
                <a:reflection blurRad="12700" stA="28000" endPos="45000" dist="1000" dir="5400000" sy="-100000" algn="bl" rotWithShape="0"/>
              </a:effectLst>
            </a:endParaRPr>
          </a:p>
        </p:txBody>
      </p:sp>
      <p:sp>
        <p:nvSpPr>
          <p:cNvPr id="17"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grpSp>
        <p:nvGrpSpPr>
          <p:cNvPr id="40" name="Grupa 39"/>
          <p:cNvGrpSpPr/>
          <p:nvPr/>
        </p:nvGrpSpPr>
        <p:grpSpPr>
          <a:xfrm>
            <a:off x="3286116" y="978195"/>
            <a:ext cx="3071834" cy="2736557"/>
            <a:chOff x="3286116" y="978195"/>
            <a:chExt cx="3071834" cy="2736557"/>
          </a:xfrm>
        </p:grpSpPr>
        <p:grpSp>
          <p:nvGrpSpPr>
            <p:cNvPr id="36" name="Grupa 35"/>
            <p:cNvGrpSpPr/>
            <p:nvPr/>
          </p:nvGrpSpPr>
          <p:grpSpPr>
            <a:xfrm>
              <a:off x="3286116" y="1622417"/>
              <a:ext cx="3071834" cy="2092335"/>
              <a:chOff x="3286116" y="1622417"/>
              <a:chExt cx="3071834" cy="2092335"/>
            </a:xfrm>
          </p:grpSpPr>
          <p:grpSp>
            <p:nvGrpSpPr>
              <p:cNvPr id="2" name="Grupa 32"/>
              <p:cNvGrpSpPr/>
              <p:nvPr/>
            </p:nvGrpSpPr>
            <p:grpSpPr>
              <a:xfrm>
                <a:off x="4167963" y="1622417"/>
                <a:ext cx="2189987" cy="2092335"/>
                <a:chOff x="4167963" y="1622417"/>
                <a:chExt cx="2189987" cy="2092335"/>
              </a:xfrm>
            </p:grpSpPr>
            <p:grpSp>
              <p:nvGrpSpPr>
                <p:cNvPr id="3" name="Grupa 32"/>
                <p:cNvGrpSpPr/>
                <p:nvPr/>
              </p:nvGrpSpPr>
              <p:grpSpPr>
                <a:xfrm>
                  <a:off x="4167963" y="2214554"/>
                  <a:ext cx="1975673" cy="1500198"/>
                  <a:chOff x="4167963" y="2214554"/>
                  <a:chExt cx="1975673" cy="1500198"/>
                </a:xfrm>
              </p:grpSpPr>
              <p:grpSp>
                <p:nvGrpSpPr>
                  <p:cNvPr id="4" name="Grupa 25"/>
                  <p:cNvGrpSpPr/>
                  <p:nvPr/>
                </p:nvGrpSpPr>
                <p:grpSpPr>
                  <a:xfrm>
                    <a:off x="4167963" y="2870791"/>
                    <a:ext cx="904103" cy="843961"/>
                    <a:chOff x="4167963" y="2870791"/>
                    <a:chExt cx="904103" cy="843961"/>
                  </a:xfrm>
                </p:grpSpPr>
                <p:grpSp>
                  <p:nvGrpSpPr>
                    <p:cNvPr id="5" name="Grupa 24"/>
                    <p:cNvGrpSpPr/>
                    <p:nvPr/>
                  </p:nvGrpSpPr>
                  <p:grpSpPr>
                    <a:xfrm>
                      <a:off x="4167963" y="2870791"/>
                      <a:ext cx="904103" cy="843961"/>
                      <a:chOff x="4167963" y="2870791"/>
                      <a:chExt cx="904103" cy="843961"/>
                    </a:xfrm>
                  </p:grpSpPr>
                  <p:cxnSp>
                    <p:nvCxnSpPr>
                      <p:cNvPr id="13" name="Łącznik prosty 12"/>
                      <p:cNvCxnSpPr/>
                      <p:nvPr/>
                    </p:nvCxnSpPr>
                    <p:spPr>
                      <a:xfrm>
                        <a:off x="4286248" y="3071810"/>
                        <a:ext cx="785818" cy="642942"/>
                      </a:xfrm>
                      <a:prstGeom prst="line">
                        <a:avLst/>
                      </a:pr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Dowolny kształt 20"/>
                      <p:cNvSpPr/>
                      <p:nvPr/>
                    </p:nvSpPr>
                    <p:spPr>
                      <a:xfrm>
                        <a:off x="4167963" y="2870791"/>
                        <a:ext cx="170121" cy="318976"/>
                      </a:xfrm>
                      <a:custGeom>
                        <a:avLst/>
                        <a:gdLst>
                          <a:gd name="connsiteX0" fmla="*/ 0 w 170121"/>
                          <a:gd name="connsiteY0" fmla="*/ 318976 h 318976"/>
                          <a:gd name="connsiteX1" fmla="*/ 138223 w 170121"/>
                          <a:gd name="connsiteY1" fmla="*/ 191386 h 318976"/>
                          <a:gd name="connsiteX2" fmla="*/ 138223 w 170121"/>
                          <a:gd name="connsiteY2" fmla="*/ 85060 h 318976"/>
                          <a:gd name="connsiteX3" fmla="*/ 170121 w 170121"/>
                          <a:gd name="connsiteY3" fmla="*/ 0 h 318976"/>
                        </a:gdLst>
                        <a:ahLst/>
                        <a:cxnLst>
                          <a:cxn ang="0">
                            <a:pos x="connsiteX0" y="connsiteY0"/>
                          </a:cxn>
                          <a:cxn ang="0">
                            <a:pos x="connsiteX1" y="connsiteY1"/>
                          </a:cxn>
                          <a:cxn ang="0">
                            <a:pos x="connsiteX2" y="connsiteY2"/>
                          </a:cxn>
                          <a:cxn ang="0">
                            <a:pos x="connsiteX3" y="connsiteY3"/>
                          </a:cxn>
                        </a:cxnLst>
                        <a:rect l="l" t="t" r="r" b="b"/>
                        <a:pathLst>
                          <a:path w="170121" h="318976">
                            <a:moveTo>
                              <a:pt x="0" y="318976"/>
                            </a:moveTo>
                            <a:cubicBezTo>
                              <a:pt x="57593" y="274674"/>
                              <a:pt x="115186" y="230372"/>
                              <a:pt x="138223" y="191386"/>
                            </a:cubicBezTo>
                            <a:cubicBezTo>
                              <a:pt x="161260" y="152400"/>
                              <a:pt x="132907" y="116958"/>
                              <a:pt x="138223" y="85060"/>
                            </a:cubicBezTo>
                            <a:cubicBezTo>
                              <a:pt x="143539" y="53162"/>
                              <a:pt x="156830" y="26581"/>
                              <a:pt x="170121" y="0"/>
                            </a:cubicBezTo>
                          </a:path>
                        </a:pathLst>
                      </a:cu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sp>
                  <p:nvSpPr>
                    <p:cNvPr id="22" name="Prostokąt 39"/>
                    <p:cNvSpPr>
                      <a:spLocks noChangeArrowheads="1"/>
                    </p:cNvSpPr>
                    <p:nvPr/>
                  </p:nvSpPr>
                  <p:spPr bwMode="auto">
                    <a:xfrm>
                      <a:off x="4211700" y="2928934"/>
                      <a:ext cx="288862"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1 </a:t>
                      </a:r>
                    </a:p>
                  </p:txBody>
                </p:sp>
              </p:grpSp>
              <p:grpSp>
                <p:nvGrpSpPr>
                  <p:cNvPr id="6" name="Grupa 26"/>
                  <p:cNvGrpSpPr/>
                  <p:nvPr/>
                </p:nvGrpSpPr>
                <p:grpSpPr>
                  <a:xfrm>
                    <a:off x="4286248" y="2214554"/>
                    <a:ext cx="914404" cy="553712"/>
                    <a:chOff x="4286248" y="2214554"/>
                    <a:chExt cx="914404" cy="553712"/>
                  </a:xfrm>
                </p:grpSpPr>
                <p:grpSp>
                  <p:nvGrpSpPr>
                    <p:cNvPr id="7" name="Grupa 17"/>
                    <p:cNvGrpSpPr/>
                    <p:nvPr/>
                  </p:nvGrpSpPr>
                  <p:grpSpPr>
                    <a:xfrm>
                      <a:off x="4786314" y="2500306"/>
                      <a:ext cx="414338" cy="267960"/>
                      <a:chOff x="4370388" y="2922588"/>
                      <a:chExt cx="414338" cy="267960"/>
                    </a:xfrm>
                  </p:grpSpPr>
                  <p:sp>
                    <p:nvSpPr>
                      <p:cNvPr id="19" name="Dowolny kształt 18"/>
                      <p:cNvSpPr/>
                      <p:nvPr/>
                    </p:nvSpPr>
                    <p:spPr>
                      <a:xfrm>
                        <a:off x="4370388" y="2922588"/>
                        <a:ext cx="230187" cy="230187"/>
                      </a:xfrm>
                      <a:custGeom>
                        <a:avLst/>
                        <a:gdLst>
                          <a:gd name="connsiteX0" fmla="*/ 11249 w 230324"/>
                          <a:gd name="connsiteY0" fmla="*/ 0 h 230981"/>
                          <a:gd name="connsiteX1" fmla="*/ 204130 w 230324"/>
                          <a:gd name="connsiteY1" fmla="*/ 16669 h 230981"/>
                          <a:gd name="connsiteX2" fmla="*/ 223180 w 230324"/>
                          <a:gd name="connsiteY2" fmla="*/ 40481 h 230981"/>
                          <a:gd name="connsiteX3" fmla="*/ 230324 w 230324"/>
                          <a:gd name="connsiteY3" fmla="*/ 111919 h 230981"/>
                          <a:gd name="connsiteX4" fmla="*/ 230324 w 230324"/>
                          <a:gd name="connsiteY4" fmla="*/ 202406 h 230981"/>
                          <a:gd name="connsiteX5" fmla="*/ 201749 w 230324"/>
                          <a:gd name="connsiteY5" fmla="*/ 230981 h 230981"/>
                          <a:gd name="connsiteX6" fmla="*/ 154124 w 230324"/>
                          <a:gd name="connsiteY6" fmla="*/ 226219 h 230981"/>
                          <a:gd name="connsiteX7" fmla="*/ 1724 w 230324"/>
                          <a:gd name="connsiteY7" fmla="*/ 73819 h 230981"/>
                          <a:gd name="connsiteX8" fmla="*/ 11249 w 230324"/>
                          <a:gd name="connsiteY8" fmla="*/ 0 h 23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324" h="230981">
                            <a:moveTo>
                              <a:pt x="11249" y="0"/>
                            </a:moveTo>
                            <a:lnTo>
                              <a:pt x="204130" y="16669"/>
                            </a:lnTo>
                            <a:lnTo>
                              <a:pt x="223180" y="40481"/>
                            </a:lnTo>
                            <a:cubicBezTo>
                              <a:pt x="228020" y="110657"/>
                              <a:pt x="211631" y="93218"/>
                              <a:pt x="230324" y="111919"/>
                            </a:cubicBezTo>
                            <a:lnTo>
                              <a:pt x="230324" y="202406"/>
                            </a:lnTo>
                            <a:lnTo>
                              <a:pt x="201749" y="230981"/>
                            </a:lnTo>
                            <a:lnTo>
                              <a:pt x="154124" y="226219"/>
                            </a:lnTo>
                            <a:cubicBezTo>
                              <a:pt x="0" y="79319"/>
                              <a:pt x="1724" y="151141"/>
                              <a:pt x="1724" y="73819"/>
                            </a:cubicBezTo>
                            <a:lnTo>
                              <a:pt x="11249"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20" name="Prostokąt 42"/>
                      <p:cNvSpPr>
                        <a:spLocks noChangeArrowheads="1"/>
                      </p:cNvSpPr>
                      <p:nvPr/>
                    </p:nvSpPr>
                    <p:spPr bwMode="auto">
                      <a:xfrm>
                        <a:off x="4499071" y="2928938"/>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grpSp>
                <p:grpSp>
                  <p:nvGrpSpPr>
                    <p:cNvPr id="8" name="Grupa 25"/>
                    <p:cNvGrpSpPr/>
                    <p:nvPr/>
                  </p:nvGrpSpPr>
                  <p:grpSpPr>
                    <a:xfrm>
                      <a:off x="4286248" y="2214554"/>
                      <a:ext cx="357093" cy="261610"/>
                      <a:chOff x="4286248" y="2214554"/>
                      <a:chExt cx="357093" cy="261610"/>
                    </a:xfrm>
                  </p:grpSpPr>
                  <p:sp>
                    <p:nvSpPr>
                      <p:cNvPr id="24" name="Prostokąt 23"/>
                      <p:cNvSpPr>
                        <a:spLocks noChangeArrowheads="1"/>
                      </p:cNvSpPr>
                      <p:nvPr/>
                    </p:nvSpPr>
                    <p:spPr bwMode="auto">
                      <a:xfrm>
                        <a:off x="4357686" y="2214554"/>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sp>
                    <p:nvSpPr>
                      <p:cNvPr id="25" name="Dowolny kształt 24"/>
                      <p:cNvSpPr/>
                      <p:nvPr/>
                    </p:nvSpPr>
                    <p:spPr>
                      <a:xfrm>
                        <a:off x="4286248" y="2285992"/>
                        <a:ext cx="169858" cy="163518"/>
                      </a:xfrm>
                      <a:custGeom>
                        <a:avLst/>
                        <a:gdLst>
                          <a:gd name="connsiteX0" fmla="*/ 790 w 134140"/>
                          <a:gd name="connsiteY0" fmla="*/ 107231 h 114374"/>
                          <a:gd name="connsiteX1" fmla="*/ 134140 w 134140"/>
                          <a:gd name="connsiteY1" fmla="*/ 114374 h 114374"/>
                          <a:gd name="connsiteX2" fmla="*/ 105565 w 134140"/>
                          <a:gd name="connsiteY2" fmla="*/ 47699 h 114374"/>
                          <a:gd name="connsiteX3" fmla="*/ 105565 w 134140"/>
                          <a:gd name="connsiteY3" fmla="*/ 9599 h 114374"/>
                          <a:gd name="connsiteX4" fmla="*/ 790 w 134140"/>
                          <a:gd name="connsiteY4" fmla="*/ 74 h 114374"/>
                          <a:gd name="connsiteX5" fmla="*/ 3171 w 134140"/>
                          <a:gd name="connsiteY5" fmla="*/ 74 h 114374"/>
                          <a:gd name="connsiteX6" fmla="*/ 790 w 134140"/>
                          <a:gd name="connsiteY6" fmla="*/ 107231 h 11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40" h="114374">
                            <a:moveTo>
                              <a:pt x="790" y="107231"/>
                            </a:moveTo>
                            <a:lnTo>
                              <a:pt x="134140" y="114374"/>
                            </a:lnTo>
                            <a:lnTo>
                              <a:pt x="105565" y="47699"/>
                            </a:lnTo>
                            <a:lnTo>
                              <a:pt x="105565" y="9599"/>
                            </a:lnTo>
                            <a:lnTo>
                              <a:pt x="790" y="74"/>
                            </a:lnTo>
                            <a:cubicBezTo>
                              <a:pt x="0" y="0"/>
                              <a:pt x="2377" y="74"/>
                              <a:pt x="3171" y="74"/>
                            </a:cubicBezTo>
                            <a:cubicBezTo>
                              <a:pt x="2377" y="35793"/>
                              <a:pt x="1584" y="71512"/>
                              <a:pt x="790" y="107231"/>
                            </a:cubicBezTo>
                            <a:close/>
                          </a:path>
                        </a:pathLst>
                      </a:custGeom>
                      <a:solidFill>
                        <a:srgbClr val="FFC000">
                          <a:alpha val="20000"/>
                        </a:srgbClr>
                      </a:solidFill>
                      <a:ln>
                        <a:solidFill>
                          <a:srgbClr val="FF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grpSp>
                <p:nvGrpSpPr>
                  <p:cNvPr id="9" name="Grupa 31"/>
                  <p:cNvGrpSpPr/>
                  <p:nvPr/>
                </p:nvGrpSpPr>
                <p:grpSpPr>
                  <a:xfrm>
                    <a:off x="5397885" y="2357430"/>
                    <a:ext cx="745751" cy="576262"/>
                    <a:chOff x="5397885" y="2357430"/>
                    <a:chExt cx="745751" cy="576262"/>
                  </a:xfrm>
                </p:grpSpPr>
                <p:sp>
                  <p:nvSpPr>
                    <p:cNvPr id="26" name="Dowolny kształt 25"/>
                    <p:cNvSpPr/>
                    <p:nvPr/>
                  </p:nvSpPr>
                  <p:spPr>
                    <a:xfrm>
                      <a:off x="5397885" y="2357430"/>
                      <a:ext cx="745751" cy="576262"/>
                    </a:xfrm>
                    <a:custGeom>
                      <a:avLst/>
                      <a:gdLst>
                        <a:gd name="connsiteX0" fmla="*/ 9525 w 838200"/>
                        <a:gd name="connsiteY0" fmla="*/ 261937 h 648041"/>
                        <a:gd name="connsiteX1" fmla="*/ 0 w 838200"/>
                        <a:gd name="connsiteY1" fmla="*/ 504825 h 648041"/>
                        <a:gd name="connsiteX2" fmla="*/ 357188 w 838200"/>
                        <a:gd name="connsiteY2" fmla="*/ 542925 h 648041"/>
                        <a:gd name="connsiteX3" fmla="*/ 485775 w 838200"/>
                        <a:gd name="connsiteY3" fmla="*/ 571500 h 648041"/>
                        <a:gd name="connsiteX4" fmla="*/ 633413 w 838200"/>
                        <a:gd name="connsiteY4" fmla="*/ 590550 h 648041"/>
                        <a:gd name="connsiteX5" fmla="*/ 714375 w 838200"/>
                        <a:gd name="connsiteY5" fmla="*/ 635794 h 648041"/>
                        <a:gd name="connsiteX6" fmla="*/ 781050 w 838200"/>
                        <a:gd name="connsiteY6" fmla="*/ 647700 h 648041"/>
                        <a:gd name="connsiteX7" fmla="*/ 773906 w 838200"/>
                        <a:gd name="connsiteY7" fmla="*/ 642937 h 648041"/>
                        <a:gd name="connsiteX8" fmla="*/ 771525 w 838200"/>
                        <a:gd name="connsiteY8" fmla="*/ 638175 h 648041"/>
                        <a:gd name="connsiteX9" fmla="*/ 838200 w 838200"/>
                        <a:gd name="connsiteY9" fmla="*/ 121444 h 648041"/>
                        <a:gd name="connsiteX10" fmla="*/ 650081 w 838200"/>
                        <a:gd name="connsiteY10" fmla="*/ 66675 h 648041"/>
                        <a:gd name="connsiteX11" fmla="*/ 447675 w 838200"/>
                        <a:gd name="connsiteY11" fmla="*/ 7144 h 648041"/>
                        <a:gd name="connsiteX12" fmla="*/ 381000 w 838200"/>
                        <a:gd name="connsiteY12" fmla="*/ 0 h 648041"/>
                        <a:gd name="connsiteX13" fmla="*/ 364331 w 838200"/>
                        <a:gd name="connsiteY13" fmla="*/ 152400 h 648041"/>
                        <a:gd name="connsiteX14" fmla="*/ 104775 w 838200"/>
                        <a:gd name="connsiteY14" fmla="*/ 219075 h 648041"/>
                        <a:gd name="connsiteX15" fmla="*/ 9525 w 838200"/>
                        <a:gd name="connsiteY15" fmla="*/ 261937 h 6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8200" h="648041">
                          <a:moveTo>
                            <a:pt x="9525" y="261937"/>
                          </a:moveTo>
                          <a:lnTo>
                            <a:pt x="0" y="504825"/>
                          </a:lnTo>
                          <a:lnTo>
                            <a:pt x="357188" y="542925"/>
                          </a:lnTo>
                          <a:lnTo>
                            <a:pt x="485775" y="571500"/>
                          </a:lnTo>
                          <a:lnTo>
                            <a:pt x="633413" y="590550"/>
                          </a:lnTo>
                          <a:lnTo>
                            <a:pt x="714375" y="635794"/>
                          </a:lnTo>
                          <a:cubicBezTo>
                            <a:pt x="736600" y="639763"/>
                            <a:pt x="758634" y="645010"/>
                            <a:pt x="781050" y="647700"/>
                          </a:cubicBezTo>
                          <a:cubicBezTo>
                            <a:pt x="783892" y="648041"/>
                            <a:pt x="775930" y="644961"/>
                            <a:pt x="773906" y="642937"/>
                          </a:cubicBezTo>
                          <a:cubicBezTo>
                            <a:pt x="772651" y="641682"/>
                            <a:pt x="772319" y="639762"/>
                            <a:pt x="771525" y="638175"/>
                          </a:cubicBezTo>
                          <a:lnTo>
                            <a:pt x="838200" y="121444"/>
                          </a:lnTo>
                          <a:cubicBezTo>
                            <a:pt x="775284" y="103923"/>
                            <a:pt x="650081" y="131985"/>
                            <a:pt x="650081" y="66675"/>
                          </a:cubicBezTo>
                          <a:lnTo>
                            <a:pt x="447675" y="7144"/>
                          </a:lnTo>
                          <a:lnTo>
                            <a:pt x="381000" y="0"/>
                          </a:lnTo>
                          <a:lnTo>
                            <a:pt x="364331" y="152400"/>
                          </a:lnTo>
                          <a:lnTo>
                            <a:pt x="104775" y="219075"/>
                          </a:lnTo>
                          <a:lnTo>
                            <a:pt x="9525" y="261937"/>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1" name="Prostokąt 45"/>
                    <p:cNvSpPr>
                      <a:spLocks noChangeArrowheads="1"/>
                    </p:cNvSpPr>
                    <p:nvPr/>
                  </p:nvSpPr>
                  <p:spPr bwMode="auto">
                    <a:xfrm>
                      <a:off x="5715008" y="2428868"/>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4 </a:t>
                      </a:r>
                      <a:endParaRPr lang="pl-PL" sz="1100" b="1" dirty="0">
                        <a:solidFill>
                          <a:schemeClr val="bg1"/>
                        </a:solidFill>
                        <a:latin typeface="Calibri" pitchFamily="34" charset="0"/>
                      </a:endParaRPr>
                    </a:p>
                  </p:txBody>
                </p:sp>
              </p:grpSp>
            </p:grpSp>
            <p:sp>
              <p:nvSpPr>
                <p:cNvPr id="27" name="Dowolny kształt 26"/>
                <p:cNvSpPr/>
                <p:nvPr/>
              </p:nvSpPr>
              <p:spPr>
                <a:xfrm>
                  <a:off x="5573725" y="1622417"/>
                  <a:ext cx="784225" cy="735013"/>
                </a:xfrm>
                <a:custGeom>
                  <a:avLst/>
                  <a:gdLst>
                    <a:gd name="connsiteX0" fmla="*/ 102393 w 783431"/>
                    <a:gd name="connsiteY0" fmla="*/ 0 h 735806"/>
                    <a:gd name="connsiteX1" fmla="*/ 345281 w 783431"/>
                    <a:gd name="connsiteY1" fmla="*/ 235744 h 735806"/>
                    <a:gd name="connsiteX2" fmla="*/ 783431 w 783431"/>
                    <a:gd name="connsiteY2" fmla="*/ 600075 h 735806"/>
                    <a:gd name="connsiteX3" fmla="*/ 702468 w 783431"/>
                    <a:gd name="connsiteY3" fmla="*/ 735806 h 735806"/>
                    <a:gd name="connsiteX4" fmla="*/ 159543 w 783431"/>
                    <a:gd name="connsiteY4" fmla="*/ 323850 h 735806"/>
                    <a:gd name="connsiteX5" fmla="*/ 92868 w 783431"/>
                    <a:gd name="connsiteY5" fmla="*/ 245269 h 735806"/>
                    <a:gd name="connsiteX6" fmla="*/ 0 w 783431"/>
                    <a:gd name="connsiteY6" fmla="*/ 152400 h 735806"/>
                    <a:gd name="connsiteX7" fmla="*/ 102393 w 783431"/>
                    <a:gd name="connsiteY7" fmla="*/ 0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431" h="735806">
                      <a:moveTo>
                        <a:pt x="102393" y="0"/>
                      </a:moveTo>
                      <a:lnTo>
                        <a:pt x="345281" y="235744"/>
                      </a:lnTo>
                      <a:lnTo>
                        <a:pt x="783431" y="600075"/>
                      </a:lnTo>
                      <a:lnTo>
                        <a:pt x="702468" y="735806"/>
                      </a:lnTo>
                      <a:lnTo>
                        <a:pt x="159543" y="323850"/>
                      </a:lnTo>
                      <a:lnTo>
                        <a:pt x="92868" y="245269"/>
                      </a:lnTo>
                      <a:lnTo>
                        <a:pt x="0" y="152400"/>
                      </a:lnTo>
                      <a:cubicBezTo>
                        <a:pt x="33584" y="102024"/>
                        <a:pt x="41849" y="2381"/>
                        <a:pt x="102393" y="0"/>
                      </a:cubicBez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nvGrpSpPr>
              <p:cNvPr id="32" name="Grupa 31"/>
              <p:cNvGrpSpPr/>
              <p:nvPr/>
            </p:nvGrpSpPr>
            <p:grpSpPr>
              <a:xfrm>
                <a:off x="3286116" y="2857496"/>
                <a:ext cx="747713" cy="833110"/>
                <a:chOff x="2714625" y="3429000"/>
                <a:chExt cx="747713" cy="833110"/>
              </a:xfrm>
            </p:grpSpPr>
            <p:sp>
              <p:nvSpPr>
                <p:cNvPr id="33" name="Dowolny kształt 32"/>
                <p:cNvSpPr/>
                <p:nvPr/>
              </p:nvSpPr>
              <p:spPr>
                <a:xfrm>
                  <a:off x="2714625" y="3429000"/>
                  <a:ext cx="747713" cy="831850"/>
                </a:xfrm>
                <a:custGeom>
                  <a:avLst/>
                  <a:gdLst>
                    <a:gd name="connsiteX0" fmla="*/ 0 w 747713"/>
                    <a:gd name="connsiteY0" fmla="*/ 78581 h 832301"/>
                    <a:gd name="connsiteX1" fmla="*/ 216694 w 747713"/>
                    <a:gd name="connsiteY1" fmla="*/ 0 h 832301"/>
                    <a:gd name="connsiteX2" fmla="*/ 326231 w 747713"/>
                    <a:gd name="connsiteY2" fmla="*/ 100012 h 832301"/>
                    <a:gd name="connsiteX3" fmla="*/ 509588 w 747713"/>
                    <a:gd name="connsiteY3" fmla="*/ 328612 h 832301"/>
                    <a:gd name="connsiteX4" fmla="*/ 688181 w 747713"/>
                    <a:gd name="connsiteY4" fmla="*/ 566737 h 832301"/>
                    <a:gd name="connsiteX5" fmla="*/ 747713 w 747713"/>
                    <a:gd name="connsiteY5" fmla="*/ 666750 h 832301"/>
                    <a:gd name="connsiteX6" fmla="*/ 490538 w 747713"/>
                    <a:gd name="connsiteY6" fmla="*/ 828675 h 832301"/>
                    <a:gd name="connsiteX7" fmla="*/ 483394 w 747713"/>
                    <a:gd name="connsiteY7" fmla="*/ 831056 h 832301"/>
                    <a:gd name="connsiteX8" fmla="*/ 473869 w 747713"/>
                    <a:gd name="connsiteY8" fmla="*/ 819150 h 832301"/>
                    <a:gd name="connsiteX9" fmla="*/ 0 w 747713"/>
                    <a:gd name="connsiteY9" fmla="*/ 78581 h 83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7713" h="832301">
                      <a:moveTo>
                        <a:pt x="0" y="78581"/>
                      </a:moveTo>
                      <a:lnTo>
                        <a:pt x="216694" y="0"/>
                      </a:lnTo>
                      <a:lnTo>
                        <a:pt x="326231" y="100012"/>
                      </a:lnTo>
                      <a:lnTo>
                        <a:pt x="509588" y="328612"/>
                      </a:lnTo>
                      <a:lnTo>
                        <a:pt x="688181" y="566737"/>
                      </a:lnTo>
                      <a:lnTo>
                        <a:pt x="747713" y="666750"/>
                      </a:lnTo>
                      <a:lnTo>
                        <a:pt x="490538" y="828675"/>
                      </a:lnTo>
                      <a:cubicBezTo>
                        <a:pt x="488406" y="830000"/>
                        <a:pt x="485573" y="832301"/>
                        <a:pt x="483394" y="831056"/>
                      </a:cubicBezTo>
                      <a:cubicBezTo>
                        <a:pt x="478981" y="828534"/>
                        <a:pt x="473869" y="819150"/>
                        <a:pt x="473869" y="819150"/>
                      </a:cubicBezTo>
                      <a:lnTo>
                        <a:pt x="0" y="78581"/>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4" name="Prostokąt 31"/>
                <p:cNvSpPr>
                  <a:spLocks noChangeArrowheads="1"/>
                </p:cNvSpPr>
                <p:nvPr/>
              </p:nvSpPr>
              <p:spPr bwMode="auto">
                <a:xfrm>
                  <a:off x="2995678" y="4000500"/>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6 </a:t>
                  </a:r>
                  <a:endParaRPr lang="pl-PL" sz="1100" b="1" dirty="0">
                    <a:solidFill>
                      <a:schemeClr val="bg1"/>
                    </a:solidFill>
                    <a:latin typeface="Calibri" pitchFamily="34" charset="0"/>
                  </a:endParaRPr>
                </a:p>
              </p:txBody>
            </p:sp>
          </p:grpSp>
        </p:grpSp>
        <p:grpSp>
          <p:nvGrpSpPr>
            <p:cNvPr id="37" name="Grupa 36"/>
            <p:cNvGrpSpPr/>
            <p:nvPr/>
          </p:nvGrpSpPr>
          <p:grpSpPr>
            <a:xfrm>
              <a:off x="3838353" y="978195"/>
              <a:ext cx="510363" cy="1116419"/>
              <a:chOff x="3838353" y="978195"/>
              <a:chExt cx="510363" cy="1116419"/>
            </a:xfrm>
          </p:grpSpPr>
          <p:sp>
            <p:nvSpPr>
              <p:cNvPr id="38" name="Dowolny kształt 37"/>
              <p:cNvSpPr/>
              <p:nvPr/>
            </p:nvSpPr>
            <p:spPr>
              <a:xfrm>
                <a:off x="3838353" y="978195"/>
                <a:ext cx="510363" cy="1116419"/>
              </a:xfrm>
              <a:custGeom>
                <a:avLst/>
                <a:gdLst>
                  <a:gd name="connsiteX0" fmla="*/ 0 w 510363"/>
                  <a:gd name="connsiteY0" fmla="*/ 10633 h 1116419"/>
                  <a:gd name="connsiteX1" fmla="*/ 233917 w 510363"/>
                  <a:gd name="connsiteY1" fmla="*/ 744279 h 1116419"/>
                  <a:gd name="connsiteX2" fmla="*/ 212652 w 510363"/>
                  <a:gd name="connsiteY2" fmla="*/ 1116419 h 1116419"/>
                  <a:gd name="connsiteX3" fmla="*/ 510363 w 510363"/>
                  <a:gd name="connsiteY3" fmla="*/ 978196 h 1116419"/>
                  <a:gd name="connsiteX4" fmla="*/ 308345 w 510363"/>
                  <a:gd name="connsiteY4" fmla="*/ 393405 h 1116419"/>
                  <a:gd name="connsiteX5" fmla="*/ 318977 w 510363"/>
                  <a:gd name="connsiteY5" fmla="*/ 0 h 1116419"/>
                  <a:gd name="connsiteX6" fmla="*/ 0 w 510363"/>
                  <a:gd name="connsiteY6" fmla="*/ 10633 h 111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363" h="1116419">
                    <a:moveTo>
                      <a:pt x="0" y="10633"/>
                    </a:moveTo>
                    <a:lnTo>
                      <a:pt x="233917" y="744279"/>
                    </a:lnTo>
                    <a:lnTo>
                      <a:pt x="212652" y="1116419"/>
                    </a:lnTo>
                    <a:lnTo>
                      <a:pt x="510363" y="978196"/>
                    </a:lnTo>
                    <a:lnTo>
                      <a:pt x="308345" y="393405"/>
                    </a:lnTo>
                    <a:lnTo>
                      <a:pt x="318977" y="0"/>
                    </a:lnTo>
                    <a:lnTo>
                      <a:pt x="0" y="10633"/>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rostokąt 38"/>
              <p:cNvSpPr/>
              <p:nvPr/>
            </p:nvSpPr>
            <p:spPr>
              <a:xfrm>
                <a:off x="4071934" y="1714488"/>
                <a:ext cx="256802" cy="261610"/>
              </a:xfrm>
              <a:prstGeom prst="rect">
                <a:avLst/>
              </a:prstGeom>
            </p:spPr>
            <p:txBody>
              <a:bodyPr wrap="none">
                <a:spAutoFit/>
              </a:bodyPr>
              <a:lstStyle/>
              <a:p>
                <a:r>
                  <a:rPr lang="pl-PL" sz="1100" b="1" dirty="0" smtClean="0">
                    <a:solidFill>
                      <a:schemeClr val="bg1"/>
                    </a:solidFill>
                    <a:latin typeface="Calibri" pitchFamily="34" charset="0"/>
                  </a:rPr>
                  <a:t>3</a:t>
                </a:r>
                <a:endParaRPr lang="pl-PL" sz="1100" dirty="0"/>
              </a:p>
            </p:txBody>
          </p:sp>
        </p:grpSp>
      </p:grpSp>
      <p:sp>
        <p:nvSpPr>
          <p:cNvPr id="16" name="Prostokąt 15"/>
          <p:cNvSpPr/>
          <p:nvPr/>
        </p:nvSpPr>
        <p:spPr>
          <a:xfrm>
            <a:off x="1428728" y="928670"/>
            <a:ext cx="6357982"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6"/>
                  </a:solidFill>
                  <a:prstDash val="solid"/>
                </a:ln>
                <a:solidFill>
                  <a:schemeClr val="bg1"/>
                </a:solidFill>
                <a:effectLst>
                  <a:reflection blurRad="12700" stA="28000" endPos="45000" dist="1000" dir="5400000" sy="-100000" algn="bl" rotWithShape="0"/>
                </a:effectLst>
              </a:rPr>
              <a:t>PRZESTRZEŃ PUBLICZNA I ZIELEŃ </a:t>
            </a:r>
            <a:endParaRPr lang="pl-PL" sz="3200" cap="all" dirty="0">
              <a:ln w="9000" cmpd="sng">
                <a:solidFill>
                  <a:schemeClr val="accent6"/>
                </a:solidFill>
                <a:prstDash val="solid"/>
              </a:ln>
              <a:solidFill>
                <a:schemeClr val="bg1"/>
              </a:solidFill>
              <a:effectLst>
                <a:reflection blurRad="12700" stA="28000" endPos="45000" dist="1000" dir="5400000" sy="-100000" algn="bl" rotWithShape="0"/>
              </a:effectLst>
            </a:endParaRPr>
          </a:p>
        </p:txBody>
      </p:sp>
      <p:sp>
        <p:nvSpPr>
          <p:cNvPr id="41" name="Prostokąt 23"/>
          <p:cNvSpPr>
            <a:spLocks noChangeArrowheads="1"/>
          </p:cNvSpPr>
          <p:nvPr/>
        </p:nvSpPr>
        <p:spPr bwMode="auto">
          <a:xfrm>
            <a:off x="5834171" y="1884355"/>
            <a:ext cx="285655"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5</a:t>
            </a:r>
            <a:r>
              <a:rPr lang="pl-PL" sz="1000" b="1" dirty="0" smtClean="0">
                <a:solidFill>
                  <a:schemeClr val="bg1"/>
                </a:solidFill>
                <a:latin typeface="Calibri" pitchFamily="34" charset="0"/>
              </a:rPr>
              <a:t> </a:t>
            </a:r>
            <a:endParaRPr lang="pl-PL" sz="1000" b="1" dirty="0">
              <a:solidFill>
                <a:schemeClr val="bg1"/>
              </a:solidFill>
              <a:latin typeface="Calibri" pitchFamily="34" charset="0"/>
            </a:endParaRPr>
          </a:p>
        </p:txBody>
      </p:sp>
      <p:pic>
        <p:nvPicPr>
          <p:cNvPr id="42" name="Obraz 41"/>
          <p:cNvPicPr>
            <a:picLocks noChangeAspect="1"/>
          </p:cNvPicPr>
          <p:nvPr/>
        </p:nvPicPr>
        <p:blipFill rotWithShape="1">
          <a:blip r:embed="rId3"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215238" cy="554578"/>
          </a:xfrm>
          <a:prstGeom prst="rect">
            <a:avLst/>
          </a:prstGeom>
          <a:noFill/>
        </p:spPr>
        <p:txBody>
          <a:bodyPr wrap="square">
            <a:noAutofit/>
          </a:bodyPr>
          <a:lstStyle/>
          <a:p>
            <a:pPr marL="342900" lvl="0" indent="-342900">
              <a:spcBef>
                <a:spcPct val="0"/>
              </a:spcBef>
              <a:defRPr/>
            </a:pPr>
            <a:r>
              <a:rPr lang="pl-PL" sz="1000" b="1" dirty="0" smtClean="0">
                <a:solidFill>
                  <a:schemeClr val="accent6"/>
                </a:solidFill>
              </a:rPr>
              <a:t>PARK MIĘDZY UL. KRÓLEWIECKĄ A UL. WARCIAŃSKĄ</a:t>
            </a:r>
          </a:p>
          <a:p>
            <a:pPr lvl="0">
              <a:spcBef>
                <a:spcPct val="0"/>
              </a:spcBef>
              <a:defRPr/>
            </a:pPr>
            <a:r>
              <a:rPr lang="pl-PL" sz="1000" dirty="0" smtClean="0"/>
              <a:t>OCHRONA  I  ZAGOSPODAROWANIE </a:t>
            </a:r>
            <a:r>
              <a:rPr lang="pl-PL" sz="1000" dirty="0" smtClean="0"/>
              <a:t>TERENU </a:t>
            </a:r>
            <a:r>
              <a:rPr lang="pl-PL" sz="1000" dirty="0" smtClean="0"/>
              <a:t>POD PARK MIĘDZY UL. KRÓLEWIECKĄ A UL. WARCIAŃSKĄ, WYPOSAŻENIE </a:t>
            </a:r>
          </a:p>
          <a:p>
            <a:pPr lvl="0">
              <a:spcBef>
                <a:spcPct val="0"/>
              </a:spcBef>
              <a:defRPr/>
            </a:pPr>
            <a:r>
              <a:rPr lang="pl-PL" sz="1000" dirty="0" smtClean="0"/>
              <a:t>W MAŁĄ ARCHITEKTURĘ.</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6"/>
                  </a:solidFill>
                  <a:prstDash val="solid"/>
                </a:ln>
                <a:solidFill>
                  <a:schemeClr val="accent6"/>
                </a:solidFill>
                <a:effectLst>
                  <a:reflection blurRad="12700" stA="28000" endPos="45000" dist="1000" dir="5400000" sy="-100000" algn="bl" rotWithShape="0"/>
                </a:effectLst>
              </a:rPr>
              <a:t>7</a:t>
            </a:r>
            <a:endParaRPr lang="pl-PL" sz="1200" cap="all" dirty="0">
              <a:ln w="9000" cmpd="sng">
                <a:solidFill>
                  <a:schemeClr val="accent6"/>
                </a:solidFill>
                <a:prstDash val="solid"/>
              </a:ln>
              <a:solidFill>
                <a:schemeClr val="accent6"/>
              </a:solidFill>
              <a:effectLst>
                <a:reflection blurRad="12700" stA="28000" endPos="45000" dist="1000" dir="5400000" sy="-100000" algn="bl" rotWithShape="0"/>
              </a:effectLst>
            </a:endParaRPr>
          </a:p>
        </p:txBody>
      </p:sp>
      <p:sp>
        <p:nvSpPr>
          <p:cNvPr id="17"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grpSp>
        <p:nvGrpSpPr>
          <p:cNvPr id="48" name="Grupa 47"/>
          <p:cNvGrpSpPr/>
          <p:nvPr/>
        </p:nvGrpSpPr>
        <p:grpSpPr>
          <a:xfrm>
            <a:off x="3286116" y="978195"/>
            <a:ext cx="3071834" cy="4114379"/>
            <a:chOff x="3286116" y="978195"/>
            <a:chExt cx="3071834" cy="4114379"/>
          </a:xfrm>
        </p:grpSpPr>
        <p:grpSp>
          <p:nvGrpSpPr>
            <p:cNvPr id="2" name="Grupa 39"/>
            <p:cNvGrpSpPr/>
            <p:nvPr/>
          </p:nvGrpSpPr>
          <p:grpSpPr>
            <a:xfrm>
              <a:off x="3286116" y="978195"/>
              <a:ext cx="3071834" cy="2736557"/>
              <a:chOff x="3286116" y="978195"/>
              <a:chExt cx="3071834" cy="2736557"/>
            </a:xfrm>
          </p:grpSpPr>
          <p:grpSp>
            <p:nvGrpSpPr>
              <p:cNvPr id="3" name="Grupa 35"/>
              <p:cNvGrpSpPr/>
              <p:nvPr/>
            </p:nvGrpSpPr>
            <p:grpSpPr>
              <a:xfrm>
                <a:off x="3286116" y="1622417"/>
                <a:ext cx="3071834" cy="2092335"/>
                <a:chOff x="3286116" y="1622417"/>
                <a:chExt cx="3071834" cy="2092335"/>
              </a:xfrm>
            </p:grpSpPr>
            <p:grpSp>
              <p:nvGrpSpPr>
                <p:cNvPr id="4" name="Grupa 32"/>
                <p:cNvGrpSpPr/>
                <p:nvPr/>
              </p:nvGrpSpPr>
              <p:grpSpPr>
                <a:xfrm>
                  <a:off x="4167963" y="1622417"/>
                  <a:ext cx="2189987" cy="2092335"/>
                  <a:chOff x="4167963" y="1622417"/>
                  <a:chExt cx="2189987" cy="2092335"/>
                </a:xfrm>
              </p:grpSpPr>
              <p:grpSp>
                <p:nvGrpSpPr>
                  <p:cNvPr id="5" name="Grupa 32"/>
                  <p:cNvGrpSpPr/>
                  <p:nvPr/>
                </p:nvGrpSpPr>
                <p:grpSpPr>
                  <a:xfrm>
                    <a:off x="4167963" y="2214554"/>
                    <a:ext cx="1975673" cy="1500198"/>
                    <a:chOff x="4167963" y="2214554"/>
                    <a:chExt cx="1975673" cy="1500198"/>
                  </a:xfrm>
                </p:grpSpPr>
                <p:grpSp>
                  <p:nvGrpSpPr>
                    <p:cNvPr id="6" name="Grupa 25"/>
                    <p:cNvGrpSpPr/>
                    <p:nvPr/>
                  </p:nvGrpSpPr>
                  <p:grpSpPr>
                    <a:xfrm>
                      <a:off x="4167963" y="2870791"/>
                      <a:ext cx="904103" cy="843961"/>
                      <a:chOff x="4167963" y="2870791"/>
                      <a:chExt cx="904103" cy="843961"/>
                    </a:xfrm>
                  </p:grpSpPr>
                  <p:grpSp>
                    <p:nvGrpSpPr>
                      <p:cNvPr id="7" name="Grupa 24"/>
                      <p:cNvGrpSpPr/>
                      <p:nvPr/>
                    </p:nvGrpSpPr>
                    <p:grpSpPr>
                      <a:xfrm>
                        <a:off x="4167963" y="2870791"/>
                        <a:ext cx="904103" cy="843961"/>
                        <a:chOff x="4167963" y="2870791"/>
                        <a:chExt cx="904103" cy="843961"/>
                      </a:xfrm>
                    </p:grpSpPr>
                    <p:cxnSp>
                      <p:nvCxnSpPr>
                        <p:cNvPr id="13" name="Łącznik prosty 12"/>
                        <p:cNvCxnSpPr/>
                        <p:nvPr/>
                      </p:nvCxnSpPr>
                      <p:spPr>
                        <a:xfrm>
                          <a:off x="4286248" y="3071810"/>
                          <a:ext cx="785818" cy="642942"/>
                        </a:xfrm>
                        <a:prstGeom prst="line">
                          <a:avLst/>
                        </a:pr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Dowolny kształt 20"/>
                        <p:cNvSpPr/>
                        <p:nvPr/>
                      </p:nvSpPr>
                      <p:spPr>
                        <a:xfrm>
                          <a:off x="4167963" y="2870791"/>
                          <a:ext cx="170121" cy="318976"/>
                        </a:xfrm>
                        <a:custGeom>
                          <a:avLst/>
                          <a:gdLst>
                            <a:gd name="connsiteX0" fmla="*/ 0 w 170121"/>
                            <a:gd name="connsiteY0" fmla="*/ 318976 h 318976"/>
                            <a:gd name="connsiteX1" fmla="*/ 138223 w 170121"/>
                            <a:gd name="connsiteY1" fmla="*/ 191386 h 318976"/>
                            <a:gd name="connsiteX2" fmla="*/ 138223 w 170121"/>
                            <a:gd name="connsiteY2" fmla="*/ 85060 h 318976"/>
                            <a:gd name="connsiteX3" fmla="*/ 170121 w 170121"/>
                            <a:gd name="connsiteY3" fmla="*/ 0 h 318976"/>
                          </a:gdLst>
                          <a:ahLst/>
                          <a:cxnLst>
                            <a:cxn ang="0">
                              <a:pos x="connsiteX0" y="connsiteY0"/>
                            </a:cxn>
                            <a:cxn ang="0">
                              <a:pos x="connsiteX1" y="connsiteY1"/>
                            </a:cxn>
                            <a:cxn ang="0">
                              <a:pos x="connsiteX2" y="connsiteY2"/>
                            </a:cxn>
                            <a:cxn ang="0">
                              <a:pos x="connsiteX3" y="connsiteY3"/>
                            </a:cxn>
                          </a:cxnLst>
                          <a:rect l="l" t="t" r="r" b="b"/>
                          <a:pathLst>
                            <a:path w="170121" h="318976">
                              <a:moveTo>
                                <a:pt x="0" y="318976"/>
                              </a:moveTo>
                              <a:cubicBezTo>
                                <a:pt x="57593" y="274674"/>
                                <a:pt x="115186" y="230372"/>
                                <a:pt x="138223" y="191386"/>
                              </a:cubicBezTo>
                              <a:cubicBezTo>
                                <a:pt x="161260" y="152400"/>
                                <a:pt x="132907" y="116958"/>
                                <a:pt x="138223" y="85060"/>
                              </a:cubicBezTo>
                              <a:cubicBezTo>
                                <a:pt x="143539" y="53162"/>
                                <a:pt x="156830" y="26581"/>
                                <a:pt x="170121" y="0"/>
                              </a:cubicBezTo>
                            </a:path>
                          </a:pathLst>
                        </a:cu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sp>
                    <p:nvSpPr>
                      <p:cNvPr id="22" name="Prostokąt 39"/>
                      <p:cNvSpPr>
                        <a:spLocks noChangeArrowheads="1"/>
                      </p:cNvSpPr>
                      <p:nvPr/>
                    </p:nvSpPr>
                    <p:spPr bwMode="auto">
                      <a:xfrm>
                        <a:off x="4211700" y="2928934"/>
                        <a:ext cx="288862"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1 </a:t>
                        </a:r>
                      </a:p>
                    </p:txBody>
                  </p:sp>
                </p:grpSp>
                <p:grpSp>
                  <p:nvGrpSpPr>
                    <p:cNvPr id="8" name="Grupa 26"/>
                    <p:cNvGrpSpPr/>
                    <p:nvPr/>
                  </p:nvGrpSpPr>
                  <p:grpSpPr>
                    <a:xfrm>
                      <a:off x="4286248" y="2214554"/>
                      <a:ext cx="914404" cy="553712"/>
                      <a:chOff x="4286248" y="2214554"/>
                      <a:chExt cx="914404" cy="553712"/>
                    </a:xfrm>
                  </p:grpSpPr>
                  <p:grpSp>
                    <p:nvGrpSpPr>
                      <p:cNvPr id="9" name="Grupa 17"/>
                      <p:cNvGrpSpPr/>
                      <p:nvPr/>
                    </p:nvGrpSpPr>
                    <p:grpSpPr>
                      <a:xfrm>
                        <a:off x="4786314" y="2500306"/>
                        <a:ext cx="414338" cy="267960"/>
                        <a:chOff x="4370388" y="2922588"/>
                        <a:chExt cx="414338" cy="267960"/>
                      </a:xfrm>
                    </p:grpSpPr>
                    <p:sp>
                      <p:nvSpPr>
                        <p:cNvPr id="19" name="Dowolny kształt 18"/>
                        <p:cNvSpPr/>
                        <p:nvPr/>
                      </p:nvSpPr>
                      <p:spPr>
                        <a:xfrm>
                          <a:off x="4370388" y="2922588"/>
                          <a:ext cx="230187" cy="230187"/>
                        </a:xfrm>
                        <a:custGeom>
                          <a:avLst/>
                          <a:gdLst>
                            <a:gd name="connsiteX0" fmla="*/ 11249 w 230324"/>
                            <a:gd name="connsiteY0" fmla="*/ 0 h 230981"/>
                            <a:gd name="connsiteX1" fmla="*/ 204130 w 230324"/>
                            <a:gd name="connsiteY1" fmla="*/ 16669 h 230981"/>
                            <a:gd name="connsiteX2" fmla="*/ 223180 w 230324"/>
                            <a:gd name="connsiteY2" fmla="*/ 40481 h 230981"/>
                            <a:gd name="connsiteX3" fmla="*/ 230324 w 230324"/>
                            <a:gd name="connsiteY3" fmla="*/ 111919 h 230981"/>
                            <a:gd name="connsiteX4" fmla="*/ 230324 w 230324"/>
                            <a:gd name="connsiteY4" fmla="*/ 202406 h 230981"/>
                            <a:gd name="connsiteX5" fmla="*/ 201749 w 230324"/>
                            <a:gd name="connsiteY5" fmla="*/ 230981 h 230981"/>
                            <a:gd name="connsiteX6" fmla="*/ 154124 w 230324"/>
                            <a:gd name="connsiteY6" fmla="*/ 226219 h 230981"/>
                            <a:gd name="connsiteX7" fmla="*/ 1724 w 230324"/>
                            <a:gd name="connsiteY7" fmla="*/ 73819 h 230981"/>
                            <a:gd name="connsiteX8" fmla="*/ 11249 w 230324"/>
                            <a:gd name="connsiteY8" fmla="*/ 0 h 23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324" h="230981">
                              <a:moveTo>
                                <a:pt x="11249" y="0"/>
                              </a:moveTo>
                              <a:lnTo>
                                <a:pt x="204130" y="16669"/>
                              </a:lnTo>
                              <a:lnTo>
                                <a:pt x="223180" y="40481"/>
                              </a:lnTo>
                              <a:cubicBezTo>
                                <a:pt x="228020" y="110657"/>
                                <a:pt x="211631" y="93218"/>
                                <a:pt x="230324" y="111919"/>
                              </a:cubicBezTo>
                              <a:lnTo>
                                <a:pt x="230324" y="202406"/>
                              </a:lnTo>
                              <a:lnTo>
                                <a:pt x="201749" y="230981"/>
                              </a:lnTo>
                              <a:lnTo>
                                <a:pt x="154124" y="226219"/>
                              </a:lnTo>
                              <a:cubicBezTo>
                                <a:pt x="0" y="79319"/>
                                <a:pt x="1724" y="151141"/>
                                <a:pt x="1724" y="73819"/>
                              </a:cubicBezTo>
                              <a:lnTo>
                                <a:pt x="11249"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20" name="Prostokąt 42"/>
                        <p:cNvSpPr>
                          <a:spLocks noChangeArrowheads="1"/>
                        </p:cNvSpPr>
                        <p:nvPr/>
                      </p:nvSpPr>
                      <p:spPr bwMode="auto">
                        <a:xfrm>
                          <a:off x="4499071" y="2928938"/>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grpSp>
                  <p:grpSp>
                    <p:nvGrpSpPr>
                      <p:cNvPr id="10" name="Grupa 25"/>
                      <p:cNvGrpSpPr/>
                      <p:nvPr/>
                    </p:nvGrpSpPr>
                    <p:grpSpPr>
                      <a:xfrm>
                        <a:off x="4286248" y="2214554"/>
                        <a:ext cx="357093" cy="261610"/>
                        <a:chOff x="4286248" y="2214554"/>
                        <a:chExt cx="357093" cy="261610"/>
                      </a:xfrm>
                    </p:grpSpPr>
                    <p:sp>
                      <p:nvSpPr>
                        <p:cNvPr id="24" name="Prostokąt 23"/>
                        <p:cNvSpPr>
                          <a:spLocks noChangeArrowheads="1"/>
                        </p:cNvSpPr>
                        <p:nvPr/>
                      </p:nvSpPr>
                      <p:spPr bwMode="auto">
                        <a:xfrm>
                          <a:off x="4357686" y="2214554"/>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sp>
                      <p:nvSpPr>
                        <p:cNvPr id="25" name="Dowolny kształt 24"/>
                        <p:cNvSpPr/>
                        <p:nvPr/>
                      </p:nvSpPr>
                      <p:spPr>
                        <a:xfrm>
                          <a:off x="4286248" y="2285992"/>
                          <a:ext cx="169858" cy="163518"/>
                        </a:xfrm>
                        <a:custGeom>
                          <a:avLst/>
                          <a:gdLst>
                            <a:gd name="connsiteX0" fmla="*/ 790 w 134140"/>
                            <a:gd name="connsiteY0" fmla="*/ 107231 h 114374"/>
                            <a:gd name="connsiteX1" fmla="*/ 134140 w 134140"/>
                            <a:gd name="connsiteY1" fmla="*/ 114374 h 114374"/>
                            <a:gd name="connsiteX2" fmla="*/ 105565 w 134140"/>
                            <a:gd name="connsiteY2" fmla="*/ 47699 h 114374"/>
                            <a:gd name="connsiteX3" fmla="*/ 105565 w 134140"/>
                            <a:gd name="connsiteY3" fmla="*/ 9599 h 114374"/>
                            <a:gd name="connsiteX4" fmla="*/ 790 w 134140"/>
                            <a:gd name="connsiteY4" fmla="*/ 74 h 114374"/>
                            <a:gd name="connsiteX5" fmla="*/ 3171 w 134140"/>
                            <a:gd name="connsiteY5" fmla="*/ 74 h 114374"/>
                            <a:gd name="connsiteX6" fmla="*/ 790 w 134140"/>
                            <a:gd name="connsiteY6" fmla="*/ 107231 h 11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40" h="114374">
                              <a:moveTo>
                                <a:pt x="790" y="107231"/>
                              </a:moveTo>
                              <a:lnTo>
                                <a:pt x="134140" y="114374"/>
                              </a:lnTo>
                              <a:lnTo>
                                <a:pt x="105565" y="47699"/>
                              </a:lnTo>
                              <a:lnTo>
                                <a:pt x="105565" y="9599"/>
                              </a:lnTo>
                              <a:lnTo>
                                <a:pt x="790" y="74"/>
                              </a:lnTo>
                              <a:cubicBezTo>
                                <a:pt x="0" y="0"/>
                                <a:pt x="2377" y="74"/>
                                <a:pt x="3171" y="74"/>
                              </a:cubicBezTo>
                              <a:cubicBezTo>
                                <a:pt x="2377" y="35793"/>
                                <a:pt x="1584" y="71512"/>
                                <a:pt x="790" y="107231"/>
                              </a:cubicBezTo>
                              <a:close/>
                            </a:path>
                          </a:pathLst>
                        </a:custGeom>
                        <a:solidFill>
                          <a:srgbClr val="FFC000">
                            <a:alpha val="20000"/>
                          </a:srgbClr>
                        </a:solidFill>
                        <a:ln>
                          <a:solidFill>
                            <a:srgbClr val="FF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grpSp>
                  <p:nvGrpSpPr>
                    <p:cNvPr id="11" name="Grupa 31"/>
                    <p:cNvGrpSpPr/>
                    <p:nvPr/>
                  </p:nvGrpSpPr>
                  <p:grpSpPr>
                    <a:xfrm>
                      <a:off x="5397885" y="2357430"/>
                      <a:ext cx="745751" cy="576262"/>
                      <a:chOff x="5397885" y="2357430"/>
                      <a:chExt cx="745751" cy="576262"/>
                    </a:xfrm>
                  </p:grpSpPr>
                  <p:sp>
                    <p:nvSpPr>
                      <p:cNvPr id="26" name="Dowolny kształt 25"/>
                      <p:cNvSpPr/>
                      <p:nvPr/>
                    </p:nvSpPr>
                    <p:spPr>
                      <a:xfrm>
                        <a:off x="5397885" y="2357430"/>
                        <a:ext cx="745751" cy="576262"/>
                      </a:xfrm>
                      <a:custGeom>
                        <a:avLst/>
                        <a:gdLst>
                          <a:gd name="connsiteX0" fmla="*/ 9525 w 838200"/>
                          <a:gd name="connsiteY0" fmla="*/ 261937 h 648041"/>
                          <a:gd name="connsiteX1" fmla="*/ 0 w 838200"/>
                          <a:gd name="connsiteY1" fmla="*/ 504825 h 648041"/>
                          <a:gd name="connsiteX2" fmla="*/ 357188 w 838200"/>
                          <a:gd name="connsiteY2" fmla="*/ 542925 h 648041"/>
                          <a:gd name="connsiteX3" fmla="*/ 485775 w 838200"/>
                          <a:gd name="connsiteY3" fmla="*/ 571500 h 648041"/>
                          <a:gd name="connsiteX4" fmla="*/ 633413 w 838200"/>
                          <a:gd name="connsiteY4" fmla="*/ 590550 h 648041"/>
                          <a:gd name="connsiteX5" fmla="*/ 714375 w 838200"/>
                          <a:gd name="connsiteY5" fmla="*/ 635794 h 648041"/>
                          <a:gd name="connsiteX6" fmla="*/ 781050 w 838200"/>
                          <a:gd name="connsiteY6" fmla="*/ 647700 h 648041"/>
                          <a:gd name="connsiteX7" fmla="*/ 773906 w 838200"/>
                          <a:gd name="connsiteY7" fmla="*/ 642937 h 648041"/>
                          <a:gd name="connsiteX8" fmla="*/ 771525 w 838200"/>
                          <a:gd name="connsiteY8" fmla="*/ 638175 h 648041"/>
                          <a:gd name="connsiteX9" fmla="*/ 838200 w 838200"/>
                          <a:gd name="connsiteY9" fmla="*/ 121444 h 648041"/>
                          <a:gd name="connsiteX10" fmla="*/ 650081 w 838200"/>
                          <a:gd name="connsiteY10" fmla="*/ 66675 h 648041"/>
                          <a:gd name="connsiteX11" fmla="*/ 447675 w 838200"/>
                          <a:gd name="connsiteY11" fmla="*/ 7144 h 648041"/>
                          <a:gd name="connsiteX12" fmla="*/ 381000 w 838200"/>
                          <a:gd name="connsiteY12" fmla="*/ 0 h 648041"/>
                          <a:gd name="connsiteX13" fmla="*/ 364331 w 838200"/>
                          <a:gd name="connsiteY13" fmla="*/ 152400 h 648041"/>
                          <a:gd name="connsiteX14" fmla="*/ 104775 w 838200"/>
                          <a:gd name="connsiteY14" fmla="*/ 219075 h 648041"/>
                          <a:gd name="connsiteX15" fmla="*/ 9525 w 838200"/>
                          <a:gd name="connsiteY15" fmla="*/ 261937 h 6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8200" h="648041">
                            <a:moveTo>
                              <a:pt x="9525" y="261937"/>
                            </a:moveTo>
                            <a:lnTo>
                              <a:pt x="0" y="504825"/>
                            </a:lnTo>
                            <a:lnTo>
                              <a:pt x="357188" y="542925"/>
                            </a:lnTo>
                            <a:lnTo>
                              <a:pt x="485775" y="571500"/>
                            </a:lnTo>
                            <a:lnTo>
                              <a:pt x="633413" y="590550"/>
                            </a:lnTo>
                            <a:lnTo>
                              <a:pt x="714375" y="635794"/>
                            </a:lnTo>
                            <a:cubicBezTo>
                              <a:pt x="736600" y="639763"/>
                              <a:pt x="758634" y="645010"/>
                              <a:pt x="781050" y="647700"/>
                            </a:cubicBezTo>
                            <a:cubicBezTo>
                              <a:pt x="783892" y="648041"/>
                              <a:pt x="775930" y="644961"/>
                              <a:pt x="773906" y="642937"/>
                            </a:cubicBezTo>
                            <a:cubicBezTo>
                              <a:pt x="772651" y="641682"/>
                              <a:pt x="772319" y="639762"/>
                              <a:pt x="771525" y="638175"/>
                            </a:cubicBezTo>
                            <a:lnTo>
                              <a:pt x="838200" y="121444"/>
                            </a:lnTo>
                            <a:cubicBezTo>
                              <a:pt x="775284" y="103923"/>
                              <a:pt x="650081" y="131985"/>
                              <a:pt x="650081" y="66675"/>
                            </a:cubicBezTo>
                            <a:lnTo>
                              <a:pt x="447675" y="7144"/>
                            </a:lnTo>
                            <a:lnTo>
                              <a:pt x="381000" y="0"/>
                            </a:lnTo>
                            <a:lnTo>
                              <a:pt x="364331" y="152400"/>
                            </a:lnTo>
                            <a:lnTo>
                              <a:pt x="104775" y="219075"/>
                            </a:lnTo>
                            <a:lnTo>
                              <a:pt x="9525" y="261937"/>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1" name="Prostokąt 45"/>
                      <p:cNvSpPr>
                        <a:spLocks noChangeArrowheads="1"/>
                      </p:cNvSpPr>
                      <p:nvPr/>
                    </p:nvSpPr>
                    <p:spPr bwMode="auto">
                      <a:xfrm>
                        <a:off x="5715008" y="2428868"/>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4 </a:t>
                        </a:r>
                        <a:endParaRPr lang="pl-PL" sz="1100" b="1" dirty="0">
                          <a:solidFill>
                            <a:schemeClr val="bg1"/>
                          </a:solidFill>
                          <a:latin typeface="Calibri" pitchFamily="34" charset="0"/>
                        </a:endParaRPr>
                      </a:p>
                    </p:txBody>
                  </p:sp>
                </p:grpSp>
              </p:grpSp>
              <p:sp>
                <p:nvSpPr>
                  <p:cNvPr id="27" name="Dowolny kształt 26"/>
                  <p:cNvSpPr/>
                  <p:nvPr/>
                </p:nvSpPr>
                <p:spPr>
                  <a:xfrm>
                    <a:off x="5573725" y="1622417"/>
                    <a:ext cx="784225" cy="735013"/>
                  </a:xfrm>
                  <a:custGeom>
                    <a:avLst/>
                    <a:gdLst>
                      <a:gd name="connsiteX0" fmla="*/ 102393 w 783431"/>
                      <a:gd name="connsiteY0" fmla="*/ 0 h 735806"/>
                      <a:gd name="connsiteX1" fmla="*/ 345281 w 783431"/>
                      <a:gd name="connsiteY1" fmla="*/ 235744 h 735806"/>
                      <a:gd name="connsiteX2" fmla="*/ 783431 w 783431"/>
                      <a:gd name="connsiteY2" fmla="*/ 600075 h 735806"/>
                      <a:gd name="connsiteX3" fmla="*/ 702468 w 783431"/>
                      <a:gd name="connsiteY3" fmla="*/ 735806 h 735806"/>
                      <a:gd name="connsiteX4" fmla="*/ 159543 w 783431"/>
                      <a:gd name="connsiteY4" fmla="*/ 323850 h 735806"/>
                      <a:gd name="connsiteX5" fmla="*/ 92868 w 783431"/>
                      <a:gd name="connsiteY5" fmla="*/ 245269 h 735806"/>
                      <a:gd name="connsiteX6" fmla="*/ 0 w 783431"/>
                      <a:gd name="connsiteY6" fmla="*/ 152400 h 735806"/>
                      <a:gd name="connsiteX7" fmla="*/ 102393 w 783431"/>
                      <a:gd name="connsiteY7" fmla="*/ 0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431" h="735806">
                        <a:moveTo>
                          <a:pt x="102393" y="0"/>
                        </a:moveTo>
                        <a:lnTo>
                          <a:pt x="345281" y="235744"/>
                        </a:lnTo>
                        <a:lnTo>
                          <a:pt x="783431" y="600075"/>
                        </a:lnTo>
                        <a:lnTo>
                          <a:pt x="702468" y="735806"/>
                        </a:lnTo>
                        <a:lnTo>
                          <a:pt x="159543" y="323850"/>
                        </a:lnTo>
                        <a:lnTo>
                          <a:pt x="92868" y="245269"/>
                        </a:lnTo>
                        <a:lnTo>
                          <a:pt x="0" y="152400"/>
                        </a:lnTo>
                        <a:cubicBezTo>
                          <a:pt x="33584" y="102024"/>
                          <a:pt x="41849" y="2381"/>
                          <a:pt x="102393" y="0"/>
                        </a:cubicBez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nvGrpSpPr>
                <p:cNvPr id="15" name="Grupa 31"/>
                <p:cNvGrpSpPr/>
                <p:nvPr/>
              </p:nvGrpSpPr>
              <p:grpSpPr>
                <a:xfrm>
                  <a:off x="3286116" y="2857496"/>
                  <a:ext cx="747713" cy="833110"/>
                  <a:chOff x="2714625" y="3429000"/>
                  <a:chExt cx="747713" cy="833110"/>
                </a:xfrm>
              </p:grpSpPr>
              <p:sp>
                <p:nvSpPr>
                  <p:cNvPr id="33" name="Dowolny kształt 32"/>
                  <p:cNvSpPr/>
                  <p:nvPr/>
                </p:nvSpPr>
                <p:spPr>
                  <a:xfrm>
                    <a:off x="2714625" y="3429000"/>
                    <a:ext cx="747713" cy="831850"/>
                  </a:xfrm>
                  <a:custGeom>
                    <a:avLst/>
                    <a:gdLst>
                      <a:gd name="connsiteX0" fmla="*/ 0 w 747713"/>
                      <a:gd name="connsiteY0" fmla="*/ 78581 h 832301"/>
                      <a:gd name="connsiteX1" fmla="*/ 216694 w 747713"/>
                      <a:gd name="connsiteY1" fmla="*/ 0 h 832301"/>
                      <a:gd name="connsiteX2" fmla="*/ 326231 w 747713"/>
                      <a:gd name="connsiteY2" fmla="*/ 100012 h 832301"/>
                      <a:gd name="connsiteX3" fmla="*/ 509588 w 747713"/>
                      <a:gd name="connsiteY3" fmla="*/ 328612 h 832301"/>
                      <a:gd name="connsiteX4" fmla="*/ 688181 w 747713"/>
                      <a:gd name="connsiteY4" fmla="*/ 566737 h 832301"/>
                      <a:gd name="connsiteX5" fmla="*/ 747713 w 747713"/>
                      <a:gd name="connsiteY5" fmla="*/ 666750 h 832301"/>
                      <a:gd name="connsiteX6" fmla="*/ 490538 w 747713"/>
                      <a:gd name="connsiteY6" fmla="*/ 828675 h 832301"/>
                      <a:gd name="connsiteX7" fmla="*/ 483394 w 747713"/>
                      <a:gd name="connsiteY7" fmla="*/ 831056 h 832301"/>
                      <a:gd name="connsiteX8" fmla="*/ 473869 w 747713"/>
                      <a:gd name="connsiteY8" fmla="*/ 819150 h 832301"/>
                      <a:gd name="connsiteX9" fmla="*/ 0 w 747713"/>
                      <a:gd name="connsiteY9" fmla="*/ 78581 h 83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7713" h="832301">
                        <a:moveTo>
                          <a:pt x="0" y="78581"/>
                        </a:moveTo>
                        <a:lnTo>
                          <a:pt x="216694" y="0"/>
                        </a:lnTo>
                        <a:lnTo>
                          <a:pt x="326231" y="100012"/>
                        </a:lnTo>
                        <a:lnTo>
                          <a:pt x="509588" y="328612"/>
                        </a:lnTo>
                        <a:lnTo>
                          <a:pt x="688181" y="566737"/>
                        </a:lnTo>
                        <a:lnTo>
                          <a:pt x="747713" y="666750"/>
                        </a:lnTo>
                        <a:lnTo>
                          <a:pt x="490538" y="828675"/>
                        </a:lnTo>
                        <a:cubicBezTo>
                          <a:pt x="488406" y="830000"/>
                          <a:pt x="485573" y="832301"/>
                          <a:pt x="483394" y="831056"/>
                        </a:cubicBezTo>
                        <a:cubicBezTo>
                          <a:pt x="478981" y="828534"/>
                          <a:pt x="473869" y="819150"/>
                          <a:pt x="473869" y="819150"/>
                        </a:cubicBezTo>
                        <a:lnTo>
                          <a:pt x="0" y="78581"/>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4" name="Prostokąt 31"/>
                  <p:cNvSpPr>
                    <a:spLocks noChangeArrowheads="1"/>
                  </p:cNvSpPr>
                  <p:nvPr/>
                </p:nvSpPr>
                <p:spPr bwMode="auto">
                  <a:xfrm>
                    <a:off x="2995678" y="4000500"/>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6 </a:t>
                    </a:r>
                    <a:endParaRPr lang="pl-PL" sz="1100" b="1" dirty="0">
                      <a:solidFill>
                        <a:schemeClr val="bg1"/>
                      </a:solidFill>
                      <a:latin typeface="Calibri" pitchFamily="34" charset="0"/>
                    </a:endParaRPr>
                  </a:p>
                </p:txBody>
              </p:sp>
            </p:grpSp>
          </p:grpSp>
          <p:grpSp>
            <p:nvGrpSpPr>
              <p:cNvPr id="18" name="Grupa 36"/>
              <p:cNvGrpSpPr/>
              <p:nvPr/>
            </p:nvGrpSpPr>
            <p:grpSpPr>
              <a:xfrm>
                <a:off x="3838353" y="978195"/>
                <a:ext cx="510363" cy="1116419"/>
                <a:chOff x="3838353" y="978195"/>
                <a:chExt cx="510363" cy="1116419"/>
              </a:xfrm>
            </p:grpSpPr>
            <p:sp>
              <p:nvSpPr>
                <p:cNvPr id="38" name="Dowolny kształt 37"/>
                <p:cNvSpPr/>
                <p:nvPr/>
              </p:nvSpPr>
              <p:spPr>
                <a:xfrm>
                  <a:off x="3838353" y="978195"/>
                  <a:ext cx="510363" cy="1116419"/>
                </a:xfrm>
                <a:custGeom>
                  <a:avLst/>
                  <a:gdLst>
                    <a:gd name="connsiteX0" fmla="*/ 0 w 510363"/>
                    <a:gd name="connsiteY0" fmla="*/ 10633 h 1116419"/>
                    <a:gd name="connsiteX1" fmla="*/ 233917 w 510363"/>
                    <a:gd name="connsiteY1" fmla="*/ 744279 h 1116419"/>
                    <a:gd name="connsiteX2" fmla="*/ 212652 w 510363"/>
                    <a:gd name="connsiteY2" fmla="*/ 1116419 h 1116419"/>
                    <a:gd name="connsiteX3" fmla="*/ 510363 w 510363"/>
                    <a:gd name="connsiteY3" fmla="*/ 978196 h 1116419"/>
                    <a:gd name="connsiteX4" fmla="*/ 308345 w 510363"/>
                    <a:gd name="connsiteY4" fmla="*/ 393405 h 1116419"/>
                    <a:gd name="connsiteX5" fmla="*/ 318977 w 510363"/>
                    <a:gd name="connsiteY5" fmla="*/ 0 h 1116419"/>
                    <a:gd name="connsiteX6" fmla="*/ 0 w 510363"/>
                    <a:gd name="connsiteY6" fmla="*/ 10633 h 111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363" h="1116419">
                      <a:moveTo>
                        <a:pt x="0" y="10633"/>
                      </a:moveTo>
                      <a:lnTo>
                        <a:pt x="233917" y="744279"/>
                      </a:lnTo>
                      <a:lnTo>
                        <a:pt x="212652" y="1116419"/>
                      </a:lnTo>
                      <a:lnTo>
                        <a:pt x="510363" y="978196"/>
                      </a:lnTo>
                      <a:lnTo>
                        <a:pt x="308345" y="393405"/>
                      </a:lnTo>
                      <a:lnTo>
                        <a:pt x="318977" y="0"/>
                      </a:lnTo>
                      <a:lnTo>
                        <a:pt x="0" y="10633"/>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rostokąt 38"/>
                <p:cNvSpPr/>
                <p:nvPr/>
              </p:nvSpPr>
              <p:spPr>
                <a:xfrm>
                  <a:off x="4071934" y="1714488"/>
                  <a:ext cx="256802" cy="261610"/>
                </a:xfrm>
                <a:prstGeom prst="rect">
                  <a:avLst/>
                </a:prstGeom>
              </p:spPr>
              <p:txBody>
                <a:bodyPr wrap="none">
                  <a:spAutoFit/>
                </a:bodyPr>
                <a:lstStyle/>
                <a:p>
                  <a:r>
                    <a:rPr lang="pl-PL" sz="1100" b="1" dirty="0" smtClean="0">
                      <a:solidFill>
                        <a:schemeClr val="bg1"/>
                      </a:solidFill>
                      <a:latin typeface="Calibri" pitchFamily="34" charset="0"/>
                    </a:rPr>
                    <a:t>3</a:t>
                  </a:r>
                  <a:endParaRPr lang="pl-PL" sz="1100" dirty="0"/>
                </a:p>
              </p:txBody>
            </p:sp>
          </p:grpSp>
        </p:grpSp>
        <p:grpSp>
          <p:nvGrpSpPr>
            <p:cNvPr id="47" name="Grupa 46"/>
            <p:cNvGrpSpPr/>
            <p:nvPr/>
          </p:nvGrpSpPr>
          <p:grpSpPr>
            <a:xfrm>
              <a:off x="4802863" y="4200808"/>
              <a:ext cx="792179" cy="891766"/>
              <a:chOff x="4802863" y="4200808"/>
              <a:chExt cx="792179" cy="891766"/>
            </a:xfrm>
          </p:grpSpPr>
          <p:sp>
            <p:nvSpPr>
              <p:cNvPr id="42" name="Dowolny kształt 41"/>
              <p:cNvSpPr/>
              <p:nvPr/>
            </p:nvSpPr>
            <p:spPr>
              <a:xfrm>
                <a:off x="4802863" y="4200808"/>
                <a:ext cx="792179" cy="891766"/>
              </a:xfrm>
              <a:custGeom>
                <a:avLst/>
                <a:gdLst>
                  <a:gd name="connsiteX0" fmla="*/ 81482 w 792179"/>
                  <a:gd name="connsiteY0" fmla="*/ 0 h 891766"/>
                  <a:gd name="connsiteX1" fmla="*/ 792179 w 792179"/>
                  <a:gd name="connsiteY1" fmla="*/ 90535 h 891766"/>
                  <a:gd name="connsiteX2" fmla="*/ 380246 w 792179"/>
                  <a:gd name="connsiteY2" fmla="*/ 891766 h 891766"/>
                  <a:gd name="connsiteX3" fmla="*/ 194650 w 792179"/>
                  <a:gd name="connsiteY3" fmla="*/ 629216 h 891766"/>
                  <a:gd name="connsiteX4" fmla="*/ 108642 w 792179"/>
                  <a:gd name="connsiteY4" fmla="*/ 665430 h 891766"/>
                  <a:gd name="connsiteX5" fmla="*/ 72428 w 792179"/>
                  <a:gd name="connsiteY5" fmla="*/ 583948 h 891766"/>
                  <a:gd name="connsiteX6" fmla="*/ 0 w 792179"/>
                  <a:gd name="connsiteY6" fmla="*/ 620162 h 891766"/>
                  <a:gd name="connsiteX7" fmla="*/ 81482 w 792179"/>
                  <a:gd name="connsiteY7" fmla="*/ 0 h 89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179" h="891766">
                    <a:moveTo>
                      <a:pt x="81482" y="0"/>
                    </a:moveTo>
                    <a:lnTo>
                      <a:pt x="792179" y="90535"/>
                    </a:lnTo>
                    <a:lnTo>
                      <a:pt x="380246" y="891766"/>
                    </a:lnTo>
                    <a:lnTo>
                      <a:pt x="194650" y="629216"/>
                    </a:lnTo>
                    <a:lnTo>
                      <a:pt x="108642" y="665430"/>
                    </a:lnTo>
                    <a:lnTo>
                      <a:pt x="72428" y="583948"/>
                    </a:lnTo>
                    <a:lnTo>
                      <a:pt x="0" y="620162"/>
                    </a:lnTo>
                    <a:lnTo>
                      <a:pt x="81482"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Prostokąt 31"/>
              <p:cNvSpPr>
                <a:spLocks noChangeArrowheads="1"/>
              </p:cNvSpPr>
              <p:nvPr/>
            </p:nvSpPr>
            <p:spPr bwMode="auto">
              <a:xfrm>
                <a:off x="4854642" y="435769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7 </a:t>
                </a:r>
                <a:endParaRPr lang="pl-PL" sz="1100" b="1" dirty="0">
                  <a:solidFill>
                    <a:schemeClr val="bg1"/>
                  </a:solidFill>
                  <a:latin typeface="Calibri" pitchFamily="34" charset="0"/>
                </a:endParaRPr>
              </a:p>
            </p:txBody>
          </p:sp>
        </p:grpSp>
      </p:grpSp>
      <p:sp>
        <p:nvSpPr>
          <p:cNvPr id="16" name="Prostokąt 15"/>
          <p:cNvSpPr/>
          <p:nvPr/>
        </p:nvSpPr>
        <p:spPr>
          <a:xfrm>
            <a:off x="1428728" y="928670"/>
            <a:ext cx="6357982"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6"/>
                  </a:solidFill>
                  <a:prstDash val="solid"/>
                </a:ln>
                <a:solidFill>
                  <a:schemeClr val="bg1"/>
                </a:solidFill>
                <a:effectLst>
                  <a:reflection blurRad="12700" stA="28000" endPos="45000" dist="1000" dir="5400000" sy="-100000" algn="bl" rotWithShape="0"/>
                </a:effectLst>
              </a:rPr>
              <a:t>PRZESTRZEŃ PUBLICZNA I ZIELEŃ </a:t>
            </a:r>
            <a:endParaRPr lang="pl-PL" sz="3200" cap="all" dirty="0">
              <a:ln w="9000" cmpd="sng">
                <a:solidFill>
                  <a:schemeClr val="accent6"/>
                </a:solidFill>
                <a:prstDash val="solid"/>
              </a:ln>
              <a:solidFill>
                <a:schemeClr val="bg1"/>
              </a:solidFill>
              <a:effectLst>
                <a:reflection blurRad="12700" stA="28000" endPos="45000" dist="1000" dir="5400000" sy="-100000" algn="bl" rotWithShape="0"/>
              </a:effectLst>
            </a:endParaRPr>
          </a:p>
        </p:txBody>
      </p:sp>
      <p:sp>
        <p:nvSpPr>
          <p:cNvPr id="49" name="Prostokąt 23"/>
          <p:cNvSpPr>
            <a:spLocks noChangeArrowheads="1"/>
          </p:cNvSpPr>
          <p:nvPr/>
        </p:nvSpPr>
        <p:spPr bwMode="auto">
          <a:xfrm>
            <a:off x="5834171" y="1884355"/>
            <a:ext cx="285655"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5</a:t>
            </a:r>
            <a:r>
              <a:rPr lang="pl-PL" sz="1000" b="1" dirty="0" smtClean="0">
                <a:solidFill>
                  <a:schemeClr val="bg1"/>
                </a:solidFill>
                <a:latin typeface="Calibri" pitchFamily="34" charset="0"/>
              </a:rPr>
              <a:t> </a:t>
            </a:r>
            <a:endParaRPr lang="pl-PL" sz="1000" b="1" dirty="0">
              <a:solidFill>
                <a:schemeClr val="bg1"/>
              </a:solidFill>
              <a:latin typeface="Calibri" pitchFamily="34" charset="0"/>
            </a:endParaRPr>
          </a:p>
        </p:txBody>
      </p:sp>
      <p:pic>
        <p:nvPicPr>
          <p:cNvPr id="43" name="Obraz 42"/>
          <p:cNvPicPr>
            <a:picLocks noChangeAspect="1"/>
          </p:cNvPicPr>
          <p:nvPr/>
        </p:nvPicPr>
        <p:blipFill rotWithShape="1">
          <a:blip r:embed="rId3"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215238" cy="554578"/>
          </a:xfrm>
          <a:prstGeom prst="rect">
            <a:avLst/>
          </a:prstGeom>
          <a:noFill/>
        </p:spPr>
        <p:txBody>
          <a:bodyPr wrap="square">
            <a:noAutofit/>
          </a:bodyPr>
          <a:lstStyle/>
          <a:p>
            <a:pPr marL="342900" lvl="0" indent="-342900">
              <a:spcBef>
                <a:spcPct val="0"/>
              </a:spcBef>
              <a:defRPr/>
            </a:pPr>
            <a:r>
              <a:rPr lang="pl-PL" sz="1000" b="1" dirty="0" smtClean="0">
                <a:solidFill>
                  <a:schemeClr val="accent6"/>
                </a:solidFill>
              </a:rPr>
              <a:t>PARK PRZY UL. GOSŁAWICKIEJ</a:t>
            </a:r>
          </a:p>
          <a:p>
            <a:pPr lvl="0">
              <a:spcBef>
                <a:spcPct val="0"/>
              </a:spcBef>
              <a:defRPr/>
            </a:pPr>
            <a:r>
              <a:rPr lang="pl-PL" sz="1000" dirty="0" smtClean="0"/>
              <a:t>ZACHOWANIE PARKU PRZY UL. GOSŁAWICKIEJ.</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6"/>
                  </a:solidFill>
                  <a:prstDash val="solid"/>
                </a:ln>
                <a:solidFill>
                  <a:schemeClr val="accent6"/>
                </a:solidFill>
                <a:effectLst>
                  <a:reflection blurRad="12700" stA="28000" endPos="45000" dist="1000" dir="5400000" sy="-100000" algn="bl" rotWithShape="0"/>
                </a:effectLst>
              </a:rPr>
              <a:t>8</a:t>
            </a:r>
            <a:endParaRPr lang="pl-PL" sz="1200" cap="all" dirty="0">
              <a:ln w="9000" cmpd="sng">
                <a:solidFill>
                  <a:schemeClr val="accent6"/>
                </a:solidFill>
                <a:prstDash val="solid"/>
              </a:ln>
              <a:solidFill>
                <a:schemeClr val="accent6"/>
              </a:solidFill>
              <a:effectLst>
                <a:reflection blurRad="12700" stA="28000" endPos="45000" dist="1000" dir="5400000" sy="-100000" algn="bl" rotWithShape="0"/>
              </a:effectLst>
            </a:endParaRPr>
          </a:p>
        </p:txBody>
      </p:sp>
      <p:sp>
        <p:nvSpPr>
          <p:cNvPr id="17"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grpSp>
        <p:nvGrpSpPr>
          <p:cNvPr id="49" name="Grupa 48"/>
          <p:cNvGrpSpPr/>
          <p:nvPr/>
        </p:nvGrpSpPr>
        <p:grpSpPr>
          <a:xfrm>
            <a:off x="3286116" y="978195"/>
            <a:ext cx="3429024" cy="4114379"/>
            <a:chOff x="3286116" y="978195"/>
            <a:chExt cx="3429024" cy="4114379"/>
          </a:xfrm>
        </p:grpSpPr>
        <p:grpSp>
          <p:nvGrpSpPr>
            <p:cNvPr id="2" name="Grupa 47"/>
            <p:cNvGrpSpPr/>
            <p:nvPr/>
          </p:nvGrpSpPr>
          <p:grpSpPr>
            <a:xfrm>
              <a:off x="3286116" y="978195"/>
              <a:ext cx="3071834" cy="4114379"/>
              <a:chOff x="3286116" y="978195"/>
              <a:chExt cx="3071834" cy="4114379"/>
            </a:xfrm>
          </p:grpSpPr>
          <p:grpSp>
            <p:nvGrpSpPr>
              <p:cNvPr id="3" name="Grupa 39"/>
              <p:cNvGrpSpPr/>
              <p:nvPr/>
            </p:nvGrpSpPr>
            <p:grpSpPr>
              <a:xfrm>
                <a:off x="3286116" y="978195"/>
                <a:ext cx="3071834" cy="2736557"/>
                <a:chOff x="3286116" y="978195"/>
                <a:chExt cx="3071834" cy="2736557"/>
              </a:xfrm>
            </p:grpSpPr>
            <p:grpSp>
              <p:nvGrpSpPr>
                <p:cNvPr id="4" name="Grupa 35"/>
                <p:cNvGrpSpPr/>
                <p:nvPr/>
              </p:nvGrpSpPr>
              <p:grpSpPr>
                <a:xfrm>
                  <a:off x="3286116" y="1622417"/>
                  <a:ext cx="3071834" cy="2092335"/>
                  <a:chOff x="3286116" y="1622417"/>
                  <a:chExt cx="3071834" cy="2092335"/>
                </a:xfrm>
              </p:grpSpPr>
              <p:grpSp>
                <p:nvGrpSpPr>
                  <p:cNvPr id="5" name="Grupa 32"/>
                  <p:cNvGrpSpPr/>
                  <p:nvPr/>
                </p:nvGrpSpPr>
                <p:grpSpPr>
                  <a:xfrm>
                    <a:off x="4167963" y="1622417"/>
                    <a:ext cx="2189987" cy="2092335"/>
                    <a:chOff x="4167963" y="1622417"/>
                    <a:chExt cx="2189987" cy="2092335"/>
                  </a:xfrm>
                </p:grpSpPr>
                <p:grpSp>
                  <p:nvGrpSpPr>
                    <p:cNvPr id="6" name="Grupa 32"/>
                    <p:cNvGrpSpPr/>
                    <p:nvPr/>
                  </p:nvGrpSpPr>
                  <p:grpSpPr>
                    <a:xfrm>
                      <a:off x="4167963" y="2214554"/>
                      <a:ext cx="1975673" cy="1500198"/>
                      <a:chOff x="4167963" y="2214554"/>
                      <a:chExt cx="1975673" cy="1500198"/>
                    </a:xfrm>
                  </p:grpSpPr>
                  <p:grpSp>
                    <p:nvGrpSpPr>
                      <p:cNvPr id="7" name="Grupa 25"/>
                      <p:cNvGrpSpPr/>
                      <p:nvPr/>
                    </p:nvGrpSpPr>
                    <p:grpSpPr>
                      <a:xfrm>
                        <a:off x="4167963" y="2870791"/>
                        <a:ext cx="904103" cy="843961"/>
                        <a:chOff x="4167963" y="2870791"/>
                        <a:chExt cx="904103" cy="843961"/>
                      </a:xfrm>
                    </p:grpSpPr>
                    <p:grpSp>
                      <p:nvGrpSpPr>
                        <p:cNvPr id="8" name="Grupa 24"/>
                        <p:cNvGrpSpPr/>
                        <p:nvPr/>
                      </p:nvGrpSpPr>
                      <p:grpSpPr>
                        <a:xfrm>
                          <a:off x="4167963" y="2870791"/>
                          <a:ext cx="904103" cy="843961"/>
                          <a:chOff x="4167963" y="2870791"/>
                          <a:chExt cx="904103" cy="843961"/>
                        </a:xfrm>
                      </p:grpSpPr>
                      <p:cxnSp>
                        <p:nvCxnSpPr>
                          <p:cNvPr id="13" name="Łącznik prosty 12"/>
                          <p:cNvCxnSpPr/>
                          <p:nvPr/>
                        </p:nvCxnSpPr>
                        <p:spPr>
                          <a:xfrm>
                            <a:off x="4286248" y="3071810"/>
                            <a:ext cx="785818" cy="642942"/>
                          </a:xfrm>
                          <a:prstGeom prst="line">
                            <a:avLst/>
                          </a:pr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Dowolny kształt 20"/>
                          <p:cNvSpPr/>
                          <p:nvPr/>
                        </p:nvSpPr>
                        <p:spPr>
                          <a:xfrm>
                            <a:off x="4167963" y="2870791"/>
                            <a:ext cx="170121" cy="318976"/>
                          </a:xfrm>
                          <a:custGeom>
                            <a:avLst/>
                            <a:gdLst>
                              <a:gd name="connsiteX0" fmla="*/ 0 w 170121"/>
                              <a:gd name="connsiteY0" fmla="*/ 318976 h 318976"/>
                              <a:gd name="connsiteX1" fmla="*/ 138223 w 170121"/>
                              <a:gd name="connsiteY1" fmla="*/ 191386 h 318976"/>
                              <a:gd name="connsiteX2" fmla="*/ 138223 w 170121"/>
                              <a:gd name="connsiteY2" fmla="*/ 85060 h 318976"/>
                              <a:gd name="connsiteX3" fmla="*/ 170121 w 170121"/>
                              <a:gd name="connsiteY3" fmla="*/ 0 h 318976"/>
                            </a:gdLst>
                            <a:ahLst/>
                            <a:cxnLst>
                              <a:cxn ang="0">
                                <a:pos x="connsiteX0" y="connsiteY0"/>
                              </a:cxn>
                              <a:cxn ang="0">
                                <a:pos x="connsiteX1" y="connsiteY1"/>
                              </a:cxn>
                              <a:cxn ang="0">
                                <a:pos x="connsiteX2" y="connsiteY2"/>
                              </a:cxn>
                              <a:cxn ang="0">
                                <a:pos x="connsiteX3" y="connsiteY3"/>
                              </a:cxn>
                            </a:cxnLst>
                            <a:rect l="l" t="t" r="r" b="b"/>
                            <a:pathLst>
                              <a:path w="170121" h="318976">
                                <a:moveTo>
                                  <a:pt x="0" y="318976"/>
                                </a:moveTo>
                                <a:cubicBezTo>
                                  <a:pt x="57593" y="274674"/>
                                  <a:pt x="115186" y="230372"/>
                                  <a:pt x="138223" y="191386"/>
                                </a:cubicBezTo>
                                <a:cubicBezTo>
                                  <a:pt x="161260" y="152400"/>
                                  <a:pt x="132907" y="116958"/>
                                  <a:pt x="138223" y="85060"/>
                                </a:cubicBezTo>
                                <a:cubicBezTo>
                                  <a:pt x="143539" y="53162"/>
                                  <a:pt x="156830" y="26581"/>
                                  <a:pt x="170121" y="0"/>
                                </a:cubicBezTo>
                              </a:path>
                            </a:pathLst>
                          </a:cu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sp>
                      <p:nvSpPr>
                        <p:cNvPr id="22" name="Prostokąt 39"/>
                        <p:cNvSpPr>
                          <a:spLocks noChangeArrowheads="1"/>
                        </p:cNvSpPr>
                        <p:nvPr/>
                      </p:nvSpPr>
                      <p:spPr bwMode="auto">
                        <a:xfrm>
                          <a:off x="4211700" y="2928934"/>
                          <a:ext cx="288862"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1 </a:t>
                          </a:r>
                        </a:p>
                      </p:txBody>
                    </p:sp>
                  </p:grpSp>
                  <p:grpSp>
                    <p:nvGrpSpPr>
                      <p:cNvPr id="9" name="Grupa 26"/>
                      <p:cNvGrpSpPr/>
                      <p:nvPr/>
                    </p:nvGrpSpPr>
                    <p:grpSpPr>
                      <a:xfrm>
                        <a:off x="4286248" y="2214554"/>
                        <a:ext cx="914404" cy="553712"/>
                        <a:chOff x="4286248" y="2214554"/>
                        <a:chExt cx="914404" cy="553712"/>
                      </a:xfrm>
                    </p:grpSpPr>
                    <p:grpSp>
                      <p:nvGrpSpPr>
                        <p:cNvPr id="10" name="Grupa 17"/>
                        <p:cNvGrpSpPr/>
                        <p:nvPr/>
                      </p:nvGrpSpPr>
                      <p:grpSpPr>
                        <a:xfrm>
                          <a:off x="4786314" y="2500306"/>
                          <a:ext cx="414338" cy="267960"/>
                          <a:chOff x="4370388" y="2922588"/>
                          <a:chExt cx="414338" cy="267960"/>
                        </a:xfrm>
                      </p:grpSpPr>
                      <p:sp>
                        <p:nvSpPr>
                          <p:cNvPr id="19" name="Dowolny kształt 18"/>
                          <p:cNvSpPr/>
                          <p:nvPr/>
                        </p:nvSpPr>
                        <p:spPr>
                          <a:xfrm>
                            <a:off x="4370388" y="2922588"/>
                            <a:ext cx="230187" cy="230187"/>
                          </a:xfrm>
                          <a:custGeom>
                            <a:avLst/>
                            <a:gdLst>
                              <a:gd name="connsiteX0" fmla="*/ 11249 w 230324"/>
                              <a:gd name="connsiteY0" fmla="*/ 0 h 230981"/>
                              <a:gd name="connsiteX1" fmla="*/ 204130 w 230324"/>
                              <a:gd name="connsiteY1" fmla="*/ 16669 h 230981"/>
                              <a:gd name="connsiteX2" fmla="*/ 223180 w 230324"/>
                              <a:gd name="connsiteY2" fmla="*/ 40481 h 230981"/>
                              <a:gd name="connsiteX3" fmla="*/ 230324 w 230324"/>
                              <a:gd name="connsiteY3" fmla="*/ 111919 h 230981"/>
                              <a:gd name="connsiteX4" fmla="*/ 230324 w 230324"/>
                              <a:gd name="connsiteY4" fmla="*/ 202406 h 230981"/>
                              <a:gd name="connsiteX5" fmla="*/ 201749 w 230324"/>
                              <a:gd name="connsiteY5" fmla="*/ 230981 h 230981"/>
                              <a:gd name="connsiteX6" fmla="*/ 154124 w 230324"/>
                              <a:gd name="connsiteY6" fmla="*/ 226219 h 230981"/>
                              <a:gd name="connsiteX7" fmla="*/ 1724 w 230324"/>
                              <a:gd name="connsiteY7" fmla="*/ 73819 h 230981"/>
                              <a:gd name="connsiteX8" fmla="*/ 11249 w 230324"/>
                              <a:gd name="connsiteY8" fmla="*/ 0 h 23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324" h="230981">
                                <a:moveTo>
                                  <a:pt x="11249" y="0"/>
                                </a:moveTo>
                                <a:lnTo>
                                  <a:pt x="204130" y="16669"/>
                                </a:lnTo>
                                <a:lnTo>
                                  <a:pt x="223180" y="40481"/>
                                </a:lnTo>
                                <a:cubicBezTo>
                                  <a:pt x="228020" y="110657"/>
                                  <a:pt x="211631" y="93218"/>
                                  <a:pt x="230324" y="111919"/>
                                </a:cubicBezTo>
                                <a:lnTo>
                                  <a:pt x="230324" y="202406"/>
                                </a:lnTo>
                                <a:lnTo>
                                  <a:pt x="201749" y="230981"/>
                                </a:lnTo>
                                <a:lnTo>
                                  <a:pt x="154124" y="226219"/>
                                </a:lnTo>
                                <a:cubicBezTo>
                                  <a:pt x="0" y="79319"/>
                                  <a:pt x="1724" y="151141"/>
                                  <a:pt x="1724" y="73819"/>
                                </a:cubicBezTo>
                                <a:lnTo>
                                  <a:pt x="11249"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20" name="Prostokąt 42"/>
                          <p:cNvSpPr>
                            <a:spLocks noChangeArrowheads="1"/>
                          </p:cNvSpPr>
                          <p:nvPr/>
                        </p:nvSpPr>
                        <p:spPr bwMode="auto">
                          <a:xfrm>
                            <a:off x="4499071" y="2928938"/>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grpSp>
                    <p:grpSp>
                      <p:nvGrpSpPr>
                        <p:cNvPr id="11" name="Grupa 25"/>
                        <p:cNvGrpSpPr/>
                        <p:nvPr/>
                      </p:nvGrpSpPr>
                      <p:grpSpPr>
                        <a:xfrm>
                          <a:off x="4286248" y="2214554"/>
                          <a:ext cx="357093" cy="261610"/>
                          <a:chOff x="4286248" y="2214554"/>
                          <a:chExt cx="357093" cy="261610"/>
                        </a:xfrm>
                      </p:grpSpPr>
                      <p:sp>
                        <p:nvSpPr>
                          <p:cNvPr id="24" name="Prostokąt 23"/>
                          <p:cNvSpPr>
                            <a:spLocks noChangeArrowheads="1"/>
                          </p:cNvSpPr>
                          <p:nvPr/>
                        </p:nvSpPr>
                        <p:spPr bwMode="auto">
                          <a:xfrm>
                            <a:off x="4357686" y="2214554"/>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sp>
                        <p:nvSpPr>
                          <p:cNvPr id="25" name="Dowolny kształt 24"/>
                          <p:cNvSpPr/>
                          <p:nvPr/>
                        </p:nvSpPr>
                        <p:spPr>
                          <a:xfrm>
                            <a:off x="4286248" y="2285992"/>
                            <a:ext cx="169858" cy="163518"/>
                          </a:xfrm>
                          <a:custGeom>
                            <a:avLst/>
                            <a:gdLst>
                              <a:gd name="connsiteX0" fmla="*/ 790 w 134140"/>
                              <a:gd name="connsiteY0" fmla="*/ 107231 h 114374"/>
                              <a:gd name="connsiteX1" fmla="*/ 134140 w 134140"/>
                              <a:gd name="connsiteY1" fmla="*/ 114374 h 114374"/>
                              <a:gd name="connsiteX2" fmla="*/ 105565 w 134140"/>
                              <a:gd name="connsiteY2" fmla="*/ 47699 h 114374"/>
                              <a:gd name="connsiteX3" fmla="*/ 105565 w 134140"/>
                              <a:gd name="connsiteY3" fmla="*/ 9599 h 114374"/>
                              <a:gd name="connsiteX4" fmla="*/ 790 w 134140"/>
                              <a:gd name="connsiteY4" fmla="*/ 74 h 114374"/>
                              <a:gd name="connsiteX5" fmla="*/ 3171 w 134140"/>
                              <a:gd name="connsiteY5" fmla="*/ 74 h 114374"/>
                              <a:gd name="connsiteX6" fmla="*/ 790 w 134140"/>
                              <a:gd name="connsiteY6" fmla="*/ 107231 h 11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40" h="114374">
                                <a:moveTo>
                                  <a:pt x="790" y="107231"/>
                                </a:moveTo>
                                <a:lnTo>
                                  <a:pt x="134140" y="114374"/>
                                </a:lnTo>
                                <a:lnTo>
                                  <a:pt x="105565" y="47699"/>
                                </a:lnTo>
                                <a:lnTo>
                                  <a:pt x="105565" y="9599"/>
                                </a:lnTo>
                                <a:lnTo>
                                  <a:pt x="790" y="74"/>
                                </a:lnTo>
                                <a:cubicBezTo>
                                  <a:pt x="0" y="0"/>
                                  <a:pt x="2377" y="74"/>
                                  <a:pt x="3171" y="74"/>
                                </a:cubicBezTo>
                                <a:cubicBezTo>
                                  <a:pt x="2377" y="35793"/>
                                  <a:pt x="1584" y="71512"/>
                                  <a:pt x="790" y="107231"/>
                                </a:cubicBezTo>
                                <a:close/>
                              </a:path>
                            </a:pathLst>
                          </a:custGeom>
                          <a:solidFill>
                            <a:srgbClr val="FFC000">
                              <a:alpha val="20000"/>
                            </a:srgbClr>
                          </a:solidFill>
                          <a:ln>
                            <a:solidFill>
                              <a:srgbClr val="FF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grpSp>
                    <p:nvGrpSpPr>
                      <p:cNvPr id="14" name="Grupa 31"/>
                      <p:cNvGrpSpPr/>
                      <p:nvPr/>
                    </p:nvGrpSpPr>
                    <p:grpSpPr>
                      <a:xfrm>
                        <a:off x="5397885" y="2357430"/>
                        <a:ext cx="745751" cy="576262"/>
                        <a:chOff x="5397885" y="2357430"/>
                        <a:chExt cx="745751" cy="576262"/>
                      </a:xfrm>
                    </p:grpSpPr>
                    <p:sp>
                      <p:nvSpPr>
                        <p:cNvPr id="26" name="Dowolny kształt 25"/>
                        <p:cNvSpPr/>
                        <p:nvPr/>
                      </p:nvSpPr>
                      <p:spPr>
                        <a:xfrm>
                          <a:off x="5397885" y="2357430"/>
                          <a:ext cx="745751" cy="576262"/>
                        </a:xfrm>
                        <a:custGeom>
                          <a:avLst/>
                          <a:gdLst>
                            <a:gd name="connsiteX0" fmla="*/ 9525 w 838200"/>
                            <a:gd name="connsiteY0" fmla="*/ 261937 h 648041"/>
                            <a:gd name="connsiteX1" fmla="*/ 0 w 838200"/>
                            <a:gd name="connsiteY1" fmla="*/ 504825 h 648041"/>
                            <a:gd name="connsiteX2" fmla="*/ 357188 w 838200"/>
                            <a:gd name="connsiteY2" fmla="*/ 542925 h 648041"/>
                            <a:gd name="connsiteX3" fmla="*/ 485775 w 838200"/>
                            <a:gd name="connsiteY3" fmla="*/ 571500 h 648041"/>
                            <a:gd name="connsiteX4" fmla="*/ 633413 w 838200"/>
                            <a:gd name="connsiteY4" fmla="*/ 590550 h 648041"/>
                            <a:gd name="connsiteX5" fmla="*/ 714375 w 838200"/>
                            <a:gd name="connsiteY5" fmla="*/ 635794 h 648041"/>
                            <a:gd name="connsiteX6" fmla="*/ 781050 w 838200"/>
                            <a:gd name="connsiteY6" fmla="*/ 647700 h 648041"/>
                            <a:gd name="connsiteX7" fmla="*/ 773906 w 838200"/>
                            <a:gd name="connsiteY7" fmla="*/ 642937 h 648041"/>
                            <a:gd name="connsiteX8" fmla="*/ 771525 w 838200"/>
                            <a:gd name="connsiteY8" fmla="*/ 638175 h 648041"/>
                            <a:gd name="connsiteX9" fmla="*/ 838200 w 838200"/>
                            <a:gd name="connsiteY9" fmla="*/ 121444 h 648041"/>
                            <a:gd name="connsiteX10" fmla="*/ 650081 w 838200"/>
                            <a:gd name="connsiteY10" fmla="*/ 66675 h 648041"/>
                            <a:gd name="connsiteX11" fmla="*/ 447675 w 838200"/>
                            <a:gd name="connsiteY11" fmla="*/ 7144 h 648041"/>
                            <a:gd name="connsiteX12" fmla="*/ 381000 w 838200"/>
                            <a:gd name="connsiteY12" fmla="*/ 0 h 648041"/>
                            <a:gd name="connsiteX13" fmla="*/ 364331 w 838200"/>
                            <a:gd name="connsiteY13" fmla="*/ 152400 h 648041"/>
                            <a:gd name="connsiteX14" fmla="*/ 104775 w 838200"/>
                            <a:gd name="connsiteY14" fmla="*/ 219075 h 648041"/>
                            <a:gd name="connsiteX15" fmla="*/ 9525 w 838200"/>
                            <a:gd name="connsiteY15" fmla="*/ 261937 h 6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8200" h="648041">
                              <a:moveTo>
                                <a:pt x="9525" y="261937"/>
                              </a:moveTo>
                              <a:lnTo>
                                <a:pt x="0" y="504825"/>
                              </a:lnTo>
                              <a:lnTo>
                                <a:pt x="357188" y="542925"/>
                              </a:lnTo>
                              <a:lnTo>
                                <a:pt x="485775" y="571500"/>
                              </a:lnTo>
                              <a:lnTo>
                                <a:pt x="633413" y="590550"/>
                              </a:lnTo>
                              <a:lnTo>
                                <a:pt x="714375" y="635794"/>
                              </a:lnTo>
                              <a:cubicBezTo>
                                <a:pt x="736600" y="639763"/>
                                <a:pt x="758634" y="645010"/>
                                <a:pt x="781050" y="647700"/>
                              </a:cubicBezTo>
                              <a:cubicBezTo>
                                <a:pt x="783892" y="648041"/>
                                <a:pt x="775930" y="644961"/>
                                <a:pt x="773906" y="642937"/>
                              </a:cubicBezTo>
                              <a:cubicBezTo>
                                <a:pt x="772651" y="641682"/>
                                <a:pt x="772319" y="639762"/>
                                <a:pt x="771525" y="638175"/>
                              </a:cubicBezTo>
                              <a:lnTo>
                                <a:pt x="838200" y="121444"/>
                              </a:lnTo>
                              <a:cubicBezTo>
                                <a:pt x="775284" y="103923"/>
                                <a:pt x="650081" y="131985"/>
                                <a:pt x="650081" y="66675"/>
                              </a:cubicBezTo>
                              <a:lnTo>
                                <a:pt x="447675" y="7144"/>
                              </a:lnTo>
                              <a:lnTo>
                                <a:pt x="381000" y="0"/>
                              </a:lnTo>
                              <a:lnTo>
                                <a:pt x="364331" y="152400"/>
                              </a:lnTo>
                              <a:lnTo>
                                <a:pt x="104775" y="219075"/>
                              </a:lnTo>
                              <a:lnTo>
                                <a:pt x="9525" y="261937"/>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1" name="Prostokąt 45"/>
                        <p:cNvSpPr>
                          <a:spLocks noChangeArrowheads="1"/>
                        </p:cNvSpPr>
                        <p:nvPr/>
                      </p:nvSpPr>
                      <p:spPr bwMode="auto">
                        <a:xfrm>
                          <a:off x="5715008" y="2428868"/>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4 </a:t>
                          </a:r>
                          <a:endParaRPr lang="pl-PL" sz="1100" b="1" dirty="0">
                            <a:solidFill>
                              <a:schemeClr val="bg1"/>
                            </a:solidFill>
                            <a:latin typeface="Calibri" pitchFamily="34" charset="0"/>
                          </a:endParaRPr>
                        </a:p>
                      </p:txBody>
                    </p:sp>
                  </p:grpSp>
                </p:grpSp>
                <p:sp>
                  <p:nvSpPr>
                    <p:cNvPr id="27" name="Dowolny kształt 26"/>
                    <p:cNvSpPr/>
                    <p:nvPr/>
                  </p:nvSpPr>
                  <p:spPr>
                    <a:xfrm>
                      <a:off x="5573725" y="1622417"/>
                      <a:ext cx="784225" cy="735013"/>
                    </a:xfrm>
                    <a:custGeom>
                      <a:avLst/>
                      <a:gdLst>
                        <a:gd name="connsiteX0" fmla="*/ 102393 w 783431"/>
                        <a:gd name="connsiteY0" fmla="*/ 0 h 735806"/>
                        <a:gd name="connsiteX1" fmla="*/ 345281 w 783431"/>
                        <a:gd name="connsiteY1" fmla="*/ 235744 h 735806"/>
                        <a:gd name="connsiteX2" fmla="*/ 783431 w 783431"/>
                        <a:gd name="connsiteY2" fmla="*/ 600075 h 735806"/>
                        <a:gd name="connsiteX3" fmla="*/ 702468 w 783431"/>
                        <a:gd name="connsiteY3" fmla="*/ 735806 h 735806"/>
                        <a:gd name="connsiteX4" fmla="*/ 159543 w 783431"/>
                        <a:gd name="connsiteY4" fmla="*/ 323850 h 735806"/>
                        <a:gd name="connsiteX5" fmla="*/ 92868 w 783431"/>
                        <a:gd name="connsiteY5" fmla="*/ 245269 h 735806"/>
                        <a:gd name="connsiteX6" fmla="*/ 0 w 783431"/>
                        <a:gd name="connsiteY6" fmla="*/ 152400 h 735806"/>
                        <a:gd name="connsiteX7" fmla="*/ 102393 w 783431"/>
                        <a:gd name="connsiteY7" fmla="*/ 0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431" h="735806">
                          <a:moveTo>
                            <a:pt x="102393" y="0"/>
                          </a:moveTo>
                          <a:lnTo>
                            <a:pt x="345281" y="235744"/>
                          </a:lnTo>
                          <a:lnTo>
                            <a:pt x="783431" y="600075"/>
                          </a:lnTo>
                          <a:lnTo>
                            <a:pt x="702468" y="735806"/>
                          </a:lnTo>
                          <a:lnTo>
                            <a:pt x="159543" y="323850"/>
                          </a:lnTo>
                          <a:lnTo>
                            <a:pt x="92868" y="245269"/>
                          </a:lnTo>
                          <a:lnTo>
                            <a:pt x="0" y="152400"/>
                          </a:lnTo>
                          <a:cubicBezTo>
                            <a:pt x="33584" y="102024"/>
                            <a:pt x="41849" y="2381"/>
                            <a:pt x="102393" y="0"/>
                          </a:cubicBez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nvGrpSpPr>
                  <p:cNvPr id="18" name="Grupa 31"/>
                  <p:cNvGrpSpPr/>
                  <p:nvPr/>
                </p:nvGrpSpPr>
                <p:grpSpPr>
                  <a:xfrm>
                    <a:off x="3286116" y="2857496"/>
                    <a:ext cx="747713" cy="833110"/>
                    <a:chOff x="2714625" y="3429000"/>
                    <a:chExt cx="747713" cy="833110"/>
                  </a:xfrm>
                </p:grpSpPr>
                <p:sp>
                  <p:nvSpPr>
                    <p:cNvPr id="33" name="Dowolny kształt 32"/>
                    <p:cNvSpPr/>
                    <p:nvPr/>
                  </p:nvSpPr>
                  <p:spPr>
                    <a:xfrm>
                      <a:off x="2714625" y="3429000"/>
                      <a:ext cx="747713" cy="831850"/>
                    </a:xfrm>
                    <a:custGeom>
                      <a:avLst/>
                      <a:gdLst>
                        <a:gd name="connsiteX0" fmla="*/ 0 w 747713"/>
                        <a:gd name="connsiteY0" fmla="*/ 78581 h 832301"/>
                        <a:gd name="connsiteX1" fmla="*/ 216694 w 747713"/>
                        <a:gd name="connsiteY1" fmla="*/ 0 h 832301"/>
                        <a:gd name="connsiteX2" fmla="*/ 326231 w 747713"/>
                        <a:gd name="connsiteY2" fmla="*/ 100012 h 832301"/>
                        <a:gd name="connsiteX3" fmla="*/ 509588 w 747713"/>
                        <a:gd name="connsiteY3" fmla="*/ 328612 h 832301"/>
                        <a:gd name="connsiteX4" fmla="*/ 688181 w 747713"/>
                        <a:gd name="connsiteY4" fmla="*/ 566737 h 832301"/>
                        <a:gd name="connsiteX5" fmla="*/ 747713 w 747713"/>
                        <a:gd name="connsiteY5" fmla="*/ 666750 h 832301"/>
                        <a:gd name="connsiteX6" fmla="*/ 490538 w 747713"/>
                        <a:gd name="connsiteY6" fmla="*/ 828675 h 832301"/>
                        <a:gd name="connsiteX7" fmla="*/ 483394 w 747713"/>
                        <a:gd name="connsiteY7" fmla="*/ 831056 h 832301"/>
                        <a:gd name="connsiteX8" fmla="*/ 473869 w 747713"/>
                        <a:gd name="connsiteY8" fmla="*/ 819150 h 832301"/>
                        <a:gd name="connsiteX9" fmla="*/ 0 w 747713"/>
                        <a:gd name="connsiteY9" fmla="*/ 78581 h 83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7713" h="832301">
                          <a:moveTo>
                            <a:pt x="0" y="78581"/>
                          </a:moveTo>
                          <a:lnTo>
                            <a:pt x="216694" y="0"/>
                          </a:lnTo>
                          <a:lnTo>
                            <a:pt x="326231" y="100012"/>
                          </a:lnTo>
                          <a:lnTo>
                            <a:pt x="509588" y="328612"/>
                          </a:lnTo>
                          <a:lnTo>
                            <a:pt x="688181" y="566737"/>
                          </a:lnTo>
                          <a:lnTo>
                            <a:pt x="747713" y="666750"/>
                          </a:lnTo>
                          <a:lnTo>
                            <a:pt x="490538" y="828675"/>
                          </a:lnTo>
                          <a:cubicBezTo>
                            <a:pt x="488406" y="830000"/>
                            <a:pt x="485573" y="832301"/>
                            <a:pt x="483394" y="831056"/>
                          </a:cubicBezTo>
                          <a:cubicBezTo>
                            <a:pt x="478981" y="828534"/>
                            <a:pt x="473869" y="819150"/>
                            <a:pt x="473869" y="819150"/>
                          </a:cubicBezTo>
                          <a:lnTo>
                            <a:pt x="0" y="78581"/>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4" name="Prostokąt 31"/>
                    <p:cNvSpPr>
                      <a:spLocks noChangeArrowheads="1"/>
                    </p:cNvSpPr>
                    <p:nvPr/>
                  </p:nvSpPr>
                  <p:spPr bwMode="auto">
                    <a:xfrm>
                      <a:off x="2995678" y="4000500"/>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6 </a:t>
                      </a:r>
                      <a:endParaRPr lang="pl-PL" sz="1100" b="1" dirty="0">
                        <a:solidFill>
                          <a:schemeClr val="bg1"/>
                        </a:solidFill>
                        <a:latin typeface="Calibri" pitchFamily="34" charset="0"/>
                      </a:endParaRPr>
                    </a:p>
                  </p:txBody>
                </p:sp>
              </p:grpSp>
            </p:grpSp>
            <p:grpSp>
              <p:nvGrpSpPr>
                <p:cNvPr id="32" name="Grupa 36"/>
                <p:cNvGrpSpPr/>
                <p:nvPr/>
              </p:nvGrpSpPr>
              <p:grpSpPr>
                <a:xfrm>
                  <a:off x="3838353" y="978195"/>
                  <a:ext cx="510363" cy="1116419"/>
                  <a:chOff x="3838353" y="978195"/>
                  <a:chExt cx="510363" cy="1116419"/>
                </a:xfrm>
              </p:grpSpPr>
              <p:sp>
                <p:nvSpPr>
                  <p:cNvPr id="38" name="Dowolny kształt 37"/>
                  <p:cNvSpPr/>
                  <p:nvPr/>
                </p:nvSpPr>
                <p:spPr>
                  <a:xfrm>
                    <a:off x="3838353" y="978195"/>
                    <a:ext cx="510363" cy="1116419"/>
                  </a:xfrm>
                  <a:custGeom>
                    <a:avLst/>
                    <a:gdLst>
                      <a:gd name="connsiteX0" fmla="*/ 0 w 510363"/>
                      <a:gd name="connsiteY0" fmla="*/ 10633 h 1116419"/>
                      <a:gd name="connsiteX1" fmla="*/ 233917 w 510363"/>
                      <a:gd name="connsiteY1" fmla="*/ 744279 h 1116419"/>
                      <a:gd name="connsiteX2" fmla="*/ 212652 w 510363"/>
                      <a:gd name="connsiteY2" fmla="*/ 1116419 h 1116419"/>
                      <a:gd name="connsiteX3" fmla="*/ 510363 w 510363"/>
                      <a:gd name="connsiteY3" fmla="*/ 978196 h 1116419"/>
                      <a:gd name="connsiteX4" fmla="*/ 308345 w 510363"/>
                      <a:gd name="connsiteY4" fmla="*/ 393405 h 1116419"/>
                      <a:gd name="connsiteX5" fmla="*/ 318977 w 510363"/>
                      <a:gd name="connsiteY5" fmla="*/ 0 h 1116419"/>
                      <a:gd name="connsiteX6" fmla="*/ 0 w 510363"/>
                      <a:gd name="connsiteY6" fmla="*/ 10633 h 111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363" h="1116419">
                        <a:moveTo>
                          <a:pt x="0" y="10633"/>
                        </a:moveTo>
                        <a:lnTo>
                          <a:pt x="233917" y="744279"/>
                        </a:lnTo>
                        <a:lnTo>
                          <a:pt x="212652" y="1116419"/>
                        </a:lnTo>
                        <a:lnTo>
                          <a:pt x="510363" y="978196"/>
                        </a:lnTo>
                        <a:lnTo>
                          <a:pt x="308345" y="393405"/>
                        </a:lnTo>
                        <a:lnTo>
                          <a:pt x="318977" y="0"/>
                        </a:lnTo>
                        <a:lnTo>
                          <a:pt x="0" y="10633"/>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rostokąt 38"/>
                  <p:cNvSpPr/>
                  <p:nvPr/>
                </p:nvSpPr>
                <p:spPr>
                  <a:xfrm>
                    <a:off x="4071934" y="1714488"/>
                    <a:ext cx="256802" cy="261610"/>
                  </a:xfrm>
                  <a:prstGeom prst="rect">
                    <a:avLst/>
                  </a:prstGeom>
                </p:spPr>
                <p:txBody>
                  <a:bodyPr wrap="none">
                    <a:spAutoFit/>
                  </a:bodyPr>
                  <a:lstStyle/>
                  <a:p>
                    <a:r>
                      <a:rPr lang="pl-PL" sz="1100" b="1" dirty="0" smtClean="0">
                        <a:solidFill>
                          <a:schemeClr val="bg1"/>
                        </a:solidFill>
                        <a:latin typeface="Calibri" pitchFamily="34" charset="0"/>
                      </a:rPr>
                      <a:t>3</a:t>
                    </a:r>
                    <a:endParaRPr lang="pl-PL" sz="1100" dirty="0"/>
                  </a:p>
                </p:txBody>
              </p:sp>
            </p:grpSp>
          </p:grpSp>
          <p:grpSp>
            <p:nvGrpSpPr>
              <p:cNvPr id="35" name="Grupa 46"/>
              <p:cNvGrpSpPr/>
              <p:nvPr/>
            </p:nvGrpSpPr>
            <p:grpSpPr>
              <a:xfrm>
                <a:off x="4802863" y="4200808"/>
                <a:ext cx="792179" cy="891766"/>
                <a:chOff x="4802863" y="4200808"/>
                <a:chExt cx="792179" cy="891766"/>
              </a:xfrm>
            </p:grpSpPr>
            <p:sp>
              <p:nvSpPr>
                <p:cNvPr id="42" name="Dowolny kształt 41"/>
                <p:cNvSpPr/>
                <p:nvPr/>
              </p:nvSpPr>
              <p:spPr>
                <a:xfrm>
                  <a:off x="4802863" y="4200808"/>
                  <a:ext cx="792179" cy="891766"/>
                </a:xfrm>
                <a:custGeom>
                  <a:avLst/>
                  <a:gdLst>
                    <a:gd name="connsiteX0" fmla="*/ 81482 w 792179"/>
                    <a:gd name="connsiteY0" fmla="*/ 0 h 891766"/>
                    <a:gd name="connsiteX1" fmla="*/ 792179 w 792179"/>
                    <a:gd name="connsiteY1" fmla="*/ 90535 h 891766"/>
                    <a:gd name="connsiteX2" fmla="*/ 380246 w 792179"/>
                    <a:gd name="connsiteY2" fmla="*/ 891766 h 891766"/>
                    <a:gd name="connsiteX3" fmla="*/ 194650 w 792179"/>
                    <a:gd name="connsiteY3" fmla="*/ 629216 h 891766"/>
                    <a:gd name="connsiteX4" fmla="*/ 108642 w 792179"/>
                    <a:gd name="connsiteY4" fmla="*/ 665430 h 891766"/>
                    <a:gd name="connsiteX5" fmla="*/ 72428 w 792179"/>
                    <a:gd name="connsiteY5" fmla="*/ 583948 h 891766"/>
                    <a:gd name="connsiteX6" fmla="*/ 0 w 792179"/>
                    <a:gd name="connsiteY6" fmla="*/ 620162 h 891766"/>
                    <a:gd name="connsiteX7" fmla="*/ 81482 w 792179"/>
                    <a:gd name="connsiteY7" fmla="*/ 0 h 89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179" h="891766">
                      <a:moveTo>
                        <a:pt x="81482" y="0"/>
                      </a:moveTo>
                      <a:lnTo>
                        <a:pt x="792179" y="90535"/>
                      </a:lnTo>
                      <a:lnTo>
                        <a:pt x="380246" y="891766"/>
                      </a:lnTo>
                      <a:lnTo>
                        <a:pt x="194650" y="629216"/>
                      </a:lnTo>
                      <a:lnTo>
                        <a:pt x="108642" y="665430"/>
                      </a:lnTo>
                      <a:lnTo>
                        <a:pt x="72428" y="583948"/>
                      </a:lnTo>
                      <a:lnTo>
                        <a:pt x="0" y="620162"/>
                      </a:lnTo>
                      <a:lnTo>
                        <a:pt x="81482"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Prostokąt 31"/>
                <p:cNvSpPr>
                  <a:spLocks noChangeArrowheads="1"/>
                </p:cNvSpPr>
                <p:nvPr/>
              </p:nvSpPr>
              <p:spPr bwMode="auto">
                <a:xfrm>
                  <a:off x="4854642" y="435769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7 </a:t>
                  </a:r>
                  <a:endParaRPr lang="pl-PL" sz="1100" b="1" dirty="0">
                    <a:solidFill>
                      <a:schemeClr val="bg1"/>
                    </a:solidFill>
                    <a:latin typeface="Calibri" pitchFamily="34" charset="0"/>
                  </a:endParaRPr>
                </a:p>
              </p:txBody>
            </p:sp>
          </p:grpSp>
        </p:grpSp>
        <p:grpSp>
          <p:nvGrpSpPr>
            <p:cNvPr id="48" name="Grupa 47"/>
            <p:cNvGrpSpPr/>
            <p:nvPr/>
          </p:nvGrpSpPr>
          <p:grpSpPr>
            <a:xfrm>
              <a:off x="6286512" y="4065701"/>
              <a:ext cx="428628" cy="649183"/>
              <a:chOff x="6286512" y="4065701"/>
              <a:chExt cx="428628" cy="649183"/>
            </a:xfrm>
          </p:grpSpPr>
          <p:sp>
            <p:nvSpPr>
              <p:cNvPr id="43" name="Dowolny kształt 42"/>
              <p:cNvSpPr/>
              <p:nvPr/>
            </p:nvSpPr>
            <p:spPr>
              <a:xfrm>
                <a:off x="6286512" y="4065701"/>
                <a:ext cx="428628" cy="649183"/>
              </a:xfrm>
              <a:custGeom>
                <a:avLst/>
                <a:gdLst>
                  <a:gd name="connsiteX0" fmla="*/ 207169 w 490537"/>
                  <a:gd name="connsiteY0" fmla="*/ 9525 h 742950"/>
                  <a:gd name="connsiteX1" fmla="*/ 280987 w 490537"/>
                  <a:gd name="connsiteY1" fmla="*/ 7144 h 742950"/>
                  <a:gd name="connsiteX2" fmla="*/ 326231 w 490537"/>
                  <a:gd name="connsiteY2" fmla="*/ 45244 h 742950"/>
                  <a:gd name="connsiteX3" fmla="*/ 369094 w 490537"/>
                  <a:gd name="connsiteY3" fmla="*/ 0 h 742950"/>
                  <a:gd name="connsiteX4" fmla="*/ 464344 w 490537"/>
                  <a:gd name="connsiteY4" fmla="*/ 66675 h 742950"/>
                  <a:gd name="connsiteX5" fmla="*/ 490537 w 490537"/>
                  <a:gd name="connsiteY5" fmla="*/ 90487 h 742950"/>
                  <a:gd name="connsiteX6" fmla="*/ 450056 w 490537"/>
                  <a:gd name="connsiteY6" fmla="*/ 173831 h 742950"/>
                  <a:gd name="connsiteX7" fmla="*/ 409575 w 490537"/>
                  <a:gd name="connsiteY7" fmla="*/ 211931 h 742950"/>
                  <a:gd name="connsiteX8" fmla="*/ 321469 w 490537"/>
                  <a:gd name="connsiteY8" fmla="*/ 433387 h 742950"/>
                  <a:gd name="connsiteX9" fmla="*/ 304800 w 490537"/>
                  <a:gd name="connsiteY9" fmla="*/ 469106 h 742950"/>
                  <a:gd name="connsiteX10" fmla="*/ 340519 w 490537"/>
                  <a:gd name="connsiteY10" fmla="*/ 483394 h 742950"/>
                  <a:gd name="connsiteX11" fmla="*/ 292894 w 490537"/>
                  <a:gd name="connsiteY11" fmla="*/ 619125 h 742950"/>
                  <a:gd name="connsiteX12" fmla="*/ 261937 w 490537"/>
                  <a:gd name="connsiteY12" fmla="*/ 709612 h 742950"/>
                  <a:gd name="connsiteX13" fmla="*/ 150019 w 490537"/>
                  <a:gd name="connsiteY13" fmla="*/ 728662 h 742950"/>
                  <a:gd name="connsiteX14" fmla="*/ 83344 w 490537"/>
                  <a:gd name="connsiteY14" fmla="*/ 742950 h 742950"/>
                  <a:gd name="connsiteX15" fmla="*/ 54769 w 490537"/>
                  <a:gd name="connsiteY15" fmla="*/ 721519 h 742950"/>
                  <a:gd name="connsiteX16" fmla="*/ 66675 w 490537"/>
                  <a:gd name="connsiteY16" fmla="*/ 673894 h 742950"/>
                  <a:gd name="connsiteX17" fmla="*/ 23812 w 490537"/>
                  <a:gd name="connsiteY17" fmla="*/ 638175 h 742950"/>
                  <a:gd name="connsiteX18" fmla="*/ 0 w 490537"/>
                  <a:gd name="connsiteY18" fmla="*/ 492919 h 742950"/>
                  <a:gd name="connsiteX19" fmla="*/ 61912 w 490537"/>
                  <a:gd name="connsiteY19" fmla="*/ 283369 h 742950"/>
                  <a:gd name="connsiteX20" fmla="*/ 140494 w 490537"/>
                  <a:gd name="connsiteY20" fmla="*/ 311944 h 742950"/>
                  <a:gd name="connsiteX21" fmla="*/ 207169 w 490537"/>
                  <a:gd name="connsiteY21" fmla="*/ 9525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0537" h="742950">
                    <a:moveTo>
                      <a:pt x="207169" y="9525"/>
                    </a:moveTo>
                    <a:lnTo>
                      <a:pt x="280987" y="7144"/>
                    </a:lnTo>
                    <a:lnTo>
                      <a:pt x="326231" y="45244"/>
                    </a:lnTo>
                    <a:lnTo>
                      <a:pt x="369094" y="0"/>
                    </a:lnTo>
                    <a:lnTo>
                      <a:pt x="464344" y="66675"/>
                    </a:lnTo>
                    <a:lnTo>
                      <a:pt x="490537" y="90487"/>
                    </a:lnTo>
                    <a:lnTo>
                      <a:pt x="450056" y="173831"/>
                    </a:lnTo>
                    <a:lnTo>
                      <a:pt x="409575" y="211931"/>
                    </a:lnTo>
                    <a:lnTo>
                      <a:pt x="321469" y="433387"/>
                    </a:lnTo>
                    <a:lnTo>
                      <a:pt x="304800" y="469106"/>
                    </a:lnTo>
                    <a:lnTo>
                      <a:pt x="340519" y="483394"/>
                    </a:lnTo>
                    <a:lnTo>
                      <a:pt x="292894" y="619125"/>
                    </a:lnTo>
                    <a:lnTo>
                      <a:pt x="261937" y="709612"/>
                    </a:lnTo>
                    <a:lnTo>
                      <a:pt x="150019" y="728662"/>
                    </a:lnTo>
                    <a:lnTo>
                      <a:pt x="83344" y="742950"/>
                    </a:lnTo>
                    <a:cubicBezTo>
                      <a:pt x="54109" y="723460"/>
                      <a:pt x="54769" y="735348"/>
                      <a:pt x="54769" y="721519"/>
                    </a:cubicBezTo>
                    <a:lnTo>
                      <a:pt x="66675" y="673894"/>
                    </a:lnTo>
                    <a:lnTo>
                      <a:pt x="23812" y="638175"/>
                    </a:lnTo>
                    <a:lnTo>
                      <a:pt x="0" y="492919"/>
                    </a:lnTo>
                    <a:cubicBezTo>
                      <a:pt x="20424" y="423006"/>
                      <a:pt x="61912" y="210534"/>
                      <a:pt x="61912" y="283369"/>
                    </a:cubicBezTo>
                    <a:lnTo>
                      <a:pt x="140494" y="311944"/>
                    </a:lnTo>
                    <a:lnTo>
                      <a:pt x="207169" y="9525"/>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47" name="Prostokąt 31"/>
              <p:cNvSpPr>
                <a:spLocks noChangeArrowheads="1"/>
              </p:cNvSpPr>
              <p:nvPr/>
            </p:nvSpPr>
            <p:spPr bwMode="auto">
              <a:xfrm>
                <a:off x="6286512" y="435769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8 </a:t>
                </a:r>
                <a:endParaRPr lang="pl-PL" sz="1100" b="1" dirty="0">
                  <a:solidFill>
                    <a:schemeClr val="bg1"/>
                  </a:solidFill>
                  <a:latin typeface="Calibri" pitchFamily="34" charset="0"/>
                </a:endParaRPr>
              </a:p>
            </p:txBody>
          </p:sp>
        </p:grpSp>
      </p:grpSp>
      <p:sp>
        <p:nvSpPr>
          <p:cNvPr id="16" name="Prostokąt 15"/>
          <p:cNvSpPr/>
          <p:nvPr/>
        </p:nvSpPr>
        <p:spPr>
          <a:xfrm>
            <a:off x="1428728" y="928670"/>
            <a:ext cx="6357982"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6"/>
                  </a:solidFill>
                  <a:prstDash val="solid"/>
                </a:ln>
                <a:solidFill>
                  <a:schemeClr val="bg1"/>
                </a:solidFill>
                <a:effectLst>
                  <a:reflection blurRad="12700" stA="28000" endPos="45000" dist="1000" dir="5400000" sy="-100000" algn="bl" rotWithShape="0"/>
                </a:effectLst>
              </a:rPr>
              <a:t>PRZESTRZEŃ PUBLICZNA I ZIELEŃ </a:t>
            </a:r>
            <a:endParaRPr lang="pl-PL" sz="3200" cap="all" dirty="0">
              <a:ln w="9000" cmpd="sng">
                <a:solidFill>
                  <a:schemeClr val="accent6"/>
                </a:solidFill>
                <a:prstDash val="solid"/>
              </a:ln>
              <a:solidFill>
                <a:schemeClr val="bg1"/>
              </a:solidFill>
              <a:effectLst>
                <a:reflection blurRad="12700" stA="28000" endPos="45000" dist="1000" dir="5400000" sy="-100000" algn="bl" rotWithShape="0"/>
              </a:effectLst>
            </a:endParaRPr>
          </a:p>
        </p:txBody>
      </p:sp>
      <p:sp>
        <p:nvSpPr>
          <p:cNvPr id="51" name="Prostokąt 23"/>
          <p:cNvSpPr>
            <a:spLocks noChangeArrowheads="1"/>
          </p:cNvSpPr>
          <p:nvPr/>
        </p:nvSpPr>
        <p:spPr bwMode="auto">
          <a:xfrm>
            <a:off x="5834171" y="1884355"/>
            <a:ext cx="285655"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5</a:t>
            </a:r>
            <a:r>
              <a:rPr lang="pl-PL" sz="1000" b="1" dirty="0" smtClean="0">
                <a:solidFill>
                  <a:schemeClr val="bg1"/>
                </a:solidFill>
                <a:latin typeface="Calibri" pitchFamily="34" charset="0"/>
              </a:rPr>
              <a:t> </a:t>
            </a:r>
            <a:endParaRPr lang="pl-PL" sz="1000" b="1" dirty="0">
              <a:solidFill>
                <a:schemeClr val="bg1"/>
              </a:solidFill>
              <a:latin typeface="Calibri" pitchFamily="34" charset="0"/>
            </a:endParaRPr>
          </a:p>
        </p:txBody>
      </p:sp>
      <p:pic>
        <p:nvPicPr>
          <p:cNvPr id="52" name="Obraz 51"/>
          <p:cNvPicPr>
            <a:picLocks noChangeAspect="1"/>
          </p:cNvPicPr>
          <p:nvPr/>
        </p:nvPicPr>
        <p:blipFill rotWithShape="1">
          <a:blip r:embed="rId3"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215238" cy="554578"/>
          </a:xfrm>
          <a:prstGeom prst="rect">
            <a:avLst/>
          </a:prstGeom>
          <a:noFill/>
        </p:spPr>
        <p:txBody>
          <a:bodyPr wrap="square">
            <a:noAutofit/>
          </a:bodyPr>
          <a:lstStyle/>
          <a:p>
            <a:pPr marL="342900" lvl="0" indent="-342900">
              <a:spcBef>
                <a:spcPct val="0"/>
              </a:spcBef>
              <a:defRPr/>
            </a:pPr>
            <a:r>
              <a:rPr lang="pl-PL" sz="1000" b="1" dirty="0" smtClean="0">
                <a:solidFill>
                  <a:schemeClr val="accent6"/>
                </a:solidFill>
              </a:rPr>
              <a:t>PARK NAD RZEKĄ ŁUGOWINĄ</a:t>
            </a:r>
          </a:p>
          <a:p>
            <a:pPr lvl="0">
              <a:spcBef>
                <a:spcPct val="0"/>
              </a:spcBef>
              <a:defRPr/>
            </a:pPr>
            <a:r>
              <a:rPr lang="pl-PL" sz="1000" dirty="0" smtClean="0"/>
              <a:t>POWIĘKSZENIE PARKU NAD RZEKĄ ŁUGOWINĄ.</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6"/>
                  </a:solidFill>
                  <a:prstDash val="solid"/>
                </a:ln>
                <a:solidFill>
                  <a:schemeClr val="accent6"/>
                </a:solidFill>
                <a:effectLst>
                  <a:reflection blurRad="12700" stA="28000" endPos="45000" dist="1000" dir="5400000" sy="-100000" algn="bl" rotWithShape="0"/>
                </a:effectLst>
              </a:rPr>
              <a:t>9</a:t>
            </a:r>
            <a:endParaRPr lang="pl-PL" sz="1200" cap="all" dirty="0">
              <a:ln w="9000" cmpd="sng">
                <a:solidFill>
                  <a:schemeClr val="accent6"/>
                </a:solidFill>
                <a:prstDash val="solid"/>
              </a:ln>
              <a:solidFill>
                <a:schemeClr val="accent6"/>
              </a:solidFill>
              <a:effectLst>
                <a:reflection blurRad="12700" stA="28000" endPos="45000" dist="1000" dir="5400000" sy="-100000" algn="bl" rotWithShape="0"/>
              </a:effectLst>
            </a:endParaRPr>
          </a:p>
        </p:txBody>
      </p:sp>
      <p:sp>
        <p:nvSpPr>
          <p:cNvPr id="17"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grpSp>
        <p:nvGrpSpPr>
          <p:cNvPr id="54" name="Grupa 53"/>
          <p:cNvGrpSpPr/>
          <p:nvPr/>
        </p:nvGrpSpPr>
        <p:grpSpPr>
          <a:xfrm>
            <a:off x="3286116" y="978195"/>
            <a:ext cx="3429024" cy="4114379"/>
            <a:chOff x="3286116" y="978195"/>
            <a:chExt cx="3429024" cy="4114379"/>
          </a:xfrm>
        </p:grpSpPr>
        <p:grpSp>
          <p:nvGrpSpPr>
            <p:cNvPr id="2" name="Grupa 48"/>
            <p:cNvGrpSpPr/>
            <p:nvPr/>
          </p:nvGrpSpPr>
          <p:grpSpPr>
            <a:xfrm>
              <a:off x="3286116" y="978195"/>
              <a:ext cx="3429024" cy="4114379"/>
              <a:chOff x="3286116" y="978195"/>
              <a:chExt cx="3429024" cy="4114379"/>
            </a:xfrm>
          </p:grpSpPr>
          <p:grpSp>
            <p:nvGrpSpPr>
              <p:cNvPr id="3" name="Grupa 47"/>
              <p:cNvGrpSpPr/>
              <p:nvPr/>
            </p:nvGrpSpPr>
            <p:grpSpPr>
              <a:xfrm>
                <a:off x="3286116" y="978195"/>
                <a:ext cx="3071834" cy="4114379"/>
                <a:chOff x="3286116" y="978195"/>
                <a:chExt cx="3071834" cy="4114379"/>
              </a:xfrm>
            </p:grpSpPr>
            <p:grpSp>
              <p:nvGrpSpPr>
                <p:cNvPr id="4" name="Grupa 39"/>
                <p:cNvGrpSpPr/>
                <p:nvPr/>
              </p:nvGrpSpPr>
              <p:grpSpPr>
                <a:xfrm>
                  <a:off x="3286116" y="978195"/>
                  <a:ext cx="3071834" cy="2736557"/>
                  <a:chOff x="3286116" y="978195"/>
                  <a:chExt cx="3071834" cy="2736557"/>
                </a:xfrm>
              </p:grpSpPr>
              <p:grpSp>
                <p:nvGrpSpPr>
                  <p:cNvPr id="5" name="Grupa 35"/>
                  <p:cNvGrpSpPr/>
                  <p:nvPr/>
                </p:nvGrpSpPr>
                <p:grpSpPr>
                  <a:xfrm>
                    <a:off x="3286116" y="1622417"/>
                    <a:ext cx="3071834" cy="2092335"/>
                    <a:chOff x="3286116" y="1622417"/>
                    <a:chExt cx="3071834" cy="2092335"/>
                  </a:xfrm>
                </p:grpSpPr>
                <p:grpSp>
                  <p:nvGrpSpPr>
                    <p:cNvPr id="6" name="Grupa 32"/>
                    <p:cNvGrpSpPr/>
                    <p:nvPr/>
                  </p:nvGrpSpPr>
                  <p:grpSpPr>
                    <a:xfrm>
                      <a:off x="4167963" y="1622417"/>
                      <a:ext cx="2189987" cy="2092335"/>
                      <a:chOff x="4167963" y="1622417"/>
                      <a:chExt cx="2189987" cy="2092335"/>
                    </a:xfrm>
                  </p:grpSpPr>
                  <p:grpSp>
                    <p:nvGrpSpPr>
                      <p:cNvPr id="7" name="Grupa 32"/>
                      <p:cNvGrpSpPr/>
                      <p:nvPr/>
                    </p:nvGrpSpPr>
                    <p:grpSpPr>
                      <a:xfrm>
                        <a:off x="4167963" y="2214554"/>
                        <a:ext cx="1975673" cy="1500198"/>
                        <a:chOff x="4167963" y="2214554"/>
                        <a:chExt cx="1975673" cy="1500198"/>
                      </a:xfrm>
                    </p:grpSpPr>
                    <p:grpSp>
                      <p:nvGrpSpPr>
                        <p:cNvPr id="8" name="Grupa 25"/>
                        <p:cNvGrpSpPr/>
                        <p:nvPr/>
                      </p:nvGrpSpPr>
                      <p:grpSpPr>
                        <a:xfrm>
                          <a:off x="4167963" y="2870791"/>
                          <a:ext cx="904103" cy="843961"/>
                          <a:chOff x="4167963" y="2870791"/>
                          <a:chExt cx="904103" cy="843961"/>
                        </a:xfrm>
                      </p:grpSpPr>
                      <p:grpSp>
                        <p:nvGrpSpPr>
                          <p:cNvPr id="9" name="Grupa 24"/>
                          <p:cNvGrpSpPr/>
                          <p:nvPr/>
                        </p:nvGrpSpPr>
                        <p:grpSpPr>
                          <a:xfrm>
                            <a:off x="4167963" y="2870791"/>
                            <a:ext cx="904103" cy="843961"/>
                            <a:chOff x="4167963" y="2870791"/>
                            <a:chExt cx="904103" cy="843961"/>
                          </a:xfrm>
                        </p:grpSpPr>
                        <p:cxnSp>
                          <p:nvCxnSpPr>
                            <p:cNvPr id="13" name="Łącznik prosty 12"/>
                            <p:cNvCxnSpPr/>
                            <p:nvPr/>
                          </p:nvCxnSpPr>
                          <p:spPr>
                            <a:xfrm>
                              <a:off x="4286248" y="3071810"/>
                              <a:ext cx="785818" cy="642942"/>
                            </a:xfrm>
                            <a:prstGeom prst="line">
                              <a:avLst/>
                            </a:pr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Dowolny kształt 20"/>
                            <p:cNvSpPr/>
                            <p:nvPr/>
                          </p:nvSpPr>
                          <p:spPr>
                            <a:xfrm>
                              <a:off x="4167963" y="2870791"/>
                              <a:ext cx="170121" cy="318976"/>
                            </a:xfrm>
                            <a:custGeom>
                              <a:avLst/>
                              <a:gdLst>
                                <a:gd name="connsiteX0" fmla="*/ 0 w 170121"/>
                                <a:gd name="connsiteY0" fmla="*/ 318976 h 318976"/>
                                <a:gd name="connsiteX1" fmla="*/ 138223 w 170121"/>
                                <a:gd name="connsiteY1" fmla="*/ 191386 h 318976"/>
                                <a:gd name="connsiteX2" fmla="*/ 138223 w 170121"/>
                                <a:gd name="connsiteY2" fmla="*/ 85060 h 318976"/>
                                <a:gd name="connsiteX3" fmla="*/ 170121 w 170121"/>
                                <a:gd name="connsiteY3" fmla="*/ 0 h 318976"/>
                              </a:gdLst>
                              <a:ahLst/>
                              <a:cxnLst>
                                <a:cxn ang="0">
                                  <a:pos x="connsiteX0" y="connsiteY0"/>
                                </a:cxn>
                                <a:cxn ang="0">
                                  <a:pos x="connsiteX1" y="connsiteY1"/>
                                </a:cxn>
                                <a:cxn ang="0">
                                  <a:pos x="connsiteX2" y="connsiteY2"/>
                                </a:cxn>
                                <a:cxn ang="0">
                                  <a:pos x="connsiteX3" y="connsiteY3"/>
                                </a:cxn>
                              </a:cxnLst>
                              <a:rect l="l" t="t" r="r" b="b"/>
                              <a:pathLst>
                                <a:path w="170121" h="318976">
                                  <a:moveTo>
                                    <a:pt x="0" y="318976"/>
                                  </a:moveTo>
                                  <a:cubicBezTo>
                                    <a:pt x="57593" y="274674"/>
                                    <a:pt x="115186" y="230372"/>
                                    <a:pt x="138223" y="191386"/>
                                  </a:cubicBezTo>
                                  <a:cubicBezTo>
                                    <a:pt x="161260" y="152400"/>
                                    <a:pt x="132907" y="116958"/>
                                    <a:pt x="138223" y="85060"/>
                                  </a:cubicBezTo>
                                  <a:cubicBezTo>
                                    <a:pt x="143539" y="53162"/>
                                    <a:pt x="156830" y="26581"/>
                                    <a:pt x="170121" y="0"/>
                                  </a:cubicBezTo>
                                </a:path>
                              </a:pathLst>
                            </a:cu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sp>
                        <p:nvSpPr>
                          <p:cNvPr id="22" name="Prostokąt 39"/>
                          <p:cNvSpPr>
                            <a:spLocks noChangeArrowheads="1"/>
                          </p:cNvSpPr>
                          <p:nvPr/>
                        </p:nvSpPr>
                        <p:spPr bwMode="auto">
                          <a:xfrm>
                            <a:off x="4211700" y="2928934"/>
                            <a:ext cx="288862"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1 </a:t>
                            </a:r>
                          </a:p>
                        </p:txBody>
                      </p:sp>
                    </p:grpSp>
                    <p:grpSp>
                      <p:nvGrpSpPr>
                        <p:cNvPr id="10" name="Grupa 26"/>
                        <p:cNvGrpSpPr/>
                        <p:nvPr/>
                      </p:nvGrpSpPr>
                      <p:grpSpPr>
                        <a:xfrm>
                          <a:off x="4286248" y="2214554"/>
                          <a:ext cx="914404" cy="553712"/>
                          <a:chOff x="4286248" y="2214554"/>
                          <a:chExt cx="914404" cy="553712"/>
                        </a:xfrm>
                      </p:grpSpPr>
                      <p:grpSp>
                        <p:nvGrpSpPr>
                          <p:cNvPr id="11" name="Grupa 17"/>
                          <p:cNvGrpSpPr/>
                          <p:nvPr/>
                        </p:nvGrpSpPr>
                        <p:grpSpPr>
                          <a:xfrm>
                            <a:off x="4786314" y="2500306"/>
                            <a:ext cx="414338" cy="267960"/>
                            <a:chOff x="4370388" y="2922588"/>
                            <a:chExt cx="414338" cy="267960"/>
                          </a:xfrm>
                        </p:grpSpPr>
                        <p:sp>
                          <p:nvSpPr>
                            <p:cNvPr id="19" name="Dowolny kształt 18"/>
                            <p:cNvSpPr/>
                            <p:nvPr/>
                          </p:nvSpPr>
                          <p:spPr>
                            <a:xfrm>
                              <a:off x="4370388" y="2922588"/>
                              <a:ext cx="230187" cy="230187"/>
                            </a:xfrm>
                            <a:custGeom>
                              <a:avLst/>
                              <a:gdLst>
                                <a:gd name="connsiteX0" fmla="*/ 11249 w 230324"/>
                                <a:gd name="connsiteY0" fmla="*/ 0 h 230981"/>
                                <a:gd name="connsiteX1" fmla="*/ 204130 w 230324"/>
                                <a:gd name="connsiteY1" fmla="*/ 16669 h 230981"/>
                                <a:gd name="connsiteX2" fmla="*/ 223180 w 230324"/>
                                <a:gd name="connsiteY2" fmla="*/ 40481 h 230981"/>
                                <a:gd name="connsiteX3" fmla="*/ 230324 w 230324"/>
                                <a:gd name="connsiteY3" fmla="*/ 111919 h 230981"/>
                                <a:gd name="connsiteX4" fmla="*/ 230324 w 230324"/>
                                <a:gd name="connsiteY4" fmla="*/ 202406 h 230981"/>
                                <a:gd name="connsiteX5" fmla="*/ 201749 w 230324"/>
                                <a:gd name="connsiteY5" fmla="*/ 230981 h 230981"/>
                                <a:gd name="connsiteX6" fmla="*/ 154124 w 230324"/>
                                <a:gd name="connsiteY6" fmla="*/ 226219 h 230981"/>
                                <a:gd name="connsiteX7" fmla="*/ 1724 w 230324"/>
                                <a:gd name="connsiteY7" fmla="*/ 73819 h 230981"/>
                                <a:gd name="connsiteX8" fmla="*/ 11249 w 230324"/>
                                <a:gd name="connsiteY8" fmla="*/ 0 h 23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324" h="230981">
                                  <a:moveTo>
                                    <a:pt x="11249" y="0"/>
                                  </a:moveTo>
                                  <a:lnTo>
                                    <a:pt x="204130" y="16669"/>
                                  </a:lnTo>
                                  <a:lnTo>
                                    <a:pt x="223180" y="40481"/>
                                  </a:lnTo>
                                  <a:cubicBezTo>
                                    <a:pt x="228020" y="110657"/>
                                    <a:pt x="211631" y="93218"/>
                                    <a:pt x="230324" y="111919"/>
                                  </a:cubicBezTo>
                                  <a:lnTo>
                                    <a:pt x="230324" y="202406"/>
                                  </a:lnTo>
                                  <a:lnTo>
                                    <a:pt x="201749" y="230981"/>
                                  </a:lnTo>
                                  <a:lnTo>
                                    <a:pt x="154124" y="226219"/>
                                  </a:lnTo>
                                  <a:cubicBezTo>
                                    <a:pt x="0" y="79319"/>
                                    <a:pt x="1724" y="151141"/>
                                    <a:pt x="1724" y="73819"/>
                                  </a:cubicBezTo>
                                  <a:lnTo>
                                    <a:pt x="11249"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20" name="Prostokąt 42"/>
                            <p:cNvSpPr>
                              <a:spLocks noChangeArrowheads="1"/>
                            </p:cNvSpPr>
                            <p:nvPr/>
                          </p:nvSpPr>
                          <p:spPr bwMode="auto">
                            <a:xfrm>
                              <a:off x="4499071" y="2928938"/>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grpSp>
                      <p:grpSp>
                        <p:nvGrpSpPr>
                          <p:cNvPr id="14" name="Grupa 25"/>
                          <p:cNvGrpSpPr/>
                          <p:nvPr/>
                        </p:nvGrpSpPr>
                        <p:grpSpPr>
                          <a:xfrm>
                            <a:off x="4286248" y="2214554"/>
                            <a:ext cx="357093" cy="261610"/>
                            <a:chOff x="4286248" y="2214554"/>
                            <a:chExt cx="357093" cy="261610"/>
                          </a:xfrm>
                        </p:grpSpPr>
                        <p:sp>
                          <p:nvSpPr>
                            <p:cNvPr id="24" name="Prostokąt 23"/>
                            <p:cNvSpPr>
                              <a:spLocks noChangeArrowheads="1"/>
                            </p:cNvSpPr>
                            <p:nvPr/>
                          </p:nvSpPr>
                          <p:spPr bwMode="auto">
                            <a:xfrm>
                              <a:off x="4357686" y="2214554"/>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sp>
                          <p:nvSpPr>
                            <p:cNvPr id="25" name="Dowolny kształt 24"/>
                            <p:cNvSpPr/>
                            <p:nvPr/>
                          </p:nvSpPr>
                          <p:spPr>
                            <a:xfrm>
                              <a:off x="4286248" y="2285992"/>
                              <a:ext cx="169858" cy="163518"/>
                            </a:xfrm>
                            <a:custGeom>
                              <a:avLst/>
                              <a:gdLst>
                                <a:gd name="connsiteX0" fmla="*/ 790 w 134140"/>
                                <a:gd name="connsiteY0" fmla="*/ 107231 h 114374"/>
                                <a:gd name="connsiteX1" fmla="*/ 134140 w 134140"/>
                                <a:gd name="connsiteY1" fmla="*/ 114374 h 114374"/>
                                <a:gd name="connsiteX2" fmla="*/ 105565 w 134140"/>
                                <a:gd name="connsiteY2" fmla="*/ 47699 h 114374"/>
                                <a:gd name="connsiteX3" fmla="*/ 105565 w 134140"/>
                                <a:gd name="connsiteY3" fmla="*/ 9599 h 114374"/>
                                <a:gd name="connsiteX4" fmla="*/ 790 w 134140"/>
                                <a:gd name="connsiteY4" fmla="*/ 74 h 114374"/>
                                <a:gd name="connsiteX5" fmla="*/ 3171 w 134140"/>
                                <a:gd name="connsiteY5" fmla="*/ 74 h 114374"/>
                                <a:gd name="connsiteX6" fmla="*/ 790 w 134140"/>
                                <a:gd name="connsiteY6" fmla="*/ 107231 h 11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40" h="114374">
                                  <a:moveTo>
                                    <a:pt x="790" y="107231"/>
                                  </a:moveTo>
                                  <a:lnTo>
                                    <a:pt x="134140" y="114374"/>
                                  </a:lnTo>
                                  <a:lnTo>
                                    <a:pt x="105565" y="47699"/>
                                  </a:lnTo>
                                  <a:lnTo>
                                    <a:pt x="105565" y="9599"/>
                                  </a:lnTo>
                                  <a:lnTo>
                                    <a:pt x="790" y="74"/>
                                  </a:lnTo>
                                  <a:cubicBezTo>
                                    <a:pt x="0" y="0"/>
                                    <a:pt x="2377" y="74"/>
                                    <a:pt x="3171" y="74"/>
                                  </a:cubicBezTo>
                                  <a:cubicBezTo>
                                    <a:pt x="2377" y="35793"/>
                                    <a:pt x="1584" y="71512"/>
                                    <a:pt x="790" y="107231"/>
                                  </a:cubicBezTo>
                                  <a:close/>
                                </a:path>
                              </a:pathLst>
                            </a:custGeom>
                            <a:solidFill>
                              <a:srgbClr val="FFC000">
                                <a:alpha val="20000"/>
                              </a:srgbClr>
                            </a:solidFill>
                            <a:ln>
                              <a:solidFill>
                                <a:srgbClr val="FF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grpSp>
                      <p:nvGrpSpPr>
                        <p:cNvPr id="15" name="Grupa 31"/>
                        <p:cNvGrpSpPr/>
                        <p:nvPr/>
                      </p:nvGrpSpPr>
                      <p:grpSpPr>
                        <a:xfrm>
                          <a:off x="5397885" y="2357430"/>
                          <a:ext cx="745751" cy="576262"/>
                          <a:chOff x="5397885" y="2357430"/>
                          <a:chExt cx="745751" cy="576262"/>
                        </a:xfrm>
                      </p:grpSpPr>
                      <p:sp>
                        <p:nvSpPr>
                          <p:cNvPr id="26" name="Dowolny kształt 25"/>
                          <p:cNvSpPr/>
                          <p:nvPr/>
                        </p:nvSpPr>
                        <p:spPr>
                          <a:xfrm>
                            <a:off x="5397885" y="2357430"/>
                            <a:ext cx="745751" cy="576262"/>
                          </a:xfrm>
                          <a:custGeom>
                            <a:avLst/>
                            <a:gdLst>
                              <a:gd name="connsiteX0" fmla="*/ 9525 w 838200"/>
                              <a:gd name="connsiteY0" fmla="*/ 261937 h 648041"/>
                              <a:gd name="connsiteX1" fmla="*/ 0 w 838200"/>
                              <a:gd name="connsiteY1" fmla="*/ 504825 h 648041"/>
                              <a:gd name="connsiteX2" fmla="*/ 357188 w 838200"/>
                              <a:gd name="connsiteY2" fmla="*/ 542925 h 648041"/>
                              <a:gd name="connsiteX3" fmla="*/ 485775 w 838200"/>
                              <a:gd name="connsiteY3" fmla="*/ 571500 h 648041"/>
                              <a:gd name="connsiteX4" fmla="*/ 633413 w 838200"/>
                              <a:gd name="connsiteY4" fmla="*/ 590550 h 648041"/>
                              <a:gd name="connsiteX5" fmla="*/ 714375 w 838200"/>
                              <a:gd name="connsiteY5" fmla="*/ 635794 h 648041"/>
                              <a:gd name="connsiteX6" fmla="*/ 781050 w 838200"/>
                              <a:gd name="connsiteY6" fmla="*/ 647700 h 648041"/>
                              <a:gd name="connsiteX7" fmla="*/ 773906 w 838200"/>
                              <a:gd name="connsiteY7" fmla="*/ 642937 h 648041"/>
                              <a:gd name="connsiteX8" fmla="*/ 771525 w 838200"/>
                              <a:gd name="connsiteY8" fmla="*/ 638175 h 648041"/>
                              <a:gd name="connsiteX9" fmla="*/ 838200 w 838200"/>
                              <a:gd name="connsiteY9" fmla="*/ 121444 h 648041"/>
                              <a:gd name="connsiteX10" fmla="*/ 650081 w 838200"/>
                              <a:gd name="connsiteY10" fmla="*/ 66675 h 648041"/>
                              <a:gd name="connsiteX11" fmla="*/ 447675 w 838200"/>
                              <a:gd name="connsiteY11" fmla="*/ 7144 h 648041"/>
                              <a:gd name="connsiteX12" fmla="*/ 381000 w 838200"/>
                              <a:gd name="connsiteY12" fmla="*/ 0 h 648041"/>
                              <a:gd name="connsiteX13" fmla="*/ 364331 w 838200"/>
                              <a:gd name="connsiteY13" fmla="*/ 152400 h 648041"/>
                              <a:gd name="connsiteX14" fmla="*/ 104775 w 838200"/>
                              <a:gd name="connsiteY14" fmla="*/ 219075 h 648041"/>
                              <a:gd name="connsiteX15" fmla="*/ 9525 w 838200"/>
                              <a:gd name="connsiteY15" fmla="*/ 261937 h 6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8200" h="648041">
                                <a:moveTo>
                                  <a:pt x="9525" y="261937"/>
                                </a:moveTo>
                                <a:lnTo>
                                  <a:pt x="0" y="504825"/>
                                </a:lnTo>
                                <a:lnTo>
                                  <a:pt x="357188" y="542925"/>
                                </a:lnTo>
                                <a:lnTo>
                                  <a:pt x="485775" y="571500"/>
                                </a:lnTo>
                                <a:lnTo>
                                  <a:pt x="633413" y="590550"/>
                                </a:lnTo>
                                <a:lnTo>
                                  <a:pt x="714375" y="635794"/>
                                </a:lnTo>
                                <a:cubicBezTo>
                                  <a:pt x="736600" y="639763"/>
                                  <a:pt x="758634" y="645010"/>
                                  <a:pt x="781050" y="647700"/>
                                </a:cubicBezTo>
                                <a:cubicBezTo>
                                  <a:pt x="783892" y="648041"/>
                                  <a:pt x="775930" y="644961"/>
                                  <a:pt x="773906" y="642937"/>
                                </a:cubicBezTo>
                                <a:cubicBezTo>
                                  <a:pt x="772651" y="641682"/>
                                  <a:pt x="772319" y="639762"/>
                                  <a:pt x="771525" y="638175"/>
                                </a:cubicBezTo>
                                <a:lnTo>
                                  <a:pt x="838200" y="121444"/>
                                </a:lnTo>
                                <a:cubicBezTo>
                                  <a:pt x="775284" y="103923"/>
                                  <a:pt x="650081" y="131985"/>
                                  <a:pt x="650081" y="66675"/>
                                </a:cubicBezTo>
                                <a:lnTo>
                                  <a:pt x="447675" y="7144"/>
                                </a:lnTo>
                                <a:lnTo>
                                  <a:pt x="381000" y="0"/>
                                </a:lnTo>
                                <a:lnTo>
                                  <a:pt x="364331" y="152400"/>
                                </a:lnTo>
                                <a:lnTo>
                                  <a:pt x="104775" y="219075"/>
                                </a:lnTo>
                                <a:lnTo>
                                  <a:pt x="9525" y="261937"/>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1" name="Prostokąt 45"/>
                          <p:cNvSpPr>
                            <a:spLocks noChangeArrowheads="1"/>
                          </p:cNvSpPr>
                          <p:nvPr/>
                        </p:nvSpPr>
                        <p:spPr bwMode="auto">
                          <a:xfrm>
                            <a:off x="5715008" y="2428868"/>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4 </a:t>
                            </a:r>
                            <a:endParaRPr lang="pl-PL" sz="1100" b="1" dirty="0">
                              <a:solidFill>
                                <a:schemeClr val="bg1"/>
                              </a:solidFill>
                              <a:latin typeface="Calibri" pitchFamily="34" charset="0"/>
                            </a:endParaRPr>
                          </a:p>
                        </p:txBody>
                      </p:sp>
                    </p:grpSp>
                  </p:grpSp>
                  <p:sp>
                    <p:nvSpPr>
                      <p:cNvPr id="27" name="Dowolny kształt 26"/>
                      <p:cNvSpPr/>
                      <p:nvPr/>
                    </p:nvSpPr>
                    <p:spPr>
                      <a:xfrm>
                        <a:off x="5573725" y="1622417"/>
                        <a:ext cx="784225" cy="735013"/>
                      </a:xfrm>
                      <a:custGeom>
                        <a:avLst/>
                        <a:gdLst>
                          <a:gd name="connsiteX0" fmla="*/ 102393 w 783431"/>
                          <a:gd name="connsiteY0" fmla="*/ 0 h 735806"/>
                          <a:gd name="connsiteX1" fmla="*/ 345281 w 783431"/>
                          <a:gd name="connsiteY1" fmla="*/ 235744 h 735806"/>
                          <a:gd name="connsiteX2" fmla="*/ 783431 w 783431"/>
                          <a:gd name="connsiteY2" fmla="*/ 600075 h 735806"/>
                          <a:gd name="connsiteX3" fmla="*/ 702468 w 783431"/>
                          <a:gd name="connsiteY3" fmla="*/ 735806 h 735806"/>
                          <a:gd name="connsiteX4" fmla="*/ 159543 w 783431"/>
                          <a:gd name="connsiteY4" fmla="*/ 323850 h 735806"/>
                          <a:gd name="connsiteX5" fmla="*/ 92868 w 783431"/>
                          <a:gd name="connsiteY5" fmla="*/ 245269 h 735806"/>
                          <a:gd name="connsiteX6" fmla="*/ 0 w 783431"/>
                          <a:gd name="connsiteY6" fmla="*/ 152400 h 735806"/>
                          <a:gd name="connsiteX7" fmla="*/ 102393 w 783431"/>
                          <a:gd name="connsiteY7" fmla="*/ 0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431" h="735806">
                            <a:moveTo>
                              <a:pt x="102393" y="0"/>
                            </a:moveTo>
                            <a:lnTo>
                              <a:pt x="345281" y="235744"/>
                            </a:lnTo>
                            <a:lnTo>
                              <a:pt x="783431" y="600075"/>
                            </a:lnTo>
                            <a:lnTo>
                              <a:pt x="702468" y="735806"/>
                            </a:lnTo>
                            <a:lnTo>
                              <a:pt x="159543" y="323850"/>
                            </a:lnTo>
                            <a:lnTo>
                              <a:pt x="92868" y="245269"/>
                            </a:lnTo>
                            <a:lnTo>
                              <a:pt x="0" y="152400"/>
                            </a:lnTo>
                            <a:cubicBezTo>
                              <a:pt x="33584" y="102024"/>
                              <a:pt x="41849" y="2381"/>
                              <a:pt x="102393" y="0"/>
                            </a:cubicBez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nvGrpSpPr>
                    <p:cNvPr id="32" name="Grupa 31"/>
                    <p:cNvGrpSpPr/>
                    <p:nvPr/>
                  </p:nvGrpSpPr>
                  <p:grpSpPr>
                    <a:xfrm>
                      <a:off x="3286116" y="2857496"/>
                      <a:ext cx="747713" cy="833110"/>
                      <a:chOff x="2714625" y="3429000"/>
                      <a:chExt cx="747713" cy="833110"/>
                    </a:xfrm>
                  </p:grpSpPr>
                  <p:sp>
                    <p:nvSpPr>
                      <p:cNvPr id="33" name="Dowolny kształt 32"/>
                      <p:cNvSpPr/>
                      <p:nvPr/>
                    </p:nvSpPr>
                    <p:spPr>
                      <a:xfrm>
                        <a:off x="2714625" y="3429000"/>
                        <a:ext cx="747713" cy="831850"/>
                      </a:xfrm>
                      <a:custGeom>
                        <a:avLst/>
                        <a:gdLst>
                          <a:gd name="connsiteX0" fmla="*/ 0 w 747713"/>
                          <a:gd name="connsiteY0" fmla="*/ 78581 h 832301"/>
                          <a:gd name="connsiteX1" fmla="*/ 216694 w 747713"/>
                          <a:gd name="connsiteY1" fmla="*/ 0 h 832301"/>
                          <a:gd name="connsiteX2" fmla="*/ 326231 w 747713"/>
                          <a:gd name="connsiteY2" fmla="*/ 100012 h 832301"/>
                          <a:gd name="connsiteX3" fmla="*/ 509588 w 747713"/>
                          <a:gd name="connsiteY3" fmla="*/ 328612 h 832301"/>
                          <a:gd name="connsiteX4" fmla="*/ 688181 w 747713"/>
                          <a:gd name="connsiteY4" fmla="*/ 566737 h 832301"/>
                          <a:gd name="connsiteX5" fmla="*/ 747713 w 747713"/>
                          <a:gd name="connsiteY5" fmla="*/ 666750 h 832301"/>
                          <a:gd name="connsiteX6" fmla="*/ 490538 w 747713"/>
                          <a:gd name="connsiteY6" fmla="*/ 828675 h 832301"/>
                          <a:gd name="connsiteX7" fmla="*/ 483394 w 747713"/>
                          <a:gd name="connsiteY7" fmla="*/ 831056 h 832301"/>
                          <a:gd name="connsiteX8" fmla="*/ 473869 w 747713"/>
                          <a:gd name="connsiteY8" fmla="*/ 819150 h 832301"/>
                          <a:gd name="connsiteX9" fmla="*/ 0 w 747713"/>
                          <a:gd name="connsiteY9" fmla="*/ 78581 h 83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7713" h="832301">
                            <a:moveTo>
                              <a:pt x="0" y="78581"/>
                            </a:moveTo>
                            <a:lnTo>
                              <a:pt x="216694" y="0"/>
                            </a:lnTo>
                            <a:lnTo>
                              <a:pt x="326231" y="100012"/>
                            </a:lnTo>
                            <a:lnTo>
                              <a:pt x="509588" y="328612"/>
                            </a:lnTo>
                            <a:lnTo>
                              <a:pt x="688181" y="566737"/>
                            </a:lnTo>
                            <a:lnTo>
                              <a:pt x="747713" y="666750"/>
                            </a:lnTo>
                            <a:lnTo>
                              <a:pt x="490538" y="828675"/>
                            </a:lnTo>
                            <a:cubicBezTo>
                              <a:pt x="488406" y="830000"/>
                              <a:pt x="485573" y="832301"/>
                              <a:pt x="483394" y="831056"/>
                            </a:cubicBezTo>
                            <a:cubicBezTo>
                              <a:pt x="478981" y="828534"/>
                              <a:pt x="473869" y="819150"/>
                              <a:pt x="473869" y="819150"/>
                            </a:cubicBezTo>
                            <a:lnTo>
                              <a:pt x="0" y="78581"/>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4" name="Prostokąt 31"/>
                      <p:cNvSpPr>
                        <a:spLocks noChangeArrowheads="1"/>
                      </p:cNvSpPr>
                      <p:nvPr/>
                    </p:nvSpPr>
                    <p:spPr bwMode="auto">
                      <a:xfrm>
                        <a:off x="2995678" y="4000500"/>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6 </a:t>
                        </a:r>
                        <a:endParaRPr lang="pl-PL" sz="1100" b="1" dirty="0">
                          <a:solidFill>
                            <a:schemeClr val="bg1"/>
                          </a:solidFill>
                          <a:latin typeface="Calibri" pitchFamily="34" charset="0"/>
                        </a:endParaRPr>
                      </a:p>
                    </p:txBody>
                  </p:sp>
                </p:grpSp>
              </p:grpSp>
              <p:grpSp>
                <p:nvGrpSpPr>
                  <p:cNvPr id="35" name="Grupa 36"/>
                  <p:cNvGrpSpPr/>
                  <p:nvPr/>
                </p:nvGrpSpPr>
                <p:grpSpPr>
                  <a:xfrm>
                    <a:off x="3838353" y="978195"/>
                    <a:ext cx="510363" cy="1116419"/>
                    <a:chOff x="3838353" y="978195"/>
                    <a:chExt cx="510363" cy="1116419"/>
                  </a:xfrm>
                </p:grpSpPr>
                <p:sp>
                  <p:nvSpPr>
                    <p:cNvPr id="38" name="Dowolny kształt 37"/>
                    <p:cNvSpPr/>
                    <p:nvPr/>
                  </p:nvSpPr>
                  <p:spPr>
                    <a:xfrm>
                      <a:off x="3838353" y="978195"/>
                      <a:ext cx="510363" cy="1116419"/>
                    </a:xfrm>
                    <a:custGeom>
                      <a:avLst/>
                      <a:gdLst>
                        <a:gd name="connsiteX0" fmla="*/ 0 w 510363"/>
                        <a:gd name="connsiteY0" fmla="*/ 10633 h 1116419"/>
                        <a:gd name="connsiteX1" fmla="*/ 233917 w 510363"/>
                        <a:gd name="connsiteY1" fmla="*/ 744279 h 1116419"/>
                        <a:gd name="connsiteX2" fmla="*/ 212652 w 510363"/>
                        <a:gd name="connsiteY2" fmla="*/ 1116419 h 1116419"/>
                        <a:gd name="connsiteX3" fmla="*/ 510363 w 510363"/>
                        <a:gd name="connsiteY3" fmla="*/ 978196 h 1116419"/>
                        <a:gd name="connsiteX4" fmla="*/ 308345 w 510363"/>
                        <a:gd name="connsiteY4" fmla="*/ 393405 h 1116419"/>
                        <a:gd name="connsiteX5" fmla="*/ 318977 w 510363"/>
                        <a:gd name="connsiteY5" fmla="*/ 0 h 1116419"/>
                        <a:gd name="connsiteX6" fmla="*/ 0 w 510363"/>
                        <a:gd name="connsiteY6" fmla="*/ 10633 h 111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363" h="1116419">
                          <a:moveTo>
                            <a:pt x="0" y="10633"/>
                          </a:moveTo>
                          <a:lnTo>
                            <a:pt x="233917" y="744279"/>
                          </a:lnTo>
                          <a:lnTo>
                            <a:pt x="212652" y="1116419"/>
                          </a:lnTo>
                          <a:lnTo>
                            <a:pt x="510363" y="978196"/>
                          </a:lnTo>
                          <a:lnTo>
                            <a:pt x="308345" y="393405"/>
                          </a:lnTo>
                          <a:lnTo>
                            <a:pt x="318977" y="0"/>
                          </a:lnTo>
                          <a:lnTo>
                            <a:pt x="0" y="10633"/>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rostokąt 38"/>
                    <p:cNvSpPr/>
                    <p:nvPr/>
                  </p:nvSpPr>
                  <p:spPr>
                    <a:xfrm>
                      <a:off x="4071934" y="1714488"/>
                      <a:ext cx="256802" cy="261610"/>
                    </a:xfrm>
                    <a:prstGeom prst="rect">
                      <a:avLst/>
                    </a:prstGeom>
                  </p:spPr>
                  <p:txBody>
                    <a:bodyPr wrap="none">
                      <a:spAutoFit/>
                    </a:bodyPr>
                    <a:lstStyle/>
                    <a:p>
                      <a:r>
                        <a:rPr lang="pl-PL" sz="1100" b="1" dirty="0" smtClean="0">
                          <a:solidFill>
                            <a:schemeClr val="bg1"/>
                          </a:solidFill>
                          <a:latin typeface="Calibri" pitchFamily="34" charset="0"/>
                        </a:rPr>
                        <a:t>3</a:t>
                      </a:r>
                      <a:endParaRPr lang="pl-PL" sz="1100" dirty="0"/>
                    </a:p>
                  </p:txBody>
                </p:sp>
              </p:grpSp>
            </p:grpSp>
            <p:grpSp>
              <p:nvGrpSpPr>
                <p:cNvPr id="36" name="Grupa 46"/>
                <p:cNvGrpSpPr/>
                <p:nvPr/>
              </p:nvGrpSpPr>
              <p:grpSpPr>
                <a:xfrm>
                  <a:off x="4802863" y="4200808"/>
                  <a:ext cx="792179" cy="891766"/>
                  <a:chOff x="4802863" y="4200808"/>
                  <a:chExt cx="792179" cy="891766"/>
                </a:xfrm>
              </p:grpSpPr>
              <p:sp>
                <p:nvSpPr>
                  <p:cNvPr id="42" name="Dowolny kształt 41"/>
                  <p:cNvSpPr/>
                  <p:nvPr/>
                </p:nvSpPr>
                <p:spPr>
                  <a:xfrm>
                    <a:off x="4802863" y="4200808"/>
                    <a:ext cx="792179" cy="891766"/>
                  </a:xfrm>
                  <a:custGeom>
                    <a:avLst/>
                    <a:gdLst>
                      <a:gd name="connsiteX0" fmla="*/ 81482 w 792179"/>
                      <a:gd name="connsiteY0" fmla="*/ 0 h 891766"/>
                      <a:gd name="connsiteX1" fmla="*/ 792179 w 792179"/>
                      <a:gd name="connsiteY1" fmla="*/ 90535 h 891766"/>
                      <a:gd name="connsiteX2" fmla="*/ 380246 w 792179"/>
                      <a:gd name="connsiteY2" fmla="*/ 891766 h 891766"/>
                      <a:gd name="connsiteX3" fmla="*/ 194650 w 792179"/>
                      <a:gd name="connsiteY3" fmla="*/ 629216 h 891766"/>
                      <a:gd name="connsiteX4" fmla="*/ 108642 w 792179"/>
                      <a:gd name="connsiteY4" fmla="*/ 665430 h 891766"/>
                      <a:gd name="connsiteX5" fmla="*/ 72428 w 792179"/>
                      <a:gd name="connsiteY5" fmla="*/ 583948 h 891766"/>
                      <a:gd name="connsiteX6" fmla="*/ 0 w 792179"/>
                      <a:gd name="connsiteY6" fmla="*/ 620162 h 891766"/>
                      <a:gd name="connsiteX7" fmla="*/ 81482 w 792179"/>
                      <a:gd name="connsiteY7" fmla="*/ 0 h 89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179" h="891766">
                        <a:moveTo>
                          <a:pt x="81482" y="0"/>
                        </a:moveTo>
                        <a:lnTo>
                          <a:pt x="792179" y="90535"/>
                        </a:lnTo>
                        <a:lnTo>
                          <a:pt x="380246" y="891766"/>
                        </a:lnTo>
                        <a:lnTo>
                          <a:pt x="194650" y="629216"/>
                        </a:lnTo>
                        <a:lnTo>
                          <a:pt x="108642" y="665430"/>
                        </a:lnTo>
                        <a:lnTo>
                          <a:pt x="72428" y="583948"/>
                        </a:lnTo>
                        <a:lnTo>
                          <a:pt x="0" y="620162"/>
                        </a:lnTo>
                        <a:lnTo>
                          <a:pt x="81482"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Prostokąt 31"/>
                  <p:cNvSpPr>
                    <a:spLocks noChangeArrowheads="1"/>
                  </p:cNvSpPr>
                  <p:nvPr/>
                </p:nvSpPr>
                <p:spPr bwMode="auto">
                  <a:xfrm>
                    <a:off x="4854642" y="435769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7 </a:t>
                    </a:r>
                    <a:endParaRPr lang="pl-PL" sz="1100" b="1" dirty="0">
                      <a:solidFill>
                        <a:schemeClr val="bg1"/>
                      </a:solidFill>
                      <a:latin typeface="Calibri" pitchFamily="34" charset="0"/>
                    </a:endParaRPr>
                  </a:p>
                </p:txBody>
              </p:sp>
            </p:grpSp>
          </p:grpSp>
          <p:grpSp>
            <p:nvGrpSpPr>
              <p:cNvPr id="37" name="Grupa 47"/>
              <p:cNvGrpSpPr/>
              <p:nvPr/>
            </p:nvGrpSpPr>
            <p:grpSpPr>
              <a:xfrm>
                <a:off x="6286512" y="4065701"/>
                <a:ext cx="428628" cy="649183"/>
                <a:chOff x="6286512" y="4065701"/>
                <a:chExt cx="428628" cy="649183"/>
              </a:xfrm>
            </p:grpSpPr>
            <p:sp>
              <p:nvSpPr>
                <p:cNvPr id="43" name="Dowolny kształt 42"/>
                <p:cNvSpPr/>
                <p:nvPr/>
              </p:nvSpPr>
              <p:spPr>
                <a:xfrm>
                  <a:off x="6286512" y="4065701"/>
                  <a:ext cx="428628" cy="649183"/>
                </a:xfrm>
                <a:custGeom>
                  <a:avLst/>
                  <a:gdLst>
                    <a:gd name="connsiteX0" fmla="*/ 207169 w 490537"/>
                    <a:gd name="connsiteY0" fmla="*/ 9525 h 742950"/>
                    <a:gd name="connsiteX1" fmla="*/ 280987 w 490537"/>
                    <a:gd name="connsiteY1" fmla="*/ 7144 h 742950"/>
                    <a:gd name="connsiteX2" fmla="*/ 326231 w 490537"/>
                    <a:gd name="connsiteY2" fmla="*/ 45244 h 742950"/>
                    <a:gd name="connsiteX3" fmla="*/ 369094 w 490537"/>
                    <a:gd name="connsiteY3" fmla="*/ 0 h 742950"/>
                    <a:gd name="connsiteX4" fmla="*/ 464344 w 490537"/>
                    <a:gd name="connsiteY4" fmla="*/ 66675 h 742950"/>
                    <a:gd name="connsiteX5" fmla="*/ 490537 w 490537"/>
                    <a:gd name="connsiteY5" fmla="*/ 90487 h 742950"/>
                    <a:gd name="connsiteX6" fmla="*/ 450056 w 490537"/>
                    <a:gd name="connsiteY6" fmla="*/ 173831 h 742950"/>
                    <a:gd name="connsiteX7" fmla="*/ 409575 w 490537"/>
                    <a:gd name="connsiteY7" fmla="*/ 211931 h 742950"/>
                    <a:gd name="connsiteX8" fmla="*/ 321469 w 490537"/>
                    <a:gd name="connsiteY8" fmla="*/ 433387 h 742950"/>
                    <a:gd name="connsiteX9" fmla="*/ 304800 w 490537"/>
                    <a:gd name="connsiteY9" fmla="*/ 469106 h 742950"/>
                    <a:gd name="connsiteX10" fmla="*/ 340519 w 490537"/>
                    <a:gd name="connsiteY10" fmla="*/ 483394 h 742950"/>
                    <a:gd name="connsiteX11" fmla="*/ 292894 w 490537"/>
                    <a:gd name="connsiteY11" fmla="*/ 619125 h 742950"/>
                    <a:gd name="connsiteX12" fmla="*/ 261937 w 490537"/>
                    <a:gd name="connsiteY12" fmla="*/ 709612 h 742950"/>
                    <a:gd name="connsiteX13" fmla="*/ 150019 w 490537"/>
                    <a:gd name="connsiteY13" fmla="*/ 728662 h 742950"/>
                    <a:gd name="connsiteX14" fmla="*/ 83344 w 490537"/>
                    <a:gd name="connsiteY14" fmla="*/ 742950 h 742950"/>
                    <a:gd name="connsiteX15" fmla="*/ 54769 w 490537"/>
                    <a:gd name="connsiteY15" fmla="*/ 721519 h 742950"/>
                    <a:gd name="connsiteX16" fmla="*/ 66675 w 490537"/>
                    <a:gd name="connsiteY16" fmla="*/ 673894 h 742950"/>
                    <a:gd name="connsiteX17" fmla="*/ 23812 w 490537"/>
                    <a:gd name="connsiteY17" fmla="*/ 638175 h 742950"/>
                    <a:gd name="connsiteX18" fmla="*/ 0 w 490537"/>
                    <a:gd name="connsiteY18" fmla="*/ 492919 h 742950"/>
                    <a:gd name="connsiteX19" fmla="*/ 61912 w 490537"/>
                    <a:gd name="connsiteY19" fmla="*/ 283369 h 742950"/>
                    <a:gd name="connsiteX20" fmla="*/ 140494 w 490537"/>
                    <a:gd name="connsiteY20" fmla="*/ 311944 h 742950"/>
                    <a:gd name="connsiteX21" fmla="*/ 207169 w 490537"/>
                    <a:gd name="connsiteY21" fmla="*/ 9525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0537" h="742950">
                      <a:moveTo>
                        <a:pt x="207169" y="9525"/>
                      </a:moveTo>
                      <a:lnTo>
                        <a:pt x="280987" y="7144"/>
                      </a:lnTo>
                      <a:lnTo>
                        <a:pt x="326231" y="45244"/>
                      </a:lnTo>
                      <a:lnTo>
                        <a:pt x="369094" y="0"/>
                      </a:lnTo>
                      <a:lnTo>
                        <a:pt x="464344" y="66675"/>
                      </a:lnTo>
                      <a:lnTo>
                        <a:pt x="490537" y="90487"/>
                      </a:lnTo>
                      <a:lnTo>
                        <a:pt x="450056" y="173831"/>
                      </a:lnTo>
                      <a:lnTo>
                        <a:pt x="409575" y="211931"/>
                      </a:lnTo>
                      <a:lnTo>
                        <a:pt x="321469" y="433387"/>
                      </a:lnTo>
                      <a:lnTo>
                        <a:pt x="304800" y="469106"/>
                      </a:lnTo>
                      <a:lnTo>
                        <a:pt x="340519" y="483394"/>
                      </a:lnTo>
                      <a:lnTo>
                        <a:pt x="292894" y="619125"/>
                      </a:lnTo>
                      <a:lnTo>
                        <a:pt x="261937" y="709612"/>
                      </a:lnTo>
                      <a:lnTo>
                        <a:pt x="150019" y="728662"/>
                      </a:lnTo>
                      <a:lnTo>
                        <a:pt x="83344" y="742950"/>
                      </a:lnTo>
                      <a:cubicBezTo>
                        <a:pt x="54109" y="723460"/>
                        <a:pt x="54769" y="735348"/>
                        <a:pt x="54769" y="721519"/>
                      </a:cubicBezTo>
                      <a:lnTo>
                        <a:pt x="66675" y="673894"/>
                      </a:lnTo>
                      <a:lnTo>
                        <a:pt x="23812" y="638175"/>
                      </a:lnTo>
                      <a:lnTo>
                        <a:pt x="0" y="492919"/>
                      </a:lnTo>
                      <a:cubicBezTo>
                        <a:pt x="20424" y="423006"/>
                        <a:pt x="61912" y="210534"/>
                        <a:pt x="61912" y="283369"/>
                      </a:cubicBezTo>
                      <a:lnTo>
                        <a:pt x="140494" y="311944"/>
                      </a:lnTo>
                      <a:lnTo>
                        <a:pt x="207169" y="9525"/>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47" name="Prostokąt 31"/>
                <p:cNvSpPr>
                  <a:spLocks noChangeArrowheads="1"/>
                </p:cNvSpPr>
                <p:nvPr/>
              </p:nvSpPr>
              <p:spPr bwMode="auto">
                <a:xfrm>
                  <a:off x="6286512" y="435769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8 </a:t>
                  </a:r>
                  <a:endParaRPr lang="pl-PL" sz="1100" b="1" dirty="0">
                    <a:solidFill>
                      <a:schemeClr val="bg1"/>
                    </a:solidFill>
                    <a:latin typeface="Calibri" pitchFamily="34" charset="0"/>
                  </a:endParaRPr>
                </a:p>
              </p:txBody>
            </p:sp>
          </p:grpSp>
        </p:grpSp>
        <p:grpSp>
          <p:nvGrpSpPr>
            <p:cNvPr id="53" name="Grupa 52"/>
            <p:cNvGrpSpPr/>
            <p:nvPr/>
          </p:nvGrpSpPr>
          <p:grpSpPr>
            <a:xfrm>
              <a:off x="5038725" y="1979613"/>
              <a:ext cx="1148588" cy="763587"/>
              <a:chOff x="5038725" y="1979613"/>
              <a:chExt cx="1148588" cy="763587"/>
            </a:xfrm>
          </p:grpSpPr>
          <p:sp>
            <p:nvSpPr>
              <p:cNvPr id="51" name="Dowolny kształt 50"/>
              <p:cNvSpPr/>
              <p:nvPr/>
            </p:nvSpPr>
            <p:spPr>
              <a:xfrm>
                <a:off x="5038725" y="1979613"/>
                <a:ext cx="1148588" cy="763587"/>
              </a:xfrm>
              <a:custGeom>
                <a:avLst/>
                <a:gdLst>
                  <a:gd name="connsiteX0" fmla="*/ 652463 w 1148588"/>
                  <a:gd name="connsiteY0" fmla="*/ 6350 h 763587"/>
                  <a:gd name="connsiteX1" fmla="*/ 481013 w 1148588"/>
                  <a:gd name="connsiteY1" fmla="*/ 277812 h 763587"/>
                  <a:gd name="connsiteX2" fmla="*/ 376238 w 1148588"/>
                  <a:gd name="connsiteY2" fmla="*/ 220662 h 763587"/>
                  <a:gd name="connsiteX3" fmla="*/ 0 w 1148588"/>
                  <a:gd name="connsiteY3" fmla="*/ 515937 h 763587"/>
                  <a:gd name="connsiteX4" fmla="*/ 85725 w 1148588"/>
                  <a:gd name="connsiteY4" fmla="*/ 763587 h 763587"/>
                  <a:gd name="connsiteX5" fmla="*/ 257175 w 1148588"/>
                  <a:gd name="connsiteY5" fmla="*/ 639762 h 763587"/>
                  <a:gd name="connsiteX6" fmla="*/ 647700 w 1148588"/>
                  <a:gd name="connsiteY6" fmla="*/ 492125 h 763587"/>
                  <a:gd name="connsiteX7" fmla="*/ 719138 w 1148588"/>
                  <a:gd name="connsiteY7" fmla="*/ 330200 h 763587"/>
                  <a:gd name="connsiteX8" fmla="*/ 766763 w 1148588"/>
                  <a:gd name="connsiteY8" fmla="*/ 306387 h 763587"/>
                  <a:gd name="connsiteX9" fmla="*/ 1100138 w 1148588"/>
                  <a:gd name="connsiteY9" fmla="*/ 373062 h 763587"/>
                  <a:gd name="connsiteX10" fmla="*/ 1109663 w 1148588"/>
                  <a:gd name="connsiteY10" fmla="*/ 315912 h 763587"/>
                  <a:gd name="connsiteX11" fmla="*/ 1095375 w 1148588"/>
                  <a:gd name="connsiteY11" fmla="*/ 315912 h 763587"/>
                  <a:gd name="connsiteX12" fmla="*/ 652463 w 1148588"/>
                  <a:gd name="connsiteY12" fmla="*/ 6350 h 76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8588" h="763587">
                    <a:moveTo>
                      <a:pt x="652463" y="6350"/>
                    </a:moveTo>
                    <a:cubicBezTo>
                      <a:pt x="550069" y="0"/>
                      <a:pt x="583563" y="226543"/>
                      <a:pt x="481013" y="277812"/>
                    </a:cubicBezTo>
                    <a:cubicBezTo>
                      <a:pt x="370067" y="219928"/>
                      <a:pt x="330292" y="220662"/>
                      <a:pt x="376238" y="220662"/>
                    </a:cubicBezTo>
                    <a:lnTo>
                      <a:pt x="0" y="515937"/>
                    </a:lnTo>
                    <a:cubicBezTo>
                      <a:pt x="29074" y="598313"/>
                      <a:pt x="85725" y="676231"/>
                      <a:pt x="85725" y="763587"/>
                    </a:cubicBezTo>
                    <a:lnTo>
                      <a:pt x="257175" y="639762"/>
                    </a:lnTo>
                    <a:lnTo>
                      <a:pt x="647700" y="492125"/>
                    </a:lnTo>
                    <a:lnTo>
                      <a:pt x="719138" y="330200"/>
                    </a:lnTo>
                    <a:lnTo>
                      <a:pt x="766763" y="306387"/>
                    </a:lnTo>
                    <a:lnTo>
                      <a:pt x="1100138" y="373062"/>
                    </a:lnTo>
                    <a:cubicBezTo>
                      <a:pt x="1139011" y="288837"/>
                      <a:pt x="1148588" y="310352"/>
                      <a:pt x="1109663" y="315912"/>
                    </a:cubicBezTo>
                    <a:cubicBezTo>
                      <a:pt x="1104948" y="316585"/>
                      <a:pt x="1100138" y="315912"/>
                      <a:pt x="1095375" y="315912"/>
                    </a:cubicBezTo>
                    <a:cubicBezTo>
                      <a:pt x="948286" y="208793"/>
                      <a:pt x="754857" y="12700"/>
                      <a:pt x="652463" y="6350"/>
                    </a:cubicBez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Prostokąt 89"/>
              <p:cNvSpPr>
                <a:spLocks noChangeArrowheads="1"/>
              </p:cNvSpPr>
              <p:nvPr/>
            </p:nvSpPr>
            <p:spPr bwMode="auto">
              <a:xfrm>
                <a:off x="5286380" y="221455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9 </a:t>
                </a:r>
                <a:endParaRPr lang="pl-PL" sz="1100" b="1" dirty="0">
                  <a:solidFill>
                    <a:schemeClr val="bg1"/>
                  </a:solidFill>
                  <a:latin typeface="Calibri" pitchFamily="34" charset="0"/>
                </a:endParaRPr>
              </a:p>
            </p:txBody>
          </p:sp>
        </p:grpSp>
      </p:grpSp>
      <p:sp>
        <p:nvSpPr>
          <p:cNvPr id="16" name="Prostokąt 15"/>
          <p:cNvSpPr/>
          <p:nvPr/>
        </p:nvSpPr>
        <p:spPr>
          <a:xfrm>
            <a:off x="1428728" y="928670"/>
            <a:ext cx="6357982"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6"/>
                  </a:solidFill>
                  <a:prstDash val="solid"/>
                </a:ln>
                <a:solidFill>
                  <a:schemeClr val="bg1"/>
                </a:solidFill>
                <a:effectLst>
                  <a:reflection blurRad="12700" stA="28000" endPos="45000" dist="1000" dir="5400000" sy="-100000" algn="bl" rotWithShape="0"/>
                </a:effectLst>
              </a:rPr>
              <a:t>PRZESTRZEŃ PUBLICZNA I ZIELEŃ </a:t>
            </a:r>
            <a:endParaRPr lang="pl-PL" sz="3200" cap="all" dirty="0">
              <a:ln w="9000" cmpd="sng">
                <a:solidFill>
                  <a:schemeClr val="accent6"/>
                </a:solidFill>
                <a:prstDash val="solid"/>
              </a:ln>
              <a:solidFill>
                <a:schemeClr val="bg1"/>
              </a:solidFill>
              <a:effectLst>
                <a:reflection blurRad="12700" stA="28000" endPos="45000" dist="1000" dir="5400000" sy="-100000" algn="bl" rotWithShape="0"/>
              </a:effectLst>
            </a:endParaRPr>
          </a:p>
        </p:txBody>
      </p:sp>
      <p:sp>
        <p:nvSpPr>
          <p:cNvPr id="55" name="Prostokąt 23"/>
          <p:cNvSpPr>
            <a:spLocks noChangeArrowheads="1"/>
          </p:cNvSpPr>
          <p:nvPr/>
        </p:nvSpPr>
        <p:spPr bwMode="auto">
          <a:xfrm>
            <a:off x="5834171" y="1884355"/>
            <a:ext cx="285655"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5</a:t>
            </a:r>
            <a:r>
              <a:rPr lang="pl-PL" sz="1000" b="1" dirty="0" smtClean="0">
                <a:solidFill>
                  <a:schemeClr val="bg1"/>
                </a:solidFill>
                <a:latin typeface="Calibri" pitchFamily="34" charset="0"/>
              </a:rPr>
              <a:t> </a:t>
            </a:r>
            <a:endParaRPr lang="pl-PL" sz="1000" b="1" dirty="0">
              <a:solidFill>
                <a:schemeClr val="bg1"/>
              </a:solidFill>
              <a:latin typeface="Calibri" pitchFamily="34" charset="0"/>
            </a:endParaRPr>
          </a:p>
        </p:txBody>
      </p:sp>
      <p:pic>
        <p:nvPicPr>
          <p:cNvPr id="52" name="Obraz 51"/>
          <p:cNvPicPr>
            <a:picLocks noChangeAspect="1"/>
          </p:cNvPicPr>
          <p:nvPr/>
        </p:nvPicPr>
        <p:blipFill rotWithShape="1">
          <a:blip r:embed="rId3"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215238" cy="554578"/>
          </a:xfrm>
          <a:prstGeom prst="rect">
            <a:avLst/>
          </a:prstGeom>
          <a:noFill/>
        </p:spPr>
        <p:txBody>
          <a:bodyPr wrap="square">
            <a:noAutofit/>
          </a:bodyPr>
          <a:lstStyle/>
          <a:p>
            <a:pPr marL="342900" lvl="0" indent="-342900">
              <a:spcBef>
                <a:spcPct val="0"/>
              </a:spcBef>
              <a:defRPr/>
            </a:pPr>
            <a:r>
              <a:rPr lang="pl-PL" sz="1000" b="1" dirty="0" smtClean="0">
                <a:solidFill>
                  <a:schemeClr val="accent6"/>
                </a:solidFill>
              </a:rPr>
              <a:t>BEZPIECZEŃSTWO PRZY SZKOLE</a:t>
            </a:r>
          </a:p>
          <a:p>
            <a:pPr lvl="0">
              <a:spcBef>
                <a:spcPct val="0"/>
              </a:spcBef>
              <a:defRPr/>
            </a:pPr>
            <a:r>
              <a:rPr lang="pl-PL" sz="1000" dirty="0" smtClean="0"/>
              <a:t>POPRAWA BEZPIECZEŃSTWA PRZY SZKOLE NA UL. SUWALSKIEJ POPRZEZ WPROWADZENIE  ZIELENI IZOLACYJNEJ  - ODIZOLOWANIE ULICY  ŻYWOPŁOTEM LUB LABIRYNTEM.</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6"/>
                  </a:solidFill>
                  <a:prstDash val="solid"/>
                </a:ln>
                <a:solidFill>
                  <a:schemeClr val="accent6"/>
                </a:solidFill>
                <a:effectLst>
                  <a:reflection blurRad="12700" stA="28000" endPos="45000" dist="1000" dir="5400000" sy="-100000" algn="bl" rotWithShape="0"/>
                </a:effectLst>
              </a:rPr>
              <a:t>10</a:t>
            </a:r>
            <a:endParaRPr lang="pl-PL" sz="1200" cap="all" dirty="0">
              <a:ln w="9000" cmpd="sng">
                <a:solidFill>
                  <a:schemeClr val="accent6"/>
                </a:solidFill>
                <a:prstDash val="solid"/>
              </a:ln>
              <a:solidFill>
                <a:schemeClr val="accent6"/>
              </a:solidFill>
              <a:effectLst>
                <a:reflection blurRad="12700" stA="28000" endPos="45000" dist="1000" dir="5400000" sy="-100000" algn="bl" rotWithShape="0"/>
              </a:effectLst>
            </a:endParaRPr>
          </a:p>
        </p:txBody>
      </p:sp>
      <p:sp>
        <p:nvSpPr>
          <p:cNvPr id="17"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grpSp>
        <p:nvGrpSpPr>
          <p:cNvPr id="55" name="Grupa 54"/>
          <p:cNvGrpSpPr/>
          <p:nvPr/>
        </p:nvGrpSpPr>
        <p:grpSpPr>
          <a:xfrm>
            <a:off x="3286116" y="978195"/>
            <a:ext cx="3429024" cy="4114379"/>
            <a:chOff x="3286116" y="978195"/>
            <a:chExt cx="3429024" cy="4114379"/>
          </a:xfrm>
        </p:grpSpPr>
        <p:grpSp>
          <p:nvGrpSpPr>
            <p:cNvPr id="2" name="Grupa 53"/>
            <p:cNvGrpSpPr/>
            <p:nvPr/>
          </p:nvGrpSpPr>
          <p:grpSpPr>
            <a:xfrm>
              <a:off x="3286116" y="978195"/>
              <a:ext cx="3429024" cy="4114379"/>
              <a:chOff x="3286116" y="978195"/>
              <a:chExt cx="3429024" cy="4114379"/>
            </a:xfrm>
          </p:grpSpPr>
          <p:grpSp>
            <p:nvGrpSpPr>
              <p:cNvPr id="3" name="Grupa 48"/>
              <p:cNvGrpSpPr/>
              <p:nvPr/>
            </p:nvGrpSpPr>
            <p:grpSpPr>
              <a:xfrm>
                <a:off x="3286116" y="978195"/>
                <a:ext cx="3429024" cy="4114379"/>
                <a:chOff x="3286116" y="978195"/>
                <a:chExt cx="3429024" cy="4114379"/>
              </a:xfrm>
            </p:grpSpPr>
            <p:grpSp>
              <p:nvGrpSpPr>
                <p:cNvPr id="4" name="Grupa 47"/>
                <p:cNvGrpSpPr/>
                <p:nvPr/>
              </p:nvGrpSpPr>
              <p:grpSpPr>
                <a:xfrm>
                  <a:off x="3286116" y="978195"/>
                  <a:ext cx="3071834" cy="4114379"/>
                  <a:chOff x="3286116" y="978195"/>
                  <a:chExt cx="3071834" cy="4114379"/>
                </a:xfrm>
              </p:grpSpPr>
              <p:grpSp>
                <p:nvGrpSpPr>
                  <p:cNvPr id="5" name="Grupa 39"/>
                  <p:cNvGrpSpPr/>
                  <p:nvPr/>
                </p:nvGrpSpPr>
                <p:grpSpPr>
                  <a:xfrm>
                    <a:off x="3286116" y="978195"/>
                    <a:ext cx="3071834" cy="2736557"/>
                    <a:chOff x="3286116" y="978195"/>
                    <a:chExt cx="3071834" cy="2736557"/>
                  </a:xfrm>
                </p:grpSpPr>
                <p:grpSp>
                  <p:nvGrpSpPr>
                    <p:cNvPr id="6" name="Grupa 35"/>
                    <p:cNvGrpSpPr/>
                    <p:nvPr/>
                  </p:nvGrpSpPr>
                  <p:grpSpPr>
                    <a:xfrm>
                      <a:off x="3286116" y="1622417"/>
                      <a:ext cx="3071834" cy="2092335"/>
                      <a:chOff x="3286116" y="1622417"/>
                      <a:chExt cx="3071834" cy="2092335"/>
                    </a:xfrm>
                  </p:grpSpPr>
                  <p:grpSp>
                    <p:nvGrpSpPr>
                      <p:cNvPr id="7" name="Grupa 32"/>
                      <p:cNvGrpSpPr/>
                      <p:nvPr/>
                    </p:nvGrpSpPr>
                    <p:grpSpPr>
                      <a:xfrm>
                        <a:off x="4167963" y="1622417"/>
                        <a:ext cx="2189987" cy="2092335"/>
                        <a:chOff x="4167963" y="1622417"/>
                        <a:chExt cx="2189987" cy="2092335"/>
                      </a:xfrm>
                    </p:grpSpPr>
                    <p:grpSp>
                      <p:nvGrpSpPr>
                        <p:cNvPr id="8" name="Grupa 32"/>
                        <p:cNvGrpSpPr/>
                        <p:nvPr/>
                      </p:nvGrpSpPr>
                      <p:grpSpPr>
                        <a:xfrm>
                          <a:off x="4167963" y="2214554"/>
                          <a:ext cx="1975673" cy="1500198"/>
                          <a:chOff x="4167963" y="2214554"/>
                          <a:chExt cx="1975673" cy="1500198"/>
                        </a:xfrm>
                      </p:grpSpPr>
                      <p:grpSp>
                        <p:nvGrpSpPr>
                          <p:cNvPr id="9" name="Grupa 25"/>
                          <p:cNvGrpSpPr/>
                          <p:nvPr/>
                        </p:nvGrpSpPr>
                        <p:grpSpPr>
                          <a:xfrm>
                            <a:off x="4167963" y="2870791"/>
                            <a:ext cx="904103" cy="843961"/>
                            <a:chOff x="4167963" y="2870791"/>
                            <a:chExt cx="904103" cy="843961"/>
                          </a:xfrm>
                        </p:grpSpPr>
                        <p:grpSp>
                          <p:nvGrpSpPr>
                            <p:cNvPr id="10" name="Grupa 24"/>
                            <p:cNvGrpSpPr/>
                            <p:nvPr/>
                          </p:nvGrpSpPr>
                          <p:grpSpPr>
                            <a:xfrm>
                              <a:off x="4167963" y="2870791"/>
                              <a:ext cx="904103" cy="843961"/>
                              <a:chOff x="4167963" y="2870791"/>
                              <a:chExt cx="904103" cy="843961"/>
                            </a:xfrm>
                          </p:grpSpPr>
                          <p:cxnSp>
                            <p:nvCxnSpPr>
                              <p:cNvPr id="13" name="Łącznik prosty 12"/>
                              <p:cNvCxnSpPr/>
                              <p:nvPr/>
                            </p:nvCxnSpPr>
                            <p:spPr>
                              <a:xfrm>
                                <a:off x="4286248" y="3071810"/>
                                <a:ext cx="785818" cy="642942"/>
                              </a:xfrm>
                              <a:prstGeom prst="line">
                                <a:avLst/>
                              </a:pr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Dowolny kształt 20"/>
                              <p:cNvSpPr/>
                              <p:nvPr/>
                            </p:nvSpPr>
                            <p:spPr>
                              <a:xfrm>
                                <a:off x="4167963" y="2870791"/>
                                <a:ext cx="170121" cy="318976"/>
                              </a:xfrm>
                              <a:custGeom>
                                <a:avLst/>
                                <a:gdLst>
                                  <a:gd name="connsiteX0" fmla="*/ 0 w 170121"/>
                                  <a:gd name="connsiteY0" fmla="*/ 318976 h 318976"/>
                                  <a:gd name="connsiteX1" fmla="*/ 138223 w 170121"/>
                                  <a:gd name="connsiteY1" fmla="*/ 191386 h 318976"/>
                                  <a:gd name="connsiteX2" fmla="*/ 138223 w 170121"/>
                                  <a:gd name="connsiteY2" fmla="*/ 85060 h 318976"/>
                                  <a:gd name="connsiteX3" fmla="*/ 170121 w 170121"/>
                                  <a:gd name="connsiteY3" fmla="*/ 0 h 318976"/>
                                </a:gdLst>
                                <a:ahLst/>
                                <a:cxnLst>
                                  <a:cxn ang="0">
                                    <a:pos x="connsiteX0" y="connsiteY0"/>
                                  </a:cxn>
                                  <a:cxn ang="0">
                                    <a:pos x="connsiteX1" y="connsiteY1"/>
                                  </a:cxn>
                                  <a:cxn ang="0">
                                    <a:pos x="connsiteX2" y="connsiteY2"/>
                                  </a:cxn>
                                  <a:cxn ang="0">
                                    <a:pos x="connsiteX3" y="connsiteY3"/>
                                  </a:cxn>
                                </a:cxnLst>
                                <a:rect l="l" t="t" r="r" b="b"/>
                                <a:pathLst>
                                  <a:path w="170121" h="318976">
                                    <a:moveTo>
                                      <a:pt x="0" y="318976"/>
                                    </a:moveTo>
                                    <a:cubicBezTo>
                                      <a:pt x="57593" y="274674"/>
                                      <a:pt x="115186" y="230372"/>
                                      <a:pt x="138223" y="191386"/>
                                    </a:cubicBezTo>
                                    <a:cubicBezTo>
                                      <a:pt x="161260" y="152400"/>
                                      <a:pt x="132907" y="116958"/>
                                      <a:pt x="138223" y="85060"/>
                                    </a:cubicBezTo>
                                    <a:cubicBezTo>
                                      <a:pt x="143539" y="53162"/>
                                      <a:pt x="156830" y="26581"/>
                                      <a:pt x="170121" y="0"/>
                                    </a:cubicBezTo>
                                  </a:path>
                                </a:pathLst>
                              </a:cu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sp>
                          <p:nvSpPr>
                            <p:cNvPr id="22" name="Prostokąt 39"/>
                            <p:cNvSpPr>
                              <a:spLocks noChangeArrowheads="1"/>
                            </p:cNvSpPr>
                            <p:nvPr/>
                          </p:nvSpPr>
                          <p:spPr bwMode="auto">
                            <a:xfrm>
                              <a:off x="4211700" y="2928934"/>
                              <a:ext cx="288862"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1 </a:t>
                              </a:r>
                            </a:p>
                          </p:txBody>
                        </p:sp>
                      </p:grpSp>
                      <p:grpSp>
                        <p:nvGrpSpPr>
                          <p:cNvPr id="11" name="Grupa 26"/>
                          <p:cNvGrpSpPr/>
                          <p:nvPr/>
                        </p:nvGrpSpPr>
                        <p:grpSpPr>
                          <a:xfrm>
                            <a:off x="4286248" y="2214554"/>
                            <a:ext cx="914404" cy="553712"/>
                            <a:chOff x="4286248" y="2214554"/>
                            <a:chExt cx="914404" cy="553712"/>
                          </a:xfrm>
                        </p:grpSpPr>
                        <p:grpSp>
                          <p:nvGrpSpPr>
                            <p:cNvPr id="14" name="Grupa 17"/>
                            <p:cNvGrpSpPr/>
                            <p:nvPr/>
                          </p:nvGrpSpPr>
                          <p:grpSpPr>
                            <a:xfrm>
                              <a:off x="4786314" y="2500306"/>
                              <a:ext cx="414338" cy="267960"/>
                              <a:chOff x="4370388" y="2922588"/>
                              <a:chExt cx="414338" cy="267960"/>
                            </a:xfrm>
                          </p:grpSpPr>
                          <p:sp>
                            <p:nvSpPr>
                              <p:cNvPr id="19" name="Dowolny kształt 18"/>
                              <p:cNvSpPr/>
                              <p:nvPr/>
                            </p:nvSpPr>
                            <p:spPr>
                              <a:xfrm>
                                <a:off x="4370388" y="2922588"/>
                                <a:ext cx="230187" cy="230187"/>
                              </a:xfrm>
                              <a:custGeom>
                                <a:avLst/>
                                <a:gdLst>
                                  <a:gd name="connsiteX0" fmla="*/ 11249 w 230324"/>
                                  <a:gd name="connsiteY0" fmla="*/ 0 h 230981"/>
                                  <a:gd name="connsiteX1" fmla="*/ 204130 w 230324"/>
                                  <a:gd name="connsiteY1" fmla="*/ 16669 h 230981"/>
                                  <a:gd name="connsiteX2" fmla="*/ 223180 w 230324"/>
                                  <a:gd name="connsiteY2" fmla="*/ 40481 h 230981"/>
                                  <a:gd name="connsiteX3" fmla="*/ 230324 w 230324"/>
                                  <a:gd name="connsiteY3" fmla="*/ 111919 h 230981"/>
                                  <a:gd name="connsiteX4" fmla="*/ 230324 w 230324"/>
                                  <a:gd name="connsiteY4" fmla="*/ 202406 h 230981"/>
                                  <a:gd name="connsiteX5" fmla="*/ 201749 w 230324"/>
                                  <a:gd name="connsiteY5" fmla="*/ 230981 h 230981"/>
                                  <a:gd name="connsiteX6" fmla="*/ 154124 w 230324"/>
                                  <a:gd name="connsiteY6" fmla="*/ 226219 h 230981"/>
                                  <a:gd name="connsiteX7" fmla="*/ 1724 w 230324"/>
                                  <a:gd name="connsiteY7" fmla="*/ 73819 h 230981"/>
                                  <a:gd name="connsiteX8" fmla="*/ 11249 w 230324"/>
                                  <a:gd name="connsiteY8" fmla="*/ 0 h 23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324" h="230981">
                                    <a:moveTo>
                                      <a:pt x="11249" y="0"/>
                                    </a:moveTo>
                                    <a:lnTo>
                                      <a:pt x="204130" y="16669"/>
                                    </a:lnTo>
                                    <a:lnTo>
                                      <a:pt x="223180" y="40481"/>
                                    </a:lnTo>
                                    <a:cubicBezTo>
                                      <a:pt x="228020" y="110657"/>
                                      <a:pt x="211631" y="93218"/>
                                      <a:pt x="230324" y="111919"/>
                                    </a:cubicBezTo>
                                    <a:lnTo>
                                      <a:pt x="230324" y="202406"/>
                                    </a:lnTo>
                                    <a:lnTo>
                                      <a:pt x="201749" y="230981"/>
                                    </a:lnTo>
                                    <a:lnTo>
                                      <a:pt x="154124" y="226219"/>
                                    </a:lnTo>
                                    <a:cubicBezTo>
                                      <a:pt x="0" y="79319"/>
                                      <a:pt x="1724" y="151141"/>
                                      <a:pt x="1724" y="73819"/>
                                    </a:cubicBezTo>
                                    <a:lnTo>
                                      <a:pt x="11249"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20" name="Prostokąt 42"/>
                              <p:cNvSpPr>
                                <a:spLocks noChangeArrowheads="1"/>
                              </p:cNvSpPr>
                              <p:nvPr/>
                            </p:nvSpPr>
                            <p:spPr bwMode="auto">
                              <a:xfrm>
                                <a:off x="4499071" y="2928938"/>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grpSp>
                        <p:grpSp>
                          <p:nvGrpSpPr>
                            <p:cNvPr id="15" name="Grupa 25"/>
                            <p:cNvGrpSpPr/>
                            <p:nvPr/>
                          </p:nvGrpSpPr>
                          <p:grpSpPr>
                            <a:xfrm>
                              <a:off x="4286248" y="2214554"/>
                              <a:ext cx="357093" cy="261610"/>
                              <a:chOff x="4286248" y="2214554"/>
                              <a:chExt cx="357093" cy="261610"/>
                            </a:xfrm>
                          </p:grpSpPr>
                          <p:sp>
                            <p:nvSpPr>
                              <p:cNvPr id="24" name="Prostokąt 23"/>
                              <p:cNvSpPr>
                                <a:spLocks noChangeArrowheads="1"/>
                              </p:cNvSpPr>
                              <p:nvPr/>
                            </p:nvSpPr>
                            <p:spPr bwMode="auto">
                              <a:xfrm>
                                <a:off x="4357686" y="2214554"/>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sp>
                            <p:nvSpPr>
                              <p:cNvPr id="25" name="Dowolny kształt 24"/>
                              <p:cNvSpPr/>
                              <p:nvPr/>
                            </p:nvSpPr>
                            <p:spPr>
                              <a:xfrm>
                                <a:off x="4286248" y="2285992"/>
                                <a:ext cx="169858" cy="163518"/>
                              </a:xfrm>
                              <a:custGeom>
                                <a:avLst/>
                                <a:gdLst>
                                  <a:gd name="connsiteX0" fmla="*/ 790 w 134140"/>
                                  <a:gd name="connsiteY0" fmla="*/ 107231 h 114374"/>
                                  <a:gd name="connsiteX1" fmla="*/ 134140 w 134140"/>
                                  <a:gd name="connsiteY1" fmla="*/ 114374 h 114374"/>
                                  <a:gd name="connsiteX2" fmla="*/ 105565 w 134140"/>
                                  <a:gd name="connsiteY2" fmla="*/ 47699 h 114374"/>
                                  <a:gd name="connsiteX3" fmla="*/ 105565 w 134140"/>
                                  <a:gd name="connsiteY3" fmla="*/ 9599 h 114374"/>
                                  <a:gd name="connsiteX4" fmla="*/ 790 w 134140"/>
                                  <a:gd name="connsiteY4" fmla="*/ 74 h 114374"/>
                                  <a:gd name="connsiteX5" fmla="*/ 3171 w 134140"/>
                                  <a:gd name="connsiteY5" fmla="*/ 74 h 114374"/>
                                  <a:gd name="connsiteX6" fmla="*/ 790 w 134140"/>
                                  <a:gd name="connsiteY6" fmla="*/ 107231 h 11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40" h="114374">
                                    <a:moveTo>
                                      <a:pt x="790" y="107231"/>
                                    </a:moveTo>
                                    <a:lnTo>
                                      <a:pt x="134140" y="114374"/>
                                    </a:lnTo>
                                    <a:lnTo>
                                      <a:pt x="105565" y="47699"/>
                                    </a:lnTo>
                                    <a:lnTo>
                                      <a:pt x="105565" y="9599"/>
                                    </a:lnTo>
                                    <a:lnTo>
                                      <a:pt x="790" y="74"/>
                                    </a:lnTo>
                                    <a:cubicBezTo>
                                      <a:pt x="0" y="0"/>
                                      <a:pt x="2377" y="74"/>
                                      <a:pt x="3171" y="74"/>
                                    </a:cubicBezTo>
                                    <a:cubicBezTo>
                                      <a:pt x="2377" y="35793"/>
                                      <a:pt x="1584" y="71512"/>
                                      <a:pt x="790" y="107231"/>
                                    </a:cubicBezTo>
                                    <a:close/>
                                  </a:path>
                                </a:pathLst>
                              </a:custGeom>
                              <a:solidFill>
                                <a:srgbClr val="FFC000">
                                  <a:alpha val="20000"/>
                                </a:srgbClr>
                              </a:solidFill>
                              <a:ln>
                                <a:solidFill>
                                  <a:srgbClr val="FF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grpSp>
                        <p:nvGrpSpPr>
                          <p:cNvPr id="18" name="Grupa 31"/>
                          <p:cNvGrpSpPr/>
                          <p:nvPr/>
                        </p:nvGrpSpPr>
                        <p:grpSpPr>
                          <a:xfrm>
                            <a:off x="5397885" y="2357430"/>
                            <a:ext cx="745751" cy="576262"/>
                            <a:chOff x="5397885" y="2357430"/>
                            <a:chExt cx="745751" cy="576262"/>
                          </a:xfrm>
                        </p:grpSpPr>
                        <p:sp>
                          <p:nvSpPr>
                            <p:cNvPr id="26" name="Dowolny kształt 25"/>
                            <p:cNvSpPr/>
                            <p:nvPr/>
                          </p:nvSpPr>
                          <p:spPr>
                            <a:xfrm>
                              <a:off x="5397885" y="2357430"/>
                              <a:ext cx="745751" cy="576262"/>
                            </a:xfrm>
                            <a:custGeom>
                              <a:avLst/>
                              <a:gdLst>
                                <a:gd name="connsiteX0" fmla="*/ 9525 w 838200"/>
                                <a:gd name="connsiteY0" fmla="*/ 261937 h 648041"/>
                                <a:gd name="connsiteX1" fmla="*/ 0 w 838200"/>
                                <a:gd name="connsiteY1" fmla="*/ 504825 h 648041"/>
                                <a:gd name="connsiteX2" fmla="*/ 357188 w 838200"/>
                                <a:gd name="connsiteY2" fmla="*/ 542925 h 648041"/>
                                <a:gd name="connsiteX3" fmla="*/ 485775 w 838200"/>
                                <a:gd name="connsiteY3" fmla="*/ 571500 h 648041"/>
                                <a:gd name="connsiteX4" fmla="*/ 633413 w 838200"/>
                                <a:gd name="connsiteY4" fmla="*/ 590550 h 648041"/>
                                <a:gd name="connsiteX5" fmla="*/ 714375 w 838200"/>
                                <a:gd name="connsiteY5" fmla="*/ 635794 h 648041"/>
                                <a:gd name="connsiteX6" fmla="*/ 781050 w 838200"/>
                                <a:gd name="connsiteY6" fmla="*/ 647700 h 648041"/>
                                <a:gd name="connsiteX7" fmla="*/ 773906 w 838200"/>
                                <a:gd name="connsiteY7" fmla="*/ 642937 h 648041"/>
                                <a:gd name="connsiteX8" fmla="*/ 771525 w 838200"/>
                                <a:gd name="connsiteY8" fmla="*/ 638175 h 648041"/>
                                <a:gd name="connsiteX9" fmla="*/ 838200 w 838200"/>
                                <a:gd name="connsiteY9" fmla="*/ 121444 h 648041"/>
                                <a:gd name="connsiteX10" fmla="*/ 650081 w 838200"/>
                                <a:gd name="connsiteY10" fmla="*/ 66675 h 648041"/>
                                <a:gd name="connsiteX11" fmla="*/ 447675 w 838200"/>
                                <a:gd name="connsiteY11" fmla="*/ 7144 h 648041"/>
                                <a:gd name="connsiteX12" fmla="*/ 381000 w 838200"/>
                                <a:gd name="connsiteY12" fmla="*/ 0 h 648041"/>
                                <a:gd name="connsiteX13" fmla="*/ 364331 w 838200"/>
                                <a:gd name="connsiteY13" fmla="*/ 152400 h 648041"/>
                                <a:gd name="connsiteX14" fmla="*/ 104775 w 838200"/>
                                <a:gd name="connsiteY14" fmla="*/ 219075 h 648041"/>
                                <a:gd name="connsiteX15" fmla="*/ 9525 w 838200"/>
                                <a:gd name="connsiteY15" fmla="*/ 261937 h 6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8200" h="648041">
                                  <a:moveTo>
                                    <a:pt x="9525" y="261937"/>
                                  </a:moveTo>
                                  <a:lnTo>
                                    <a:pt x="0" y="504825"/>
                                  </a:lnTo>
                                  <a:lnTo>
                                    <a:pt x="357188" y="542925"/>
                                  </a:lnTo>
                                  <a:lnTo>
                                    <a:pt x="485775" y="571500"/>
                                  </a:lnTo>
                                  <a:lnTo>
                                    <a:pt x="633413" y="590550"/>
                                  </a:lnTo>
                                  <a:lnTo>
                                    <a:pt x="714375" y="635794"/>
                                  </a:lnTo>
                                  <a:cubicBezTo>
                                    <a:pt x="736600" y="639763"/>
                                    <a:pt x="758634" y="645010"/>
                                    <a:pt x="781050" y="647700"/>
                                  </a:cubicBezTo>
                                  <a:cubicBezTo>
                                    <a:pt x="783892" y="648041"/>
                                    <a:pt x="775930" y="644961"/>
                                    <a:pt x="773906" y="642937"/>
                                  </a:cubicBezTo>
                                  <a:cubicBezTo>
                                    <a:pt x="772651" y="641682"/>
                                    <a:pt x="772319" y="639762"/>
                                    <a:pt x="771525" y="638175"/>
                                  </a:cubicBezTo>
                                  <a:lnTo>
                                    <a:pt x="838200" y="121444"/>
                                  </a:lnTo>
                                  <a:cubicBezTo>
                                    <a:pt x="775284" y="103923"/>
                                    <a:pt x="650081" y="131985"/>
                                    <a:pt x="650081" y="66675"/>
                                  </a:cubicBezTo>
                                  <a:lnTo>
                                    <a:pt x="447675" y="7144"/>
                                  </a:lnTo>
                                  <a:lnTo>
                                    <a:pt x="381000" y="0"/>
                                  </a:lnTo>
                                  <a:lnTo>
                                    <a:pt x="364331" y="152400"/>
                                  </a:lnTo>
                                  <a:lnTo>
                                    <a:pt x="104775" y="219075"/>
                                  </a:lnTo>
                                  <a:lnTo>
                                    <a:pt x="9525" y="261937"/>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1" name="Prostokąt 45"/>
                            <p:cNvSpPr>
                              <a:spLocks noChangeArrowheads="1"/>
                            </p:cNvSpPr>
                            <p:nvPr/>
                          </p:nvSpPr>
                          <p:spPr bwMode="auto">
                            <a:xfrm>
                              <a:off x="5715008" y="2428868"/>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4 </a:t>
                              </a:r>
                              <a:endParaRPr lang="pl-PL" sz="1100" b="1" dirty="0">
                                <a:solidFill>
                                  <a:schemeClr val="bg1"/>
                                </a:solidFill>
                                <a:latin typeface="Calibri" pitchFamily="34" charset="0"/>
                              </a:endParaRPr>
                            </a:p>
                          </p:txBody>
                        </p:sp>
                      </p:grpSp>
                    </p:grpSp>
                    <p:sp>
                      <p:nvSpPr>
                        <p:cNvPr id="27" name="Dowolny kształt 26"/>
                        <p:cNvSpPr/>
                        <p:nvPr/>
                      </p:nvSpPr>
                      <p:spPr>
                        <a:xfrm>
                          <a:off x="5573725" y="1622417"/>
                          <a:ext cx="784225" cy="735013"/>
                        </a:xfrm>
                        <a:custGeom>
                          <a:avLst/>
                          <a:gdLst>
                            <a:gd name="connsiteX0" fmla="*/ 102393 w 783431"/>
                            <a:gd name="connsiteY0" fmla="*/ 0 h 735806"/>
                            <a:gd name="connsiteX1" fmla="*/ 345281 w 783431"/>
                            <a:gd name="connsiteY1" fmla="*/ 235744 h 735806"/>
                            <a:gd name="connsiteX2" fmla="*/ 783431 w 783431"/>
                            <a:gd name="connsiteY2" fmla="*/ 600075 h 735806"/>
                            <a:gd name="connsiteX3" fmla="*/ 702468 w 783431"/>
                            <a:gd name="connsiteY3" fmla="*/ 735806 h 735806"/>
                            <a:gd name="connsiteX4" fmla="*/ 159543 w 783431"/>
                            <a:gd name="connsiteY4" fmla="*/ 323850 h 735806"/>
                            <a:gd name="connsiteX5" fmla="*/ 92868 w 783431"/>
                            <a:gd name="connsiteY5" fmla="*/ 245269 h 735806"/>
                            <a:gd name="connsiteX6" fmla="*/ 0 w 783431"/>
                            <a:gd name="connsiteY6" fmla="*/ 152400 h 735806"/>
                            <a:gd name="connsiteX7" fmla="*/ 102393 w 783431"/>
                            <a:gd name="connsiteY7" fmla="*/ 0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431" h="735806">
                              <a:moveTo>
                                <a:pt x="102393" y="0"/>
                              </a:moveTo>
                              <a:lnTo>
                                <a:pt x="345281" y="235744"/>
                              </a:lnTo>
                              <a:lnTo>
                                <a:pt x="783431" y="600075"/>
                              </a:lnTo>
                              <a:lnTo>
                                <a:pt x="702468" y="735806"/>
                              </a:lnTo>
                              <a:lnTo>
                                <a:pt x="159543" y="323850"/>
                              </a:lnTo>
                              <a:lnTo>
                                <a:pt x="92868" y="245269"/>
                              </a:lnTo>
                              <a:lnTo>
                                <a:pt x="0" y="152400"/>
                              </a:lnTo>
                              <a:cubicBezTo>
                                <a:pt x="33584" y="102024"/>
                                <a:pt x="41849" y="2381"/>
                                <a:pt x="102393" y="0"/>
                              </a:cubicBez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nvGrpSpPr>
                      <p:cNvPr id="35" name="Grupa 31"/>
                      <p:cNvGrpSpPr/>
                      <p:nvPr/>
                    </p:nvGrpSpPr>
                    <p:grpSpPr>
                      <a:xfrm>
                        <a:off x="3286116" y="2857496"/>
                        <a:ext cx="747713" cy="833110"/>
                        <a:chOff x="2714625" y="3429000"/>
                        <a:chExt cx="747713" cy="833110"/>
                      </a:xfrm>
                    </p:grpSpPr>
                    <p:sp>
                      <p:nvSpPr>
                        <p:cNvPr id="33" name="Dowolny kształt 32"/>
                        <p:cNvSpPr/>
                        <p:nvPr/>
                      </p:nvSpPr>
                      <p:spPr>
                        <a:xfrm>
                          <a:off x="2714625" y="3429000"/>
                          <a:ext cx="747713" cy="831850"/>
                        </a:xfrm>
                        <a:custGeom>
                          <a:avLst/>
                          <a:gdLst>
                            <a:gd name="connsiteX0" fmla="*/ 0 w 747713"/>
                            <a:gd name="connsiteY0" fmla="*/ 78581 h 832301"/>
                            <a:gd name="connsiteX1" fmla="*/ 216694 w 747713"/>
                            <a:gd name="connsiteY1" fmla="*/ 0 h 832301"/>
                            <a:gd name="connsiteX2" fmla="*/ 326231 w 747713"/>
                            <a:gd name="connsiteY2" fmla="*/ 100012 h 832301"/>
                            <a:gd name="connsiteX3" fmla="*/ 509588 w 747713"/>
                            <a:gd name="connsiteY3" fmla="*/ 328612 h 832301"/>
                            <a:gd name="connsiteX4" fmla="*/ 688181 w 747713"/>
                            <a:gd name="connsiteY4" fmla="*/ 566737 h 832301"/>
                            <a:gd name="connsiteX5" fmla="*/ 747713 w 747713"/>
                            <a:gd name="connsiteY5" fmla="*/ 666750 h 832301"/>
                            <a:gd name="connsiteX6" fmla="*/ 490538 w 747713"/>
                            <a:gd name="connsiteY6" fmla="*/ 828675 h 832301"/>
                            <a:gd name="connsiteX7" fmla="*/ 483394 w 747713"/>
                            <a:gd name="connsiteY7" fmla="*/ 831056 h 832301"/>
                            <a:gd name="connsiteX8" fmla="*/ 473869 w 747713"/>
                            <a:gd name="connsiteY8" fmla="*/ 819150 h 832301"/>
                            <a:gd name="connsiteX9" fmla="*/ 0 w 747713"/>
                            <a:gd name="connsiteY9" fmla="*/ 78581 h 83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7713" h="832301">
                              <a:moveTo>
                                <a:pt x="0" y="78581"/>
                              </a:moveTo>
                              <a:lnTo>
                                <a:pt x="216694" y="0"/>
                              </a:lnTo>
                              <a:lnTo>
                                <a:pt x="326231" y="100012"/>
                              </a:lnTo>
                              <a:lnTo>
                                <a:pt x="509588" y="328612"/>
                              </a:lnTo>
                              <a:lnTo>
                                <a:pt x="688181" y="566737"/>
                              </a:lnTo>
                              <a:lnTo>
                                <a:pt x="747713" y="666750"/>
                              </a:lnTo>
                              <a:lnTo>
                                <a:pt x="490538" y="828675"/>
                              </a:lnTo>
                              <a:cubicBezTo>
                                <a:pt x="488406" y="830000"/>
                                <a:pt x="485573" y="832301"/>
                                <a:pt x="483394" y="831056"/>
                              </a:cubicBezTo>
                              <a:cubicBezTo>
                                <a:pt x="478981" y="828534"/>
                                <a:pt x="473869" y="819150"/>
                                <a:pt x="473869" y="819150"/>
                              </a:cubicBezTo>
                              <a:lnTo>
                                <a:pt x="0" y="78581"/>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4" name="Prostokąt 31"/>
                        <p:cNvSpPr>
                          <a:spLocks noChangeArrowheads="1"/>
                        </p:cNvSpPr>
                        <p:nvPr/>
                      </p:nvSpPr>
                      <p:spPr bwMode="auto">
                        <a:xfrm>
                          <a:off x="2995678" y="4000500"/>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6 </a:t>
                          </a:r>
                          <a:endParaRPr lang="pl-PL" sz="1100" b="1" dirty="0">
                            <a:solidFill>
                              <a:schemeClr val="bg1"/>
                            </a:solidFill>
                            <a:latin typeface="Calibri" pitchFamily="34" charset="0"/>
                          </a:endParaRPr>
                        </a:p>
                      </p:txBody>
                    </p:sp>
                  </p:grpSp>
                </p:grpSp>
                <p:grpSp>
                  <p:nvGrpSpPr>
                    <p:cNvPr id="36" name="Grupa 36"/>
                    <p:cNvGrpSpPr/>
                    <p:nvPr/>
                  </p:nvGrpSpPr>
                  <p:grpSpPr>
                    <a:xfrm>
                      <a:off x="3838353" y="978195"/>
                      <a:ext cx="510363" cy="1116419"/>
                      <a:chOff x="3838353" y="978195"/>
                      <a:chExt cx="510363" cy="1116419"/>
                    </a:xfrm>
                  </p:grpSpPr>
                  <p:sp>
                    <p:nvSpPr>
                      <p:cNvPr id="38" name="Dowolny kształt 37"/>
                      <p:cNvSpPr/>
                      <p:nvPr/>
                    </p:nvSpPr>
                    <p:spPr>
                      <a:xfrm>
                        <a:off x="3838353" y="978195"/>
                        <a:ext cx="510363" cy="1116419"/>
                      </a:xfrm>
                      <a:custGeom>
                        <a:avLst/>
                        <a:gdLst>
                          <a:gd name="connsiteX0" fmla="*/ 0 w 510363"/>
                          <a:gd name="connsiteY0" fmla="*/ 10633 h 1116419"/>
                          <a:gd name="connsiteX1" fmla="*/ 233917 w 510363"/>
                          <a:gd name="connsiteY1" fmla="*/ 744279 h 1116419"/>
                          <a:gd name="connsiteX2" fmla="*/ 212652 w 510363"/>
                          <a:gd name="connsiteY2" fmla="*/ 1116419 h 1116419"/>
                          <a:gd name="connsiteX3" fmla="*/ 510363 w 510363"/>
                          <a:gd name="connsiteY3" fmla="*/ 978196 h 1116419"/>
                          <a:gd name="connsiteX4" fmla="*/ 308345 w 510363"/>
                          <a:gd name="connsiteY4" fmla="*/ 393405 h 1116419"/>
                          <a:gd name="connsiteX5" fmla="*/ 318977 w 510363"/>
                          <a:gd name="connsiteY5" fmla="*/ 0 h 1116419"/>
                          <a:gd name="connsiteX6" fmla="*/ 0 w 510363"/>
                          <a:gd name="connsiteY6" fmla="*/ 10633 h 111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363" h="1116419">
                            <a:moveTo>
                              <a:pt x="0" y="10633"/>
                            </a:moveTo>
                            <a:lnTo>
                              <a:pt x="233917" y="744279"/>
                            </a:lnTo>
                            <a:lnTo>
                              <a:pt x="212652" y="1116419"/>
                            </a:lnTo>
                            <a:lnTo>
                              <a:pt x="510363" y="978196"/>
                            </a:lnTo>
                            <a:lnTo>
                              <a:pt x="308345" y="393405"/>
                            </a:lnTo>
                            <a:lnTo>
                              <a:pt x="318977" y="0"/>
                            </a:lnTo>
                            <a:lnTo>
                              <a:pt x="0" y="10633"/>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rostokąt 38"/>
                      <p:cNvSpPr/>
                      <p:nvPr/>
                    </p:nvSpPr>
                    <p:spPr>
                      <a:xfrm>
                        <a:off x="4071934" y="1714488"/>
                        <a:ext cx="256802" cy="261610"/>
                      </a:xfrm>
                      <a:prstGeom prst="rect">
                        <a:avLst/>
                      </a:prstGeom>
                    </p:spPr>
                    <p:txBody>
                      <a:bodyPr wrap="none">
                        <a:spAutoFit/>
                      </a:bodyPr>
                      <a:lstStyle/>
                      <a:p>
                        <a:r>
                          <a:rPr lang="pl-PL" sz="1100" b="1" dirty="0" smtClean="0">
                            <a:solidFill>
                              <a:schemeClr val="bg1"/>
                            </a:solidFill>
                            <a:latin typeface="Calibri" pitchFamily="34" charset="0"/>
                          </a:rPr>
                          <a:t>3</a:t>
                        </a:r>
                        <a:endParaRPr lang="pl-PL" sz="1100" dirty="0"/>
                      </a:p>
                    </p:txBody>
                  </p:sp>
                </p:grpSp>
              </p:grpSp>
              <p:grpSp>
                <p:nvGrpSpPr>
                  <p:cNvPr id="37" name="Grupa 46"/>
                  <p:cNvGrpSpPr/>
                  <p:nvPr/>
                </p:nvGrpSpPr>
                <p:grpSpPr>
                  <a:xfrm>
                    <a:off x="4802863" y="4200808"/>
                    <a:ext cx="792179" cy="891766"/>
                    <a:chOff x="4802863" y="4200808"/>
                    <a:chExt cx="792179" cy="891766"/>
                  </a:xfrm>
                </p:grpSpPr>
                <p:sp>
                  <p:nvSpPr>
                    <p:cNvPr id="42" name="Dowolny kształt 41"/>
                    <p:cNvSpPr/>
                    <p:nvPr/>
                  </p:nvSpPr>
                  <p:spPr>
                    <a:xfrm>
                      <a:off x="4802863" y="4200808"/>
                      <a:ext cx="792179" cy="891766"/>
                    </a:xfrm>
                    <a:custGeom>
                      <a:avLst/>
                      <a:gdLst>
                        <a:gd name="connsiteX0" fmla="*/ 81482 w 792179"/>
                        <a:gd name="connsiteY0" fmla="*/ 0 h 891766"/>
                        <a:gd name="connsiteX1" fmla="*/ 792179 w 792179"/>
                        <a:gd name="connsiteY1" fmla="*/ 90535 h 891766"/>
                        <a:gd name="connsiteX2" fmla="*/ 380246 w 792179"/>
                        <a:gd name="connsiteY2" fmla="*/ 891766 h 891766"/>
                        <a:gd name="connsiteX3" fmla="*/ 194650 w 792179"/>
                        <a:gd name="connsiteY3" fmla="*/ 629216 h 891766"/>
                        <a:gd name="connsiteX4" fmla="*/ 108642 w 792179"/>
                        <a:gd name="connsiteY4" fmla="*/ 665430 h 891766"/>
                        <a:gd name="connsiteX5" fmla="*/ 72428 w 792179"/>
                        <a:gd name="connsiteY5" fmla="*/ 583948 h 891766"/>
                        <a:gd name="connsiteX6" fmla="*/ 0 w 792179"/>
                        <a:gd name="connsiteY6" fmla="*/ 620162 h 891766"/>
                        <a:gd name="connsiteX7" fmla="*/ 81482 w 792179"/>
                        <a:gd name="connsiteY7" fmla="*/ 0 h 89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179" h="891766">
                          <a:moveTo>
                            <a:pt x="81482" y="0"/>
                          </a:moveTo>
                          <a:lnTo>
                            <a:pt x="792179" y="90535"/>
                          </a:lnTo>
                          <a:lnTo>
                            <a:pt x="380246" y="891766"/>
                          </a:lnTo>
                          <a:lnTo>
                            <a:pt x="194650" y="629216"/>
                          </a:lnTo>
                          <a:lnTo>
                            <a:pt x="108642" y="665430"/>
                          </a:lnTo>
                          <a:lnTo>
                            <a:pt x="72428" y="583948"/>
                          </a:lnTo>
                          <a:lnTo>
                            <a:pt x="0" y="620162"/>
                          </a:lnTo>
                          <a:lnTo>
                            <a:pt x="81482"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Prostokąt 31"/>
                    <p:cNvSpPr>
                      <a:spLocks noChangeArrowheads="1"/>
                    </p:cNvSpPr>
                    <p:nvPr/>
                  </p:nvSpPr>
                  <p:spPr bwMode="auto">
                    <a:xfrm>
                      <a:off x="4854642" y="435769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7 </a:t>
                      </a:r>
                      <a:endParaRPr lang="pl-PL" sz="1100" b="1" dirty="0">
                        <a:solidFill>
                          <a:schemeClr val="bg1"/>
                        </a:solidFill>
                        <a:latin typeface="Calibri" pitchFamily="34" charset="0"/>
                      </a:endParaRPr>
                    </a:p>
                  </p:txBody>
                </p:sp>
              </p:grpSp>
            </p:grpSp>
            <p:grpSp>
              <p:nvGrpSpPr>
                <p:cNvPr id="40" name="Grupa 47"/>
                <p:cNvGrpSpPr/>
                <p:nvPr/>
              </p:nvGrpSpPr>
              <p:grpSpPr>
                <a:xfrm>
                  <a:off x="6286512" y="4065701"/>
                  <a:ext cx="428628" cy="649183"/>
                  <a:chOff x="6286512" y="4065701"/>
                  <a:chExt cx="428628" cy="649183"/>
                </a:xfrm>
              </p:grpSpPr>
              <p:sp>
                <p:nvSpPr>
                  <p:cNvPr id="43" name="Dowolny kształt 42"/>
                  <p:cNvSpPr/>
                  <p:nvPr/>
                </p:nvSpPr>
                <p:spPr>
                  <a:xfrm>
                    <a:off x="6286512" y="4065701"/>
                    <a:ext cx="428628" cy="649183"/>
                  </a:xfrm>
                  <a:custGeom>
                    <a:avLst/>
                    <a:gdLst>
                      <a:gd name="connsiteX0" fmla="*/ 207169 w 490537"/>
                      <a:gd name="connsiteY0" fmla="*/ 9525 h 742950"/>
                      <a:gd name="connsiteX1" fmla="*/ 280987 w 490537"/>
                      <a:gd name="connsiteY1" fmla="*/ 7144 h 742950"/>
                      <a:gd name="connsiteX2" fmla="*/ 326231 w 490537"/>
                      <a:gd name="connsiteY2" fmla="*/ 45244 h 742950"/>
                      <a:gd name="connsiteX3" fmla="*/ 369094 w 490537"/>
                      <a:gd name="connsiteY3" fmla="*/ 0 h 742950"/>
                      <a:gd name="connsiteX4" fmla="*/ 464344 w 490537"/>
                      <a:gd name="connsiteY4" fmla="*/ 66675 h 742950"/>
                      <a:gd name="connsiteX5" fmla="*/ 490537 w 490537"/>
                      <a:gd name="connsiteY5" fmla="*/ 90487 h 742950"/>
                      <a:gd name="connsiteX6" fmla="*/ 450056 w 490537"/>
                      <a:gd name="connsiteY6" fmla="*/ 173831 h 742950"/>
                      <a:gd name="connsiteX7" fmla="*/ 409575 w 490537"/>
                      <a:gd name="connsiteY7" fmla="*/ 211931 h 742950"/>
                      <a:gd name="connsiteX8" fmla="*/ 321469 w 490537"/>
                      <a:gd name="connsiteY8" fmla="*/ 433387 h 742950"/>
                      <a:gd name="connsiteX9" fmla="*/ 304800 w 490537"/>
                      <a:gd name="connsiteY9" fmla="*/ 469106 h 742950"/>
                      <a:gd name="connsiteX10" fmla="*/ 340519 w 490537"/>
                      <a:gd name="connsiteY10" fmla="*/ 483394 h 742950"/>
                      <a:gd name="connsiteX11" fmla="*/ 292894 w 490537"/>
                      <a:gd name="connsiteY11" fmla="*/ 619125 h 742950"/>
                      <a:gd name="connsiteX12" fmla="*/ 261937 w 490537"/>
                      <a:gd name="connsiteY12" fmla="*/ 709612 h 742950"/>
                      <a:gd name="connsiteX13" fmla="*/ 150019 w 490537"/>
                      <a:gd name="connsiteY13" fmla="*/ 728662 h 742950"/>
                      <a:gd name="connsiteX14" fmla="*/ 83344 w 490537"/>
                      <a:gd name="connsiteY14" fmla="*/ 742950 h 742950"/>
                      <a:gd name="connsiteX15" fmla="*/ 54769 w 490537"/>
                      <a:gd name="connsiteY15" fmla="*/ 721519 h 742950"/>
                      <a:gd name="connsiteX16" fmla="*/ 66675 w 490537"/>
                      <a:gd name="connsiteY16" fmla="*/ 673894 h 742950"/>
                      <a:gd name="connsiteX17" fmla="*/ 23812 w 490537"/>
                      <a:gd name="connsiteY17" fmla="*/ 638175 h 742950"/>
                      <a:gd name="connsiteX18" fmla="*/ 0 w 490537"/>
                      <a:gd name="connsiteY18" fmla="*/ 492919 h 742950"/>
                      <a:gd name="connsiteX19" fmla="*/ 61912 w 490537"/>
                      <a:gd name="connsiteY19" fmla="*/ 283369 h 742950"/>
                      <a:gd name="connsiteX20" fmla="*/ 140494 w 490537"/>
                      <a:gd name="connsiteY20" fmla="*/ 311944 h 742950"/>
                      <a:gd name="connsiteX21" fmla="*/ 207169 w 490537"/>
                      <a:gd name="connsiteY21" fmla="*/ 9525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0537" h="742950">
                        <a:moveTo>
                          <a:pt x="207169" y="9525"/>
                        </a:moveTo>
                        <a:lnTo>
                          <a:pt x="280987" y="7144"/>
                        </a:lnTo>
                        <a:lnTo>
                          <a:pt x="326231" y="45244"/>
                        </a:lnTo>
                        <a:lnTo>
                          <a:pt x="369094" y="0"/>
                        </a:lnTo>
                        <a:lnTo>
                          <a:pt x="464344" y="66675"/>
                        </a:lnTo>
                        <a:lnTo>
                          <a:pt x="490537" y="90487"/>
                        </a:lnTo>
                        <a:lnTo>
                          <a:pt x="450056" y="173831"/>
                        </a:lnTo>
                        <a:lnTo>
                          <a:pt x="409575" y="211931"/>
                        </a:lnTo>
                        <a:lnTo>
                          <a:pt x="321469" y="433387"/>
                        </a:lnTo>
                        <a:lnTo>
                          <a:pt x="304800" y="469106"/>
                        </a:lnTo>
                        <a:lnTo>
                          <a:pt x="340519" y="483394"/>
                        </a:lnTo>
                        <a:lnTo>
                          <a:pt x="292894" y="619125"/>
                        </a:lnTo>
                        <a:lnTo>
                          <a:pt x="261937" y="709612"/>
                        </a:lnTo>
                        <a:lnTo>
                          <a:pt x="150019" y="728662"/>
                        </a:lnTo>
                        <a:lnTo>
                          <a:pt x="83344" y="742950"/>
                        </a:lnTo>
                        <a:cubicBezTo>
                          <a:pt x="54109" y="723460"/>
                          <a:pt x="54769" y="735348"/>
                          <a:pt x="54769" y="721519"/>
                        </a:cubicBezTo>
                        <a:lnTo>
                          <a:pt x="66675" y="673894"/>
                        </a:lnTo>
                        <a:lnTo>
                          <a:pt x="23812" y="638175"/>
                        </a:lnTo>
                        <a:lnTo>
                          <a:pt x="0" y="492919"/>
                        </a:lnTo>
                        <a:cubicBezTo>
                          <a:pt x="20424" y="423006"/>
                          <a:pt x="61912" y="210534"/>
                          <a:pt x="61912" y="283369"/>
                        </a:cubicBezTo>
                        <a:lnTo>
                          <a:pt x="140494" y="311944"/>
                        </a:lnTo>
                        <a:lnTo>
                          <a:pt x="207169" y="9525"/>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47" name="Prostokąt 31"/>
                  <p:cNvSpPr>
                    <a:spLocks noChangeArrowheads="1"/>
                  </p:cNvSpPr>
                  <p:nvPr/>
                </p:nvSpPr>
                <p:spPr bwMode="auto">
                  <a:xfrm>
                    <a:off x="6286512" y="435769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8 </a:t>
                    </a:r>
                    <a:endParaRPr lang="pl-PL" sz="1100" b="1" dirty="0">
                      <a:solidFill>
                        <a:schemeClr val="bg1"/>
                      </a:solidFill>
                      <a:latin typeface="Calibri" pitchFamily="34" charset="0"/>
                    </a:endParaRPr>
                  </a:p>
                </p:txBody>
              </p:sp>
            </p:grpSp>
          </p:grpSp>
          <p:grpSp>
            <p:nvGrpSpPr>
              <p:cNvPr id="41" name="Grupa 52"/>
              <p:cNvGrpSpPr/>
              <p:nvPr/>
            </p:nvGrpSpPr>
            <p:grpSpPr>
              <a:xfrm>
                <a:off x="5038725" y="1979613"/>
                <a:ext cx="1148588" cy="763587"/>
                <a:chOff x="5038725" y="1979613"/>
                <a:chExt cx="1148588" cy="763587"/>
              </a:xfrm>
            </p:grpSpPr>
            <p:sp>
              <p:nvSpPr>
                <p:cNvPr id="51" name="Dowolny kształt 50"/>
                <p:cNvSpPr/>
                <p:nvPr/>
              </p:nvSpPr>
              <p:spPr>
                <a:xfrm>
                  <a:off x="5038725" y="1979613"/>
                  <a:ext cx="1148588" cy="763587"/>
                </a:xfrm>
                <a:custGeom>
                  <a:avLst/>
                  <a:gdLst>
                    <a:gd name="connsiteX0" fmla="*/ 652463 w 1148588"/>
                    <a:gd name="connsiteY0" fmla="*/ 6350 h 763587"/>
                    <a:gd name="connsiteX1" fmla="*/ 481013 w 1148588"/>
                    <a:gd name="connsiteY1" fmla="*/ 277812 h 763587"/>
                    <a:gd name="connsiteX2" fmla="*/ 376238 w 1148588"/>
                    <a:gd name="connsiteY2" fmla="*/ 220662 h 763587"/>
                    <a:gd name="connsiteX3" fmla="*/ 0 w 1148588"/>
                    <a:gd name="connsiteY3" fmla="*/ 515937 h 763587"/>
                    <a:gd name="connsiteX4" fmla="*/ 85725 w 1148588"/>
                    <a:gd name="connsiteY4" fmla="*/ 763587 h 763587"/>
                    <a:gd name="connsiteX5" fmla="*/ 257175 w 1148588"/>
                    <a:gd name="connsiteY5" fmla="*/ 639762 h 763587"/>
                    <a:gd name="connsiteX6" fmla="*/ 647700 w 1148588"/>
                    <a:gd name="connsiteY6" fmla="*/ 492125 h 763587"/>
                    <a:gd name="connsiteX7" fmla="*/ 719138 w 1148588"/>
                    <a:gd name="connsiteY7" fmla="*/ 330200 h 763587"/>
                    <a:gd name="connsiteX8" fmla="*/ 766763 w 1148588"/>
                    <a:gd name="connsiteY8" fmla="*/ 306387 h 763587"/>
                    <a:gd name="connsiteX9" fmla="*/ 1100138 w 1148588"/>
                    <a:gd name="connsiteY9" fmla="*/ 373062 h 763587"/>
                    <a:gd name="connsiteX10" fmla="*/ 1109663 w 1148588"/>
                    <a:gd name="connsiteY10" fmla="*/ 315912 h 763587"/>
                    <a:gd name="connsiteX11" fmla="*/ 1095375 w 1148588"/>
                    <a:gd name="connsiteY11" fmla="*/ 315912 h 763587"/>
                    <a:gd name="connsiteX12" fmla="*/ 652463 w 1148588"/>
                    <a:gd name="connsiteY12" fmla="*/ 6350 h 76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8588" h="763587">
                      <a:moveTo>
                        <a:pt x="652463" y="6350"/>
                      </a:moveTo>
                      <a:cubicBezTo>
                        <a:pt x="550069" y="0"/>
                        <a:pt x="583563" y="226543"/>
                        <a:pt x="481013" y="277812"/>
                      </a:cubicBezTo>
                      <a:cubicBezTo>
                        <a:pt x="370067" y="219928"/>
                        <a:pt x="330292" y="220662"/>
                        <a:pt x="376238" y="220662"/>
                      </a:cubicBezTo>
                      <a:lnTo>
                        <a:pt x="0" y="515937"/>
                      </a:lnTo>
                      <a:cubicBezTo>
                        <a:pt x="29074" y="598313"/>
                        <a:pt x="85725" y="676231"/>
                        <a:pt x="85725" y="763587"/>
                      </a:cubicBezTo>
                      <a:lnTo>
                        <a:pt x="257175" y="639762"/>
                      </a:lnTo>
                      <a:lnTo>
                        <a:pt x="647700" y="492125"/>
                      </a:lnTo>
                      <a:lnTo>
                        <a:pt x="719138" y="330200"/>
                      </a:lnTo>
                      <a:lnTo>
                        <a:pt x="766763" y="306387"/>
                      </a:lnTo>
                      <a:lnTo>
                        <a:pt x="1100138" y="373062"/>
                      </a:lnTo>
                      <a:cubicBezTo>
                        <a:pt x="1139011" y="288837"/>
                        <a:pt x="1148588" y="310352"/>
                        <a:pt x="1109663" y="315912"/>
                      </a:cubicBezTo>
                      <a:cubicBezTo>
                        <a:pt x="1104948" y="316585"/>
                        <a:pt x="1100138" y="315912"/>
                        <a:pt x="1095375" y="315912"/>
                      </a:cubicBezTo>
                      <a:cubicBezTo>
                        <a:pt x="948286" y="208793"/>
                        <a:pt x="754857" y="12700"/>
                        <a:pt x="652463" y="6350"/>
                      </a:cubicBez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Prostokąt 89"/>
                <p:cNvSpPr>
                  <a:spLocks noChangeArrowheads="1"/>
                </p:cNvSpPr>
                <p:nvPr/>
              </p:nvSpPr>
              <p:spPr bwMode="auto">
                <a:xfrm>
                  <a:off x="5286380" y="221455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9 </a:t>
                  </a:r>
                  <a:endParaRPr lang="pl-PL" sz="1100" b="1" dirty="0">
                    <a:solidFill>
                      <a:schemeClr val="bg1"/>
                    </a:solidFill>
                    <a:latin typeface="Calibri" pitchFamily="34" charset="0"/>
                  </a:endParaRPr>
                </a:p>
              </p:txBody>
            </p:sp>
          </p:grpSp>
        </p:grpSp>
        <p:grpSp>
          <p:nvGrpSpPr>
            <p:cNvPr id="54" name="Grupa 53"/>
            <p:cNvGrpSpPr/>
            <p:nvPr/>
          </p:nvGrpSpPr>
          <p:grpSpPr>
            <a:xfrm>
              <a:off x="3928362" y="2694244"/>
              <a:ext cx="360996" cy="543358"/>
              <a:chOff x="3928362" y="2694244"/>
              <a:chExt cx="360996" cy="543358"/>
            </a:xfrm>
          </p:grpSpPr>
          <p:sp>
            <p:nvSpPr>
              <p:cNvPr id="52" name="Prostokąt 51"/>
              <p:cNvSpPr/>
              <p:nvPr/>
            </p:nvSpPr>
            <p:spPr>
              <a:xfrm rot="17766089">
                <a:off x="3838566" y="2823047"/>
                <a:ext cx="543358" cy="285752"/>
              </a:xfrm>
              <a:prstGeom prst="rect">
                <a:avLst/>
              </a:pr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Prostokąt 31"/>
              <p:cNvSpPr>
                <a:spLocks noChangeArrowheads="1"/>
              </p:cNvSpPr>
              <p:nvPr/>
            </p:nvSpPr>
            <p:spPr bwMode="auto">
              <a:xfrm>
                <a:off x="3928362" y="2714620"/>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10 </a:t>
                </a:r>
                <a:endParaRPr lang="pl-PL" sz="1100" b="1" dirty="0">
                  <a:solidFill>
                    <a:schemeClr val="bg1"/>
                  </a:solidFill>
                  <a:latin typeface="Calibri" pitchFamily="34" charset="0"/>
                </a:endParaRPr>
              </a:p>
            </p:txBody>
          </p:sp>
        </p:grpSp>
      </p:grpSp>
      <p:sp>
        <p:nvSpPr>
          <p:cNvPr id="16" name="Prostokąt 15"/>
          <p:cNvSpPr/>
          <p:nvPr/>
        </p:nvSpPr>
        <p:spPr>
          <a:xfrm>
            <a:off x="1428728" y="928670"/>
            <a:ext cx="6357982"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6"/>
                  </a:solidFill>
                  <a:prstDash val="solid"/>
                </a:ln>
                <a:solidFill>
                  <a:schemeClr val="bg1"/>
                </a:solidFill>
                <a:effectLst>
                  <a:reflection blurRad="12700" stA="28000" endPos="45000" dist="1000" dir="5400000" sy="-100000" algn="bl" rotWithShape="0"/>
                </a:effectLst>
              </a:rPr>
              <a:t>PRZESTRZEŃ PUBLICZNA I ZIELEŃ </a:t>
            </a:r>
            <a:endParaRPr lang="pl-PL" sz="3200" cap="all" dirty="0">
              <a:ln w="9000" cmpd="sng">
                <a:solidFill>
                  <a:schemeClr val="accent6"/>
                </a:solidFill>
                <a:prstDash val="solid"/>
              </a:ln>
              <a:solidFill>
                <a:schemeClr val="bg1"/>
              </a:solidFill>
              <a:effectLst>
                <a:reflection blurRad="12700" stA="28000" endPos="45000" dist="1000" dir="5400000" sy="-100000" algn="bl" rotWithShape="0"/>
              </a:effectLst>
            </a:endParaRPr>
          </a:p>
        </p:txBody>
      </p:sp>
      <p:sp>
        <p:nvSpPr>
          <p:cNvPr id="56" name="Prostokąt 23"/>
          <p:cNvSpPr>
            <a:spLocks noChangeArrowheads="1"/>
          </p:cNvSpPr>
          <p:nvPr/>
        </p:nvSpPr>
        <p:spPr bwMode="auto">
          <a:xfrm>
            <a:off x="5834171" y="1884355"/>
            <a:ext cx="285655"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5</a:t>
            </a:r>
            <a:r>
              <a:rPr lang="pl-PL" sz="1000" b="1" dirty="0" smtClean="0">
                <a:solidFill>
                  <a:schemeClr val="bg1"/>
                </a:solidFill>
                <a:latin typeface="Calibri" pitchFamily="34" charset="0"/>
              </a:rPr>
              <a:t> </a:t>
            </a:r>
            <a:endParaRPr lang="pl-PL" sz="1000" b="1" dirty="0">
              <a:solidFill>
                <a:schemeClr val="bg1"/>
              </a:solidFill>
              <a:latin typeface="Calibri" pitchFamily="34" charset="0"/>
            </a:endParaRPr>
          </a:p>
        </p:txBody>
      </p:sp>
      <p:pic>
        <p:nvPicPr>
          <p:cNvPr id="57" name="Obraz 56"/>
          <p:cNvPicPr>
            <a:picLocks noChangeAspect="1"/>
          </p:cNvPicPr>
          <p:nvPr/>
        </p:nvPicPr>
        <p:blipFill rotWithShape="1">
          <a:blip r:embed="rId3"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215238" cy="554578"/>
          </a:xfrm>
          <a:prstGeom prst="rect">
            <a:avLst/>
          </a:prstGeom>
          <a:noFill/>
        </p:spPr>
        <p:txBody>
          <a:bodyPr wrap="square">
            <a:noAutofit/>
          </a:bodyPr>
          <a:lstStyle/>
          <a:p>
            <a:pPr marL="342900" lvl="0" indent="-342900">
              <a:spcBef>
                <a:spcPct val="0"/>
              </a:spcBef>
              <a:defRPr/>
            </a:pPr>
            <a:r>
              <a:rPr lang="pl-PL" sz="1000" b="1" dirty="0" smtClean="0">
                <a:solidFill>
                  <a:schemeClr val="accent6"/>
                </a:solidFill>
              </a:rPr>
              <a:t>PLACE ZABAW</a:t>
            </a:r>
          </a:p>
          <a:p>
            <a:pPr lvl="0">
              <a:spcBef>
                <a:spcPct val="0"/>
              </a:spcBef>
              <a:defRPr/>
            </a:pPr>
            <a:r>
              <a:rPr lang="pl-PL" sz="1000" dirty="0" smtClean="0"/>
              <a:t>REALIZACJA  LUB MODERNIZACJA PLACÓW ZABAW PRZY UL. STODOLNEJ, UL. KOZIEJ, PRZY PARKU ŚWIETLIKÓW – AL. ŚLIWOWA,</a:t>
            </a:r>
          </a:p>
          <a:p>
            <a:pPr lvl="0">
              <a:spcBef>
                <a:spcPct val="0"/>
              </a:spcBef>
              <a:defRPr/>
            </a:pPr>
            <a:r>
              <a:rPr lang="pl-PL" sz="1000" dirty="0" smtClean="0"/>
              <a:t>UDOSTĘPNIENIE PLACU ZABAW PRZY UL. LUBELSKIEJ, OGRODZENIE PLACU ZABAWA PRZY UL. </a:t>
            </a:r>
            <a:r>
              <a:rPr lang="pl-PL" sz="1000" dirty="0" smtClean="0"/>
              <a:t>MRĄGOWSKIEJ.</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6"/>
                  </a:solidFill>
                  <a:prstDash val="solid"/>
                </a:ln>
                <a:solidFill>
                  <a:schemeClr val="accent6"/>
                </a:solidFill>
                <a:effectLst>
                  <a:reflection blurRad="12700" stA="28000" endPos="45000" dist="1000" dir="5400000" sy="-100000" algn="bl" rotWithShape="0"/>
                </a:effectLst>
              </a:rPr>
              <a:t>11</a:t>
            </a:r>
            <a:endParaRPr lang="pl-PL" sz="1200" cap="all" dirty="0">
              <a:ln w="9000" cmpd="sng">
                <a:solidFill>
                  <a:schemeClr val="accent6"/>
                </a:solidFill>
                <a:prstDash val="solid"/>
              </a:ln>
              <a:solidFill>
                <a:schemeClr val="accent6"/>
              </a:solidFill>
              <a:effectLst>
                <a:reflection blurRad="12700" stA="28000" endPos="45000" dist="1000" dir="5400000" sy="-100000" algn="bl" rotWithShape="0"/>
              </a:effectLst>
            </a:endParaRPr>
          </a:p>
        </p:txBody>
      </p:sp>
      <p:sp>
        <p:nvSpPr>
          <p:cNvPr id="17"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grpSp>
        <p:nvGrpSpPr>
          <p:cNvPr id="71" name="Grupa 70"/>
          <p:cNvGrpSpPr/>
          <p:nvPr/>
        </p:nvGrpSpPr>
        <p:grpSpPr>
          <a:xfrm>
            <a:off x="3286116" y="978195"/>
            <a:ext cx="3429024" cy="4114379"/>
            <a:chOff x="3286116" y="978195"/>
            <a:chExt cx="3429024" cy="4114379"/>
          </a:xfrm>
        </p:grpSpPr>
        <p:grpSp>
          <p:nvGrpSpPr>
            <p:cNvPr id="2" name="Grupa 54"/>
            <p:cNvGrpSpPr/>
            <p:nvPr/>
          </p:nvGrpSpPr>
          <p:grpSpPr>
            <a:xfrm>
              <a:off x="3286116" y="978195"/>
              <a:ext cx="3429024" cy="4114379"/>
              <a:chOff x="3286116" y="978195"/>
              <a:chExt cx="3429024" cy="4114379"/>
            </a:xfrm>
          </p:grpSpPr>
          <p:grpSp>
            <p:nvGrpSpPr>
              <p:cNvPr id="3" name="Grupa 53"/>
              <p:cNvGrpSpPr/>
              <p:nvPr/>
            </p:nvGrpSpPr>
            <p:grpSpPr>
              <a:xfrm>
                <a:off x="3286116" y="978195"/>
                <a:ext cx="3429024" cy="4114379"/>
                <a:chOff x="3286116" y="978195"/>
                <a:chExt cx="3429024" cy="4114379"/>
              </a:xfrm>
            </p:grpSpPr>
            <p:grpSp>
              <p:nvGrpSpPr>
                <p:cNvPr id="4" name="Grupa 48"/>
                <p:cNvGrpSpPr/>
                <p:nvPr/>
              </p:nvGrpSpPr>
              <p:grpSpPr>
                <a:xfrm>
                  <a:off x="3286116" y="978195"/>
                  <a:ext cx="3429024" cy="4114379"/>
                  <a:chOff x="3286116" y="978195"/>
                  <a:chExt cx="3429024" cy="4114379"/>
                </a:xfrm>
              </p:grpSpPr>
              <p:grpSp>
                <p:nvGrpSpPr>
                  <p:cNvPr id="5" name="Grupa 47"/>
                  <p:cNvGrpSpPr/>
                  <p:nvPr/>
                </p:nvGrpSpPr>
                <p:grpSpPr>
                  <a:xfrm>
                    <a:off x="3286116" y="978195"/>
                    <a:ext cx="3071834" cy="4114379"/>
                    <a:chOff x="3286116" y="978195"/>
                    <a:chExt cx="3071834" cy="4114379"/>
                  </a:xfrm>
                </p:grpSpPr>
                <p:grpSp>
                  <p:nvGrpSpPr>
                    <p:cNvPr id="6" name="Grupa 39"/>
                    <p:cNvGrpSpPr/>
                    <p:nvPr/>
                  </p:nvGrpSpPr>
                  <p:grpSpPr>
                    <a:xfrm>
                      <a:off x="3286116" y="978195"/>
                      <a:ext cx="3071834" cy="2736557"/>
                      <a:chOff x="3286116" y="978195"/>
                      <a:chExt cx="3071834" cy="2736557"/>
                    </a:xfrm>
                  </p:grpSpPr>
                  <p:grpSp>
                    <p:nvGrpSpPr>
                      <p:cNvPr id="7" name="Grupa 35"/>
                      <p:cNvGrpSpPr/>
                      <p:nvPr/>
                    </p:nvGrpSpPr>
                    <p:grpSpPr>
                      <a:xfrm>
                        <a:off x="3286116" y="1622417"/>
                        <a:ext cx="3071834" cy="2092335"/>
                        <a:chOff x="3286116" y="1622417"/>
                        <a:chExt cx="3071834" cy="2092335"/>
                      </a:xfrm>
                    </p:grpSpPr>
                    <p:grpSp>
                      <p:nvGrpSpPr>
                        <p:cNvPr id="8" name="Grupa 32"/>
                        <p:cNvGrpSpPr/>
                        <p:nvPr/>
                      </p:nvGrpSpPr>
                      <p:grpSpPr>
                        <a:xfrm>
                          <a:off x="4167963" y="1622417"/>
                          <a:ext cx="2189987" cy="2092335"/>
                          <a:chOff x="4167963" y="1622417"/>
                          <a:chExt cx="2189987" cy="2092335"/>
                        </a:xfrm>
                      </p:grpSpPr>
                      <p:grpSp>
                        <p:nvGrpSpPr>
                          <p:cNvPr id="9" name="Grupa 32"/>
                          <p:cNvGrpSpPr/>
                          <p:nvPr/>
                        </p:nvGrpSpPr>
                        <p:grpSpPr>
                          <a:xfrm>
                            <a:off x="4167963" y="2214554"/>
                            <a:ext cx="1975673" cy="1500198"/>
                            <a:chOff x="4167963" y="2214554"/>
                            <a:chExt cx="1975673" cy="1500198"/>
                          </a:xfrm>
                        </p:grpSpPr>
                        <p:grpSp>
                          <p:nvGrpSpPr>
                            <p:cNvPr id="10" name="Grupa 25"/>
                            <p:cNvGrpSpPr/>
                            <p:nvPr/>
                          </p:nvGrpSpPr>
                          <p:grpSpPr>
                            <a:xfrm>
                              <a:off x="4167963" y="2870791"/>
                              <a:ext cx="904103" cy="843961"/>
                              <a:chOff x="4167963" y="2870791"/>
                              <a:chExt cx="904103" cy="843961"/>
                            </a:xfrm>
                          </p:grpSpPr>
                          <p:grpSp>
                            <p:nvGrpSpPr>
                              <p:cNvPr id="11" name="Grupa 24"/>
                              <p:cNvGrpSpPr/>
                              <p:nvPr/>
                            </p:nvGrpSpPr>
                            <p:grpSpPr>
                              <a:xfrm>
                                <a:off x="4167963" y="2870791"/>
                                <a:ext cx="904103" cy="843961"/>
                                <a:chOff x="4167963" y="2870791"/>
                                <a:chExt cx="904103" cy="843961"/>
                              </a:xfrm>
                            </p:grpSpPr>
                            <p:cxnSp>
                              <p:nvCxnSpPr>
                                <p:cNvPr id="13" name="Łącznik prosty 12"/>
                                <p:cNvCxnSpPr/>
                                <p:nvPr/>
                              </p:nvCxnSpPr>
                              <p:spPr>
                                <a:xfrm>
                                  <a:off x="4286248" y="3071810"/>
                                  <a:ext cx="785818" cy="642942"/>
                                </a:xfrm>
                                <a:prstGeom prst="line">
                                  <a:avLst/>
                                </a:pr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Dowolny kształt 20"/>
                                <p:cNvSpPr/>
                                <p:nvPr/>
                              </p:nvSpPr>
                              <p:spPr>
                                <a:xfrm>
                                  <a:off x="4167963" y="2870791"/>
                                  <a:ext cx="170121" cy="318976"/>
                                </a:xfrm>
                                <a:custGeom>
                                  <a:avLst/>
                                  <a:gdLst>
                                    <a:gd name="connsiteX0" fmla="*/ 0 w 170121"/>
                                    <a:gd name="connsiteY0" fmla="*/ 318976 h 318976"/>
                                    <a:gd name="connsiteX1" fmla="*/ 138223 w 170121"/>
                                    <a:gd name="connsiteY1" fmla="*/ 191386 h 318976"/>
                                    <a:gd name="connsiteX2" fmla="*/ 138223 w 170121"/>
                                    <a:gd name="connsiteY2" fmla="*/ 85060 h 318976"/>
                                    <a:gd name="connsiteX3" fmla="*/ 170121 w 170121"/>
                                    <a:gd name="connsiteY3" fmla="*/ 0 h 318976"/>
                                  </a:gdLst>
                                  <a:ahLst/>
                                  <a:cxnLst>
                                    <a:cxn ang="0">
                                      <a:pos x="connsiteX0" y="connsiteY0"/>
                                    </a:cxn>
                                    <a:cxn ang="0">
                                      <a:pos x="connsiteX1" y="connsiteY1"/>
                                    </a:cxn>
                                    <a:cxn ang="0">
                                      <a:pos x="connsiteX2" y="connsiteY2"/>
                                    </a:cxn>
                                    <a:cxn ang="0">
                                      <a:pos x="connsiteX3" y="connsiteY3"/>
                                    </a:cxn>
                                  </a:cxnLst>
                                  <a:rect l="l" t="t" r="r" b="b"/>
                                  <a:pathLst>
                                    <a:path w="170121" h="318976">
                                      <a:moveTo>
                                        <a:pt x="0" y="318976"/>
                                      </a:moveTo>
                                      <a:cubicBezTo>
                                        <a:pt x="57593" y="274674"/>
                                        <a:pt x="115186" y="230372"/>
                                        <a:pt x="138223" y="191386"/>
                                      </a:cubicBezTo>
                                      <a:cubicBezTo>
                                        <a:pt x="161260" y="152400"/>
                                        <a:pt x="132907" y="116958"/>
                                        <a:pt x="138223" y="85060"/>
                                      </a:cubicBezTo>
                                      <a:cubicBezTo>
                                        <a:pt x="143539" y="53162"/>
                                        <a:pt x="156830" y="26581"/>
                                        <a:pt x="170121" y="0"/>
                                      </a:cubicBezTo>
                                    </a:path>
                                  </a:pathLst>
                                </a:cu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sp>
                            <p:nvSpPr>
                              <p:cNvPr id="22" name="Prostokąt 39"/>
                              <p:cNvSpPr>
                                <a:spLocks noChangeArrowheads="1"/>
                              </p:cNvSpPr>
                              <p:nvPr/>
                            </p:nvSpPr>
                            <p:spPr bwMode="auto">
                              <a:xfrm>
                                <a:off x="4211700" y="2928934"/>
                                <a:ext cx="288862"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1 </a:t>
                                </a:r>
                              </a:p>
                            </p:txBody>
                          </p:sp>
                        </p:grpSp>
                        <p:grpSp>
                          <p:nvGrpSpPr>
                            <p:cNvPr id="14" name="Grupa 26"/>
                            <p:cNvGrpSpPr/>
                            <p:nvPr/>
                          </p:nvGrpSpPr>
                          <p:grpSpPr>
                            <a:xfrm>
                              <a:off x="4286248" y="2214554"/>
                              <a:ext cx="914404" cy="553712"/>
                              <a:chOff x="4286248" y="2214554"/>
                              <a:chExt cx="914404" cy="553712"/>
                            </a:xfrm>
                          </p:grpSpPr>
                          <p:grpSp>
                            <p:nvGrpSpPr>
                              <p:cNvPr id="15" name="Grupa 17"/>
                              <p:cNvGrpSpPr/>
                              <p:nvPr/>
                            </p:nvGrpSpPr>
                            <p:grpSpPr>
                              <a:xfrm>
                                <a:off x="4786314" y="2500306"/>
                                <a:ext cx="414338" cy="267960"/>
                                <a:chOff x="4370388" y="2922588"/>
                                <a:chExt cx="414338" cy="267960"/>
                              </a:xfrm>
                            </p:grpSpPr>
                            <p:sp>
                              <p:nvSpPr>
                                <p:cNvPr id="19" name="Dowolny kształt 18"/>
                                <p:cNvSpPr/>
                                <p:nvPr/>
                              </p:nvSpPr>
                              <p:spPr>
                                <a:xfrm>
                                  <a:off x="4370388" y="2922588"/>
                                  <a:ext cx="230187" cy="230187"/>
                                </a:xfrm>
                                <a:custGeom>
                                  <a:avLst/>
                                  <a:gdLst>
                                    <a:gd name="connsiteX0" fmla="*/ 11249 w 230324"/>
                                    <a:gd name="connsiteY0" fmla="*/ 0 h 230981"/>
                                    <a:gd name="connsiteX1" fmla="*/ 204130 w 230324"/>
                                    <a:gd name="connsiteY1" fmla="*/ 16669 h 230981"/>
                                    <a:gd name="connsiteX2" fmla="*/ 223180 w 230324"/>
                                    <a:gd name="connsiteY2" fmla="*/ 40481 h 230981"/>
                                    <a:gd name="connsiteX3" fmla="*/ 230324 w 230324"/>
                                    <a:gd name="connsiteY3" fmla="*/ 111919 h 230981"/>
                                    <a:gd name="connsiteX4" fmla="*/ 230324 w 230324"/>
                                    <a:gd name="connsiteY4" fmla="*/ 202406 h 230981"/>
                                    <a:gd name="connsiteX5" fmla="*/ 201749 w 230324"/>
                                    <a:gd name="connsiteY5" fmla="*/ 230981 h 230981"/>
                                    <a:gd name="connsiteX6" fmla="*/ 154124 w 230324"/>
                                    <a:gd name="connsiteY6" fmla="*/ 226219 h 230981"/>
                                    <a:gd name="connsiteX7" fmla="*/ 1724 w 230324"/>
                                    <a:gd name="connsiteY7" fmla="*/ 73819 h 230981"/>
                                    <a:gd name="connsiteX8" fmla="*/ 11249 w 230324"/>
                                    <a:gd name="connsiteY8" fmla="*/ 0 h 23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324" h="230981">
                                      <a:moveTo>
                                        <a:pt x="11249" y="0"/>
                                      </a:moveTo>
                                      <a:lnTo>
                                        <a:pt x="204130" y="16669"/>
                                      </a:lnTo>
                                      <a:lnTo>
                                        <a:pt x="223180" y="40481"/>
                                      </a:lnTo>
                                      <a:cubicBezTo>
                                        <a:pt x="228020" y="110657"/>
                                        <a:pt x="211631" y="93218"/>
                                        <a:pt x="230324" y="111919"/>
                                      </a:cubicBezTo>
                                      <a:lnTo>
                                        <a:pt x="230324" y="202406"/>
                                      </a:lnTo>
                                      <a:lnTo>
                                        <a:pt x="201749" y="230981"/>
                                      </a:lnTo>
                                      <a:lnTo>
                                        <a:pt x="154124" y="226219"/>
                                      </a:lnTo>
                                      <a:cubicBezTo>
                                        <a:pt x="0" y="79319"/>
                                        <a:pt x="1724" y="151141"/>
                                        <a:pt x="1724" y="73819"/>
                                      </a:cubicBezTo>
                                      <a:lnTo>
                                        <a:pt x="11249"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20" name="Prostokąt 42"/>
                                <p:cNvSpPr>
                                  <a:spLocks noChangeArrowheads="1"/>
                                </p:cNvSpPr>
                                <p:nvPr/>
                              </p:nvSpPr>
                              <p:spPr bwMode="auto">
                                <a:xfrm>
                                  <a:off x="4499071" y="2928938"/>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grpSp>
                          <p:grpSp>
                            <p:nvGrpSpPr>
                              <p:cNvPr id="18" name="Grupa 25"/>
                              <p:cNvGrpSpPr/>
                              <p:nvPr/>
                            </p:nvGrpSpPr>
                            <p:grpSpPr>
                              <a:xfrm>
                                <a:off x="4286248" y="2214554"/>
                                <a:ext cx="357093" cy="261610"/>
                                <a:chOff x="4286248" y="2214554"/>
                                <a:chExt cx="357093" cy="261610"/>
                              </a:xfrm>
                            </p:grpSpPr>
                            <p:sp>
                              <p:nvSpPr>
                                <p:cNvPr id="24" name="Prostokąt 23"/>
                                <p:cNvSpPr>
                                  <a:spLocks noChangeArrowheads="1"/>
                                </p:cNvSpPr>
                                <p:nvPr/>
                              </p:nvSpPr>
                              <p:spPr bwMode="auto">
                                <a:xfrm>
                                  <a:off x="4357686" y="2214554"/>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sp>
                              <p:nvSpPr>
                                <p:cNvPr id="25" name="Dowolny kształt 24"/>
                                <p:cNvSpPr/>
                                <p:nvPr/>
                              </p:nvSpPr>
                              <p:spPr>
                                <a:xfrm>
                                  <a:off x="4286248" y="2285992"/>
                                  <a:ext cx="169858" cy="163518"/>
                                </a:xfrm>
                                <a:custGeom>
                                  <a:avLst/>
                                  <a:gdLst>
                                    <a:gd name="connsiteX0" fmla="*/ 790 w 134140"/>
                                    <a:gd name="connsiteY0" fmla="*/ 107231 h 114374"/>
                                    <a:gd name="connsiteX1" fmla="*/ 134140 w 134140"/>
                                    <a:gd name="connsiteY1" fmla="*/ 114374 h 114374"/>
                                    <a:gd name="connsiteX2" fmla="*/ 105565 w 134140"/>
                                    <a:gd name="connsiteY2" fmla="*/ 47699 h 114374"/>
                                    <a:gd name="connsiteX3" fmla="*/ 105565 w 134140"/>
                                    <a:gd name="connsiteY3" fmla="*/ 9599 h 114374"/>
                                    <a:gd name="connsiteX4" fmla="*/ 790 w 134140"/>
                                    <a:gd name="connsiteY4" fmla="*/ 74 h 114374"/>
                                    <a:gd name="connsiteX5" fmla="*/ 3171 w 134140"/>
                                    <a:gd name="connsiteY5" fmla="*/ 74 h 114374"/>
                                    <a:gd name="connsiteX6" fmla="*/ 790 w 134140"/>
                                    <a:gd name="connsiteY6" fmla="*/ 107231 h 11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40" h="114374">
                                      <a:moveTo>
                                        <a:pt x="790" y="107231"/>
                                      </a:moveTo>
                                      <a:lnTo>
                                        <a:pt x="134140" y="114374"/>
                                      </a:lnTo>
                                      <a:lnTo>
                                        <a:pt x="105565" y="47699"/>
                                      </a:lnTo>
                                      <a:lnTo>
                                        <a:pt x="105565" y="9599"/>
                                      </a:lnTo>
                                      <a:lnTo>
                                        <a:pt x="790" y="74"/>
                                      </a:lnTo>
                                      <a:cubicBezTo>
                                        <a:pt x="0" y="0"/>
                                        <a:pt x="2377" y="74"/>
                                        <a:pt x="3171" y="74"/>
                                      </a:cubicBezTo>
                                      <a:cubicBezTo>
                                        <a:pt x="2377" y="35793"/>
                                        <a:pt x="1584" y="71512"/>
                                        <a:pt x="790" y="107231"/>
                                      </a:cubicBezTo>
                                      <a:close/>
                                    </a:path>
                                  </a:pathLst>
                                </a:custGeom>
                                <a:solidFill>
                                  <a:srgbClr val="FFC000">
                                    <a:alpha val="20000"/>
                                  </a:srgbClr>
                                </a:solidFill>
                                <a:ln>
                                  <a:solidFill>
                                    <a:srgbClr val="FF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grpSp>
                          <p:nvGrpSpPr>
                            <p:cNvPr id="32" name="Grupa 31"/>
                            <p:cNvGrpSpPr/>
                            <p:nvPr/>
                          </p:nvGrpSpPr>
                          <p:grpSpPr>
                            <a:xfrm>
                              <a:off x="5397885" y="2357430"/>
                              <a:ext cx="745751" cy="576262"/>
                              <a:chOff x="5397885" y="2357430"/>
                              <a:chExt cx="745751" cy="576262"/>
                            </a:xfrm>
                          </p:grpSpPr>
                          <p:sp>
                            <p:nvSpPr>
                              <p:cNvPr id="26" name="Dowolny kształt 25"/>
                              <p:cNvSpPr/>
                              <p:nvPr/>
                            </p:nvSpPr>
                            <p:spPr>
                              <a:xfrm>
                                <a:off x="5397885" y="2357430"/>
                                <a:ext cx="745751" cy="576262"/>
                              </a:xfrm>
                              <a:custGeom>
                                <a:avLst/>
                                <a:gdLst>
                                  <a:gd name="connsiteX0" fmla="*/ 9525 w 838200"/>
                                  <a:gd name="connsiteY0" fmla="*/ 261937 h 648041"/>
                                  <a:gd name="connsiteX1" fmla="*/ 0 w 838200"/>
                                  <a:gd name="connsiteY1" fmla="*/ 504825 h 648041"/>
                                  <a:gd name="connsiteX2" fmla="*/ 357188 w 838200"/>
                                  <a:gd name="connsiteY2" fmla="*/ 542925 h 648041"/>
                                  <a:gd name="connsiteX3" fmla="*/ 485775 w 838200"/>
                                  <a:gd name="connsiteY3" fmla="*/ 571500 h 648041"/>
                                  <a:gd name="connsiteX4" fmla="*/ 633413 w 838200"/>
                                  <a:gd name="connsiteY4" fmla="*/ 590550 h 648041"/>
                                  <a:gd name="connsiteX5" fmla="*/ 714375 w 838200"/>
                                  <a:gd name="connsiteY5" fmla="*/ 635794 h 648041"/>
                                  <a:gd name="connsiteX6" fmla="*/ 781050 w 838200"/>
                                  <a:gd name="connsiteY6" fmla="*/ 647700 h 648041"/>
                                  <a:gd name="connsiteX7" fmla="*/ 773906 w 838200"/>
                                  <a:gd name="connsiteY7" fmla="*/ 642937 h 648041"/>
                                  <a:gd name="connsiteX8" fmla="*/ 771525 w 838200"/>
                                  <a:gd name="connsiteY8" fmla="*/ 638175 h 648041"/>
                                  <a:gd name="connsiteX9" fmla="*/ 838200 w 838200"/>
                                  <a:gd name="connsiteY9" fmla="*/ 121444 h 648041"/>
                                  <a:gd name="connsiteX10" fmla="*/ 650081 w 838200"/>
                                  <a:gd name="connsiteY10" fmla="*/ 66675 h 648041"/>
                                  <a:gd name="connsiteX11" fmla="*/ 447675 w 838200"/>
                                  <a:gd name="connsiteY11" fmla="*/ 7144 h 648041"/>
                                  <a:gd name="connsiteX12" fmla="*/ 381000 w 838200"/>
                                  <a:gd name="connsiteY12" fmla="*/ 0 h 648041"/>
                                  <a:gd name="connsiteX13" fmla="*/ 364331 w 838200"/>
                                  <a:gd name="connsiteY13" fmla="*/ 152400 h 648041"/>
                                  <a:gd name="connsiteX14" fmla="*/ 104775 w 838200"/>
                                  <a:gd name="connsiteY14" fmla="*/ 219075 h 648041"/>
                                  <a:gd name="connsiteX15" fmla="*/ 9525 w 838200"/>
                                  <a:gd name="connsiteY15" fmla="*/ 261937 h 6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8200" h="648041">
                                    <a:moveTo>
                                      <a:pt x="9525" y="261937"/>
                                    </a:moveTo>
                                    <a:lnTo>
                                      <a:pt x="0" y="504825"/>
                                    </a:lnTo>
                                    <a:lnTo>
                                      <a:pt x="357188" y="542925"/>
                                    </a:lnTo>
                                    <a:lnTo>
                                      <a:pt x="485775" y="571500"/>
                                    </a:lnTo>
                                    <a:lnTo>
                                      <a:pt x="633413" y="590550"/>
                                    </a:lnTo>
                                    <a:lnTo>
                                      <a:pt x="714375" y="635794"/>
                                    </a:lnTo>
                                    <a:cubicBezTo>
                                      <a:pt x="736600" y="639763"/>
                                      <a:pt x="758634" y="645010"/>
                                      <a:pt x="781050" y="647700"/>
                                    </a:cubicBezTo>
                                    <a:cubicBezTo>
                                      <a:pt x="783892" y="648041"/>
                                      <a:pt x="775930" y="644961"/>
                                      <a:pt x="773906" y="642937"/>
                                    </a:cubicBezTo>
                                    <a:cubicBezTo>
                                      <a:pt x="772651" y="641682"/>
                                      <a:pt x="772319" y="639762"/>
                                      <a:pt x="771525" y="638175"/>
                                    </a:cubicBezTo>
                                    <a:lnTo>
                                      <a:pt x="838200" y="121444"/>
                                    </a:lnTo>
                                    <a:cubicBezTo>
                                      <a:pt x="775284" y="103923"/>
                                      <a:pt x="650081" y="131985"/>
                                      <a:pt x="650081" y="66675"/>
                                    </a:cubicBezTo>
                                    <a:lnTo>
                                      <a:pt x="447675" y="7144"/>
                                    </a:lnTo>
                                    <a:lnTo>
                                      <a:pt x="381000" y="0"/>
                                    </a:lnTo>
                                    <a:lnTo>
                                      <a:pt x="364331" y="152400"/>
                                    </a:lnTo>
                                    <a:lnTo>
                                      <a:pt x="104775" y="219075"/>
                                    </a:lnTo>
                                    <a:lnTo>
                                      <a:pt x="9525" y="261937"/>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1" name="Prostokąt 45"/>
                              <p:cNvSpPr>
                                <a:spLocks noChangeArrowheads="1"/>
                              </p:cNvSpPr>
                              <p:nvPr/>
                            </p:nvSpPr>
                            <p:spPr bwMode="auto">
                              <a:xfrm>
                                <a:off x="5715008" y="2428868"/>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4 </a:t>
                                </a:r>
                                <a:endParaRPr lang="pl-PL" sz="1100" b="1" dirty="0">
                                  <a:solidFill>
                                    <a:schemeClr val="bg1"/>
                                  </a:solidFill>
                                  <a:latin typeface="Calibri" pitchFamily="34" charset="0"/>
                                </a:endParaRPr>
                              </a:p>
                            </p:txBody>
                          </p:sp>
                        </p:grpSp>
                      </p:grpSp>
                      <p:sp>
                        <p:nvSpPr>
                          <p:cNvPr id="27" name="Dowolny kształt 26"/>
                          <p:cNvSpPr/>
                          <p:nvPr/>
                        </p:nvSpPr>
                        <p:spPr>
                          <a:xfrm>
                            <a:off x="5573725" y="1622417"/>
                            <a:ext cx="784225" cy="735013"/>
                          </a:xfrm>
                          <a:custGeom>
                            <a:avLst/>
                            <a:gdLst>
                              <a:gd name="connsiteX0" fmla="*/ 102393 w 783431"/>
                              <a:gd name="connsiteY0" fmla="*/ 0 h 735806"/>
                              <a:gd name="connsiteX1" fmla="*/ 345281 w 783431"/>
                              <a:gd name="connsiteY1" fmla="*/ 235744 h 735806"/>
                              <a:gd name="connsiteX2" fmla="*/ 783431 w 783431"/>
                              <a:gd name="connsiteY2" fmla="*/ 600075 h 735806"/>
                              <a:gd name="connsiteX3" fmla="*/ 702468 w 783431"/>
                              <a:gd name="connsiteY3" fmla="*/ 735806 h 735806"/>
                              <a:gd name="connsiteX4" fmla="*/ 159543 w 783431"/>
                              <a:gd name="connsiteY4" fmla="*/ 323850 h 735806"/>
                              <a:gd name="connsiteX5" fmla="*/ 92868 w 783431"/>
                              <a:gd name="connsiteY5" fmla="*/ 245269 h 735806"/>
                              <a:gd name="connsiteX6" fmla="*/ 0 w 783431"/>
                              <a:gd name="connsiteY6" fmla="*/ 152400 h 735806"/>
                              <a:gd name="connsiteX7" fmla="*/ 102393 w 783431"/>
                              <a:gd name="connsiteY7" fmla="*/ 0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431" h="735806">
                                <a:moveTo>
                                  <a:pt x="102393" y="0"/>
                                </a:moveTo>
                                <a:lnTo>
                                  <a:pt x="345281" y="235744"/>
                                </a:lnTo>
                                <a:lnTo>
                                  <a:pt x="783431" y="600075"/>
                                </a:lnTo>
                                <a:lnTo>
                                  <a:pt x="702468" y="735806"/>
                                </a:lnTo>
                                <a:lnTo>
                                  <a:pt x="159543" y="323850"/>
                                </a:lnTo>
                                <a:lnTo>
                                  <a:pt x="92868" y="245269"/>
                                </a:lnTo>
                                <a:lnTo>
                                  <a:pt x="0" y="152400"/>
                                </a:lnTo>
                                <a:cubicBezTo>
                                  <a:pt x="33584" y="102024"/>
                                  <a:pt x="41849" y="2381"/>
                                  <a:pt x="102393" y="0"/>
                                </a:cubicBez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nvGrpSpPr>
                        <p:cNvPr id="36" name="Grupa 31"/>
                        <p:cNvGrpSpPr/>
                        <p:nvPr/>
                      </p:nvGrpSpPr>
                      <p:grpSpPr>
                        <a:xfrm>
                          <a:off x="3286116" y="2857496"/>
                          <a:ext cx="747713" cy="833110"/>
                          <a:chOff x="2714625" y="3429000"/>
                          <a:chExt cx="747713" cy="833110"/>
                        </a:xfrm>
                      </p:grpSpPr>
                      <p:sp>
                        <p:nvSpPr>
                          <p:cNvPr id="33" name="Dowolny kształt 32"/>
                          <p:cNvSpPr/>
                          <p:nvPr/>
                        </p:nvSpPr>
                        <p:spPr>
                          <a:xfrm>
                            <a:off x="2714625" y="3429000"/>
                            <a:ext cx="747713" cy="831850"/>
                          </a:xfrm>
                          <a:custGeom>
                            <a:avLst/>
                            <a:gdLst>
                              <a:gd name="connsiteX0" fmla="*/ 0 w 747713"/>
                              <a:gd name="connsiteY0" fmla="*/ 78581 h 832301"/>
                              <a:gd name="connsiteX1" fmla="*/ 216694 w 747713"/>
                              <a:gd name="connsiteY1" fmla="*/ 0 h 832301"/>
                              <a:gd name="connsiteX2" fmla="*/ 326231 w 747713"/>
                              <a:gd name="connsiteY2" fmla="*/ 100012 h 832301"/>
                              <a:gd name="connsiteX3" fmla="*/ 509588 w 747713"/>
                              <a:gd name="connsiteY3" fmla="*/ 328612 h 832301"/>
                              <a:gd name="connsiteX4" fmla="*/ 688181 w 747713"/>
                              <a:gd name="connsiteY4" fmla="*/ 566737 h 832301"/>
                              <a:gd name="connsiteX5" fmla="*/ 747713 w 747713"/>
                              <a:gd name="connsiteY5" fmla="*/ 666750 h 832301"/>
                              <a:gd name="connsiteX6" fmla="*/ 490538 w 747713"/>
                              <a:gd name="connsiteY6" fmla="*/ 828675 h 832301"/>
                              <a:gd name="connsiteX7" fmla="*/ 483394 w 747713"/>
                              <a:gd name="connsiteY7" fmla="*/ 831056 h 832301"/>
                              <a:gd name="connsiteX8" fmla="*/ 473869 w 747713"/>
                              <a:gd name="connsiteY8" fmla="*/ 819150 h 832301"/>
                              <a:gd name="connsiteX9" fmla="*/ 0 w 747713"/>
                              <a:gd name="connsiteY9" fmla="*/ 78581 h 83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7713" h="832301">
                                <a:moveTo>
                                  <a:pt x="0" y="78581"/>
                                </a:moveTo>
                                <a:lnTo>
                                  <a:pt x="216694" y="0"/>
                                </a:lnTo>
                                <a:lnTo>
                                  <a:pt x="326231" y="100012"/>
                                </a:lnTo>
                                <a:lnTo>
                                  <a:pt x="509588" y="328612"/>
                                </a:lnTo>
                                <a:lnTo>
                                  <a:pt x="688181" y="566737"/>
                                </a:lnTo>
                                <a:lnTo>
                                  <a:pt x="747713" y="666750"/>
                                </a:lnTo>
                                <a:lnTo>
                                  <a:pt x="490538" y="828675"/>
                                </a:lnTo>
                                <a:cubicBezTo>
                                  <a:pt x="488406" y="830000"/>
                                  <a:pt x="485573" y="832301"/>
                                  <a:pt x="483394" y="831056"/>
                                </a:cubicBezTo>
                                <a:cubicBezTo>
                                  <a:pt x="478981" y="828534"/>
                                  <a:pt x="473869" y="819150"/>
                                  <a:pt x="473869" y="819150"/>
                                </a:cubicBezTo>
                                <a:lnTo>
                                  <a:pt x="0" y="78581"/>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4" name="Prostokąt 31"/>
                          <p:cNvSpPr>
                            <a:spLocks noChangeArrowheads="1"/>
                          </p:cNvSpPr>
                          <p:nvPr/>
                        </p:nvSpPr>
                        <p:spPr bwMode="auto">
                          <a:xfrm>
                            <a:off x="2995678" y="4000500"/>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6 </a:t>
                            </a:r>
                            <a:endParaRPr lang="pl-PL" sz="1100" b="1" dirty="0">
                              <a:solidFill>
                                <a:schemeClr val="bg1"/>
                              </a:solidFill>
                              <a:latin typeface="Calibri" pitchFamily="34" charset="0"/>
                            </a:endParaRPr>
                          </a:p>
                        </p:txBody>
                      </p:sp>
                    </p:grpSp>
                  </p:grpSp>
                  <p:grpSp>
                    <p:nvGrpSpPr>
                      <p:cNvPr id="37" name="Grupa 36"/>
                      <p:cNvGrpSpPr/>
                      <p:nvPr/>
                    </p:nvGrpSpPr>
                    <p:grpSpPr>
                      <a:xfrm>
                        <a:off x="3838353" y="978195"/>
                        <a:ext cx="510363" cy="1116419"/>
                        <a:chOff x="3838353" y="978195"/>
                        <a:chExt cx="510363" cy="1116419"/>
                      </a:xfrm>
                    </p:grpSpPr>
                    <p:sp>
                      <p:nvSpPr>
                        <p:cNvPr id="38" name="Dowolny kształt 37"/>
                        <p:cNvSpPr/>
                        <p:nvPr/>
                      </p:nvSpPr>
                      <p:spPr>
                        <a:xfrm>
                          <a:off x="3838353" y="978195"/>
                          <a:ext cx="510363" cy="1116419"/>
                        </a:xfrm>
                        <a:custGeom>
                          <a:avLst/>
                          <a:gdLst>
                            <a:gd name="connsiteX0" fmla="*/ 0 w 510363"/>
                            <a:gd name="connsiteY0" fmla="*/ 10633 h 1116419"/>
                            <a:gd name="connsiteX1" fmla="*/ 233917 w 510363"/>
                            <a:gd name="connsiteY1" fmla="*/ 744279 h 1116419"/>
                            <a:gd name="connsiteX2" fmla="*/ 212652 w 510363"/>
                            <a:gd name="connsiteY2" fmla="*/ 1116419 h 1116419"/>
                            <a:gd name="connsiteX3" fmla="*/ 510363 w 510363"/>
                            <a:gd name="connsiteY3" fmla="*/ 978196 h 1116419"/>
                            <a:gd name="connsiteX4" fmla="*/ 308345 w 510363"/>
                            <a:gd name="connsiteY4" fmla="*/ 393405 h 1116419"/>
                            <a:gd name="connsiteX5" fmla="*/ 318977 w 510363"/>
                            <a:gd name="connsiteY5" fmla="*/ 0 h 1116419"/>
                            <a:gd name="connsiteX6" fmla="*/ 0 w 510363"/>
                            <a:gd name="connsiteY6" fmla="*/ 10633 h 111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363" h="1116419">
                              <a:moveTo>
                                <a:pt x="0" y="10633"/>
                              </a:moveTo>
                              <a:lnTo>
                                <a:pt x="233917" y="744279"/>
                              </a:lnTo>
                              <a:lnTo>
                                <a:pt x="212652" y="1116419"/>
                              </a:lnTo>
                              <a:lnTo>
                                <a:pt x="510363" y="978196"/>
                              </a:lnTo>
                              <a:lnTo>
                                <a:pt x="308345" y="393405"/>
                              </a:lnTo>
                              <a:lnTo>
                                <a:pt x="318977" y="0"/>
                              </a:lnTo>
                              <a:lnTo>
                                <a:pt x="0" y="10633"/>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rostokąt 38"/>
                        <p:cNvSpPr/>
                        <p:nvPr/>
                      </p:nvSpPr>
                      <p:spPr>
                        <a:xfrm>
                          <a:off x="4071934" y="1714488"/>
                          <a:ext cx="256802" cy="261610"/>
                        </a:xfrm>
                        <a:prstGeom prst="rect">
                          <a:avLst/>
                        </a:prstGeom>
                      </p:spPr>
                      <p:txBody>
                        <a:bodyPr wrap="none">
                          <a:spAutoFit/>
                        </a:bodyPr>
                        <a:lstStyle/>
                        <a:p>
                          <a:r>
                            <a:rPr lang="pl-PL" sz="1100" b="1" dirty="0" smtClean="0">
                              <a:solidFill>
                                <a:schemeClr val="bg1"/>
                              </a:solidFill>
                              <a:latin typeface="Calibri" pitchFamily="34" charset="0"/>
                            </a:rPr>
                            <a:t>3</a:t>
                          </a:r>
                          <a:endParaRPr lang="pl-PL" sz="1100" dirty="0"/>
                        </a:p>
                      </p:txBody>
                    </p:sp>
                  </p:grpSp>
                </p:grpSp>
                <p:grpSp>
                  <p:nvGrpSpPr>
                    <p:cNvPr id="40" name="Grupa 46"/>
                    <p:cNvGrpSpPr/>
                    <p:nvPr/>
                  </p:nvGrpSpPr>
                  <p:grpSpPr>
                    <a:xfrm>
                      <a:off x="4802863" y="4200808"/>
                      <a:ext cx="792179" cy="891766"/>
                      <a:chOff x="4802863" y="4200808"/>
                      <a:chExt cx="792179" cy="891766"/>
                    </a:xfrm>
                  </p:grpSpPr>
                  <p:sp>
                    <p:nvSpPr>
                      <p:cNvPr id="42" name="Dowolny kształt 41"/>
                      <p:cNvSpPr/>
                      <p:nvPr/>
                    </p:nvSpPr>
                    <p:spPr>
                      <a:xfrm>
                        <a:off x="4802863" y="4200808"/>
                        <a:ext cx="792179" cy="891766"/>
                      </a:xfrm>
                      <a:custGeom>
                        <a:avLst/>
                        <a:gdLst>
                          <a:gd name="connsiteX0" fmla="*/ 81482 w 792179"/>
                          <a:gd name="connsiteY0" fmla="*/ 0 h 891766"/>
                          <a:gd name="connsiteX1" fmla="*/ 792179 w 792179"/>
                          <a:gd name="connsiteY1" fmla="*/ 90535 h 891766"/>
                          <a:gd name="connsiteX2" fmla="*/ 380246 w 792179"/>
                          <a:gd name="connsiteY2" fmla="*/ 891766 h 891766"/>
                          <a:gd name="connsiteX3" fmla="*/ 194650 w 792179"/>
                          <a:gd name="connsiteY3" fmla="*/ 629216 h 891766"/>
                          <a:gd name="connsiteX4" fmla="*/ 108642 w 792179"/>
                          <a:gd name="connsiteY4" fmla="*/ 665430 h 891766"/>
                          <a:gd name="connsiteX5" fmla="*/ 72428 w 792179"/>
                          <a:gd name="connsiteY5" fmla="*/ 583948 h 891766"/>
                          <a:gd name="connsiteX6" fmla="*/ 0 w 792179"/>
                          <a:gd name="connsiteY6" fmla="*/ 620162 h 891766"/>
                          <a:gd name="connsiteX7" fmla="*/ 81482 w 792179"/>
                          <a:gd name="connsiteY7" fmla="*/ 0 h 89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179" h="891766">
                            <a:moveTo>
                              <a:pt x="81482" y="0"/>
                            </a:moveTo>
                            <a:lnTo>
                              <a:pt x="792179" y="90535"/>
                            </a:lnTo>
                            <a:lnTo>
                              <a:pt x="380246" y="891766"/>
                            </a:lnTo>
                            <a:lnTo>
                              <a:pt x="194650" y="629216"/>
                            </a:lnTo>
                            <a:lnTo>
                              <a:pt x="108642" y="665430"/>
                            </a:lnTo>
                            <a:lnTo>
                              <a:pt x="72428" y="583948"/>
                            </a:lnTo>
                            <a:lnTo>
                              <a:pt x="0" y="620162"/>
                            </a:lnTo>
                            <a:lnTo>
                              <a:pt x="81482"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Prostokąt 31"/>
                      <p:cNvSpPr>
                        <a:spLocks noChangeArrowheads="1"/>
                      </p:cNvSpPr>
                      <p:nvPr/>
                    </p:nvSpPr>
                    <p:spPr bwMode="auto">
                      <a:xfrm>
                        <a:off x="4854642" y="435769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7 </a:t>
                        </a:r>
                        <a:endParaRPr lang="pl-PL" sz="1100" b="1" dirty="0">
                          <a:solidFill>
                            <a:schemeClr val="bg1"/>
                          </a:solidFill>
                          <a:latin typeface="Calibri" pitchFamily="34" charset="0"/>
                        </a:endParaRPr>
                      </a:p>
                    </p:txBody>
                  </p:sp>
                </p:grpSp>
              </p:grpSp>
              <p:grpSp>
                <p:nvGrpSpPr>
                  <p:cNvPr id="41" name="Grupa 47"/>
                  <p:cNvGrpSpPr/>
                  <p:nvPr/>
                </p:nvGrpSpPr>
                <p:grpSpPr>
                  <a:xfrm>
                    <a:off x="6286512" y="4065701"/>
                    <a:ext cx="428628" cy="649183"/>
                    <a:chOff x="6286512" y="4065701"/>
                    <a:chExt cx="428628" cy="649183"/>
                  </a:xfrm>
                </p:grpSpPr>
                <p:sp>
                  <p:nvSpPr>
                    <p:cNvPr id="43" name="Dowolny kształt 42"/>
                    <p:cNvSpPr/>
                    <p:nvPr/>
                  </p:nvSpPr>
                  <p:spPr>
                    <a:xfrm>
                      <a:off x="6286512" y="4065701"/>
                      <a:ext cx="428628" cy="649183"/>
                    </a:xfrm>
                    <a:custGeom>
                      <a:avLst/>
                      <a:gdLst>
                        <a:gd name="connsiteX0" fmla="*/ 207169 w 490537"/>
                        <a:gd name="connsiteY0" fmla="*/ 9525 h 742950"/>
                        <a:gd name="connsiteX1" fmla="*/ 280987 w 490537"/>
                        <a:gd name="connsiteY1" fmla="*/ 7144 h 742950"/>
                        <a:gd name="connsiteX2" fmla="*/ 326231 w 490537"/>
                        <a:gd name="connsiteY2" fmla="*/ 45244 h 742950"/>
                        <a:gd name="connsiteX3" fmla="*/ 369094 w 490537"/>
                        <a:gd name="connsiteY3" fmla="*/ 0 h 742950"/>
                        <a:gd name="connsiteX4" fmla="*/ 464344 w 490537"/>
                        <a:gd name="connsiteY4" fmla="*/ 66675 h 742950"/>
                        <a:gd name="connsiteX5" fmla="*/ 490537 w 490537"/>
                        <a:gd name="connsiteY5" fmla="*/ 90487 h 742950"/>
                        <a:gd name="connsiteX6" fmla="*/ 450056 w 490537"/>
                        <a:gd name="connsiteY6" fmla="*/ 173831 h 742950"/>
                        <a:gd name="connsiteX7" fmla="*/ 409575 w 490537"/>
                        <a:gd name="connsiteY7" fmla="*/ 211931 h 742950"/>
                        <a:gd name="connsiteX8" fmla="*/ 321469 w 490537"/>
                        <a:gd name="connsiteY8" fmla="*/ 433387 h 742950"/>
                        <a:gd name="connsiteX9" fmla="*/ 304800 w 490537"/>
                        <a:gd name="connsiteY9" fmla="*/ 469106 h 742950"/>
                        <a:gd name="connsiteX10" fmla="*/ 340519 w 490537"/>
                        <a:gd name="connsiteY10" fmla="*/ 483394 h 742950"/>
                        <a:gd name="connsiteX11" fmla="*/ 292894 w 490537"/>
                        <a:gd name="connsiteY11" fmla="*/ 619125 h 742950"/>
                        <a:gd name="connsiteX12" fmla="*/ 261937 w 490537"/>
                        <a:gd name="connsiteY12" fmla="*/ 709612 h 742950"/>
                        <a:gd name="connsiteX13" fmla="*/ 150019 w 490537"/>
                        <a:gd name="connsiteY13" fmla="*/ 728662 h 742950"/>
                        <a:gd name="connsiteX14" fmla="*/ 83344 w 490537"/>
                        <a:gd name="connsiteY14" fmla="*/ 742950 h 742950"/>
                        <a:gd name="connsiteX15" fmla="*/ 54769 w 490537"/>
                        <a:gd name="connsiteY15" fmla="*/ 721519 h 742950"/>
                        <a:gd name="connsiteX16" fmla="*/ 66675 w 490537"/>
                        <a:gd name="connsiteY16" fmla="*/ 673894 h 742950"/>
                        <a:gd name="connsiteX17" fmla="*/ 23812 w 490537"/>
                        <a:gd name="connsiteY17" fmla="*/ 638175 h 742950"/>
                        <a:gd name="connsiteX18" fmla="*/ 0 w 490537"/>
                        <a:gd name="connsiteY18" fmla="*/ 492919 h 742950"/>
                        <a:gd name="connsiteX19" fmla="*/ 61912 w 490537"/>
                        <a:gd name="connsiteY19" fmla="*/ 283369 h 742950"/>
                        <a:gd name="connsiteX20" fmla="*/ 140494 w 490537"/>
                        <a:gd name="connsiteY20" fmla="*/ 311944 h 742950"/>
                        <a:gd name="connsiteX21" fmla="*/ 207169 w 490537"/>
                        <a:gd name="connsiteY21" fmla="*/ 9525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0537" h="742950">
                          <a:moveTo>
                            <a:pt x="207169" y="9525"/>
                          </a:moveTo>
                          <a:lnTo>
                            <a:pt x="280987" y="7144"/>
                          </a:lnTo>
                          <a:lnTo>
                            <a:pt x="326231" y="45244"/>
                          </a:lnTo>
                          <a:lnTo>
                            <a:pt x="369094" y="0"/>
                          </a:lnTo>
                          <a:lnTo>
                            <a:pt x="464344" y="66675"/>
                          </a:lnTo>
                          <a:lnTo>
                            <a:pt x="490537" y="90487"/>
                          </a:lnTo>
                          <a:lnTo>
                            <a:pt x="450056" y="173831"/>
                          </a:lnTo>
                          <a:lnTo>
                            <a:pt x="409575" y="211931"/>
                          </a:lnTo>
                          <a:lnTo>
                            <a:pt x="321469" y="433387"/>
                          </a:lnTo>
                          <a:lnTo>
                            <a:pt x="304800" y="469106"/>
                          </a:lnTo>
                          <a:lnTo>
                            <a:pt x="340519" y="483394"/>
                          </a:lnTo>
                          <a:lnTo>
                            <a:pt x="292894" y="619125"/>
                          </a:lnTo>
                          <a:lnTo>
                            <a:pt x="261937" y="709612"/>
                          </a:lnTo>
                          <a:lnTo>
                            <a:pt x="150019" y="728662"/>
                          </a:lnTo>
                          <a:lnTo>
                            <a:pt x="83344" y="742950"/>
                          </a:lnTo>
                          <a:cubicBezTo>
                            <a:pt x="54109" y="723460"/>
                            <a:pt x="54769" y="735348"/>
                            <a:pt x="54769" y="721519"/>
                          </a:cubicBezTo>
                          <a:lnTo>
                            <a:pt x="66675" y="673894"/>
                          </a:lnTo>
                          <a:lnTo>
                            <a:pt x="23812" y="638175"/>
                          </a:lnTo>
                          <a:lnTo>
                            <a:pt x="0" y="492919"/>
                          </a:lnTo>
                          <a:cubicBezTo>
                            <a:pt x="20424" y="423006"/>
                            <a:pt x="61912" y="210534"/>
                            <a:pt x="61912" y="283369"/>
                          </a:cubicBezTo>
                          <a:lnTo>
                            <a:pt x="140494" y="311944"/>
                          </a:lnTo>
                          <a:lnTo>
                            <a:pt x="207169" y="9525"/>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47" name="Prostokąt 31"/>
                    <p:cNvSpPr>
                      <a:spLocks noChangeArrowheads="1"/>
                    </p:cNvSpPr>
                    <p:nvPr/>
                  </p:nvSpPr>
                  <p:spPr bwMode="auto">
                    <a:xfrm>
                      <a:off x="6286512" y="435769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8 </a:t>
                      </a:r>
                      <a:endParaRPr lang="pl-PL" sz="1100" b="1" dirty="0">
                        <a:solidFill>
                          <a:schemeClr val="bg1"/>
                        </a:solidFill>
                        <a:latin typeface="Calibri" pitchFamily="34" charset="0"/>
                      </a:endParaRPr>
                    </a:p>
                  </p:txBody>
                </p:sp>
              </p:grpSp>
            </p:grpSp>
            <p:grpSp>
              <p:nvGrpSpPr>
                <p:cNvPr id="49" name="Grupa 52"/>
                <p:cNvGrpSpPr/>
                <p:nvPr/>
              </p:nvGrpSpPr>
              <p:grpSpPr>
                <a:xfrm>
                  <a:off x="5038725" y="1979613"/>
                  <a:ext cx="1148588" cy="763587"/>
                  <a:chOff x="5038725" y="1979613"/>
                  <a:chExt cx="1148588" cy="763587"/>
                </a:xfrm>
              </p:grpSpPr>
              <p:sp>
                <p:nvSpPr>
                  <p:cNvPr id="51" name="Dowolny kształt 50"/>
                  <p:cNvSpPr/>
                  <p:nvPr/>
                </p:nvSpPr>
                <p:spPr>
                  <a:xfrm>
                    <a:off x="5038725" y="1979613"/>
                    <a:ext cx="1148588" cy="763587"/>
                  </a:xfrm>
                  <a:custGeom>
                    <a:avLst/>
                    <a:gdLst>
                      <a:gd name="connsiteX0" fmla="*/ 652463 w 1148588"/>
                      <a:gd name="connsiteY0" fmla="*/ 6350 h 763587"/>
                      <a:gd name="connsiteX1" fmla="*/ 481013 w 1148588"/>
                      <a:gd name="connsiteY1" fmla="*/ 277812 h 763587"/>
                      <a:gd name="connsiteX2" fmla="*/ 376238 w 1148588"/>
                      <a:gd name="connsiteY2" fmla="*/ 220662 h 763587"/>
                      <a:gd name="connsiteX3" fmla="*/ 0 w 1148588"/>
                      <a:gd name="connsiteY3" fmla="*/ 515937 h 763587"/>
                      <a:gd name="connsiteX4" fmla="*/ 85725 w 1148588"/>
                      <a:gd name="connsiteY4" fmla="*/ 763587 h 763587"/>
                      <a:gd name="connsiteX5" fmla="*/ 257175 w 1148588"/>
                      <a:gd name="connsiteY5" fmla="*/ 639762 h 763587"/>
                      <a:gd name="connsiteX6" fmla="*/ 647700 w 1148588"/>
                      <a:gd name="connsiteY6" fmla="*/ 492125 h 763587"/>
                      <a:gd name="connsiteX7" fmla="*/ 719138 w 1148588"/>
                      <a:gd name="connsiteY7" fmla="*/ 330200 h 763587"/>
                      <a:gd name="connsiteX8" fmla="*/ 766763 w 1148588"/>
                      <a:gd name="connsiteY8" fmla="*/ 306387 h 763587"/>
                      <a:gd name="connsiteX9" fmla="*/ 1100138 w 1148588"/>
                      <a:gd name="connsiteY9" fmla="*/ 373062 h 763587"/>
                      <a:gd name="connsiteX10" fmla="*/ 1109663 w 1148588"/>
                      <a:gd name="connsiteY10" fmla="*/ 315912 h 763587"/>
                      <a:gd name="connsiteX11" fmla="*/ 1095375 w 1148588"/>
                      <a:gd name="connsiteY11" fmla="*/ 315912 h 763587"/>
                      <a:gd name="connsiteX12" fmla="*/ 652463 w 1148588"/>
                      <a:gd name="connsiteY12" fmla="*/ 6350 h 76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8588" h="763587">
                        <a:moveTo>
                          <a:pt x="652463" y="6350"/>
                        </a:moveTo>
                        <a:cubicBezTo>
                          <a:pt x="550069" y="0"/>
                          <a:pt x="583563" y="226543"/>
                          <a:pt x="481013" y="277812"/>
                        </a:cubicBezTo>
                        <a:cubicBezTo>
                          <a:pt x="370067" y="219928"/>
                          <a:pt x="330292" y="220662"/>
                          <a:pt x="376238" y="220662"/>
                        </a:cubicBezTo>
                        <a:lnTo>
                          <a:pt x="0" y="515937"/>
                        </a:lnTo>
                        <a:cubicBezTo>
                          <a:pt x="29074" y="598313"/>
                          <a:pt x="85725" y="676231"/>
                          <a:pt x="85725" y="763587"/>
                        </a:cubicBezTo>
                        <a:lnTo>
                          <a:pt x="257175" y="639762"/>
                        </a:lnTo>
                        <a:lnTo>
                          <a:pt x="647700" y="492125"/>
                        </a:lnTo>
                        <a:lnTo>
                          <a:pt x="719138" y="330200"/>
                        </a:lnTo>
                        <a:lnTo>
                          <a:pt x="766763" y="306387"/>
                        </a:lnTo>
                        <a:lnTo>
                          <a:pt x="1100138" y="373062"/>
                        </a:lnTo>
                        <a:cubicBezTo>
                          <a:pt x="1139011" y="288837"/>
                          <a:pt x="1148588" y="310352"/>
                          <a:pt x="1109663" y="315912"/>
                        </a:cubicBezTo>
                        <a:cubicBezTo>
                          <a:pt x="1104948" y="316585"/>
                          <a:pt x="1100138" y="315912"/>
                          <a:pt x="1095375" y="315912"/>
                        </a:cubicBezTo>
                        <a:cubicBezTo>
                          <a:pt x="948286" y="208793"/>
                          <a:pt x="754857" y="12700"/>
                          <a:pt x="652463" y="6350"/>
                        </a:cubicBez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Prostokąt 89"/>
                  <p:cNvSpPr>
                    <a:spLocks noChangeArrowheads="1"/>
                  </p:cNvSpPr>
                  <p:nvPr/>
                </p:nvSpPr>
                <p:spPr bwMode="auto">
                  <a:xfrm>
                    <a:off x="5286380" y="221455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9 </a:t>
                    </a:r>
                    <a:endParaRPr lang="pl-PL" sz="1100" b="1" dirty="0">
                      <a:solidFill>
                        <a:schemeClr val="bg1"/>
                      </a:solidFill>
                      <a:latin typeface="Calibri" pitchFamily="34" charset="0"/>
                    </a:endParaRPr>
                  </a:p>
                </p:txBody>
              </p:sp>
            </p:grpSp>
          </p:grpSp>
          <p:grpSp>
            <p:nvGrpSpPr>
              <p:cNvPr id="54" name="Grupa 53"/>
              <p:cNvGrpSpPr/>
              <p:nvPr/>
            </p:nvGrpSpPr>
            <p:grpSpPr>
              <a:xfrm>
                <a:off x="3928362" y="2694244"/>
                <a:ext cx="360996" cy="543358"/>
                <a:chOff x="3928362" y="2694244"/>
                <a:chExt cx="360996" cy="543358"/>
              </a:xfrm>
            </p:grpSpPr>
            <p:sp>
              <p:nvSpPr>
                <p:cNvPr id="52" name="Prostokąt 51"/>
                <p:cNvSpPr/>
                <p:nvPr/>
              </p:nvSpPr>
              <p:spPr>
                <a:xfrm rot="17766089">
                  <a:off x="3838566" y="2823047"/>
                  <a:ext cx="543358" cy="285752"/>
                </a:xfrm>
                <a:prstGeom prst="rect">
                  <a:avLst/>
                </a:pr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Prostokąt 31"/>
                <p:cNvSpPr>
                  <a:spLocks noChangeArrowheads="1"/>
                </p:cNvSpPr>
                <p:nvPr/>
              </p:nvSpPr>
              <p:spPr bwMode="auto">
                <a:xfrm>
                  <a:off x="3928362" y="2714620"/>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10 </a:t>
                  </a:r>
                  <a:endParaRPr lang="pl-PL" sz="1100" b="1" dirty="0">
                    <a:solidFill>
                      <a:schemeClr val="bg1"/>
                    </a:solidFill>
                    <a:latin typeface="Calibri" pitchFamily="34" charset="0"/>
                  </a:endParaRPr>
                </a:p>
              </p:txBody>
            </p:sp>
          </p:grpSp>
        </p:grpSp>
        <p:grpSp>
          <p:nvGrpSpPr>
            <p:cNvPr id="70" name="Grupa 69"/>
            <p:cNvGrpSpPr/>
            <p:nvPr/>
          </p:nvGrpSpPr>
          <p:grpSpPr>
            <a:xfrm>
              <a:off x="3357554" y="1428736"/>
              <a:ext cx="2786082" cy="2643206"/>
              <a:chOff x="3357554" y="1428736"/>
              <a:chExt cx="2786082" cy="2643206"/>
            </a:xfrm>
          </p:grpSpPr>
          <p:grpSp>
            <p:nvGrpSpPr>
              <p:cNvPr id="57" name="Grupa 56"/>
              <p:cNvGrpSpPr/>
              <p:nvPr/>
            </p:nvGrpSpPr>
            <p:grpSpPr>
              <a:xfrm>
                <a:off x="3857620" y="2500306"/>
                <a:ext cx="328936" cy="285752"/>
                <a:chOff x="2746674" y="4143380"/>
                <a:chExt cx="328936" cy="285752"/>
              </a:xfrm>
            </p:grpSpPr>
            <p:sp>
              <p:nvSpPr>
                <p:cNvPr id="55" name="Elipsa 54"/>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6"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58" name="Grupa 57"/>
              <p:cNvGrpSpPr/>
              <p:nvPr/>
            </p:nvGrpSpPr>
            <p:grpSpPr>
              <a:xfrm>
                <a:off x="3786182" y="1428736"/>
                <a:ext cx="328936" cy="285752"/>
                <a:chOff x="2746674" y="4143380"/>
                <a:chExt cx="328936" cy="285752"/>
              </a:xfrm>
            </p:grpSpPr>
            <p:sp>
              <p:nvSpPr>
                <p:cNvPr id="59" name="Elipsa 58"/>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0"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61" name="Grupa 60"/>
              <p:cNvGrpSpPr/>
              <p:nvPr/>
            </p:nvGrpSpPr>
            <p:grpSpPr>
              <a:xfrm>
                <a:off x="3357554" y="1785926"/>
                <a:ext cx="328936" cy="285752"/>
                <a:chOff x="2746674" y="4143380"/>
                <a:chExt cx="328936" cy="285752"/>
              </a:xfrm>
            </p:grpSpPr>
            <p:sp>
              <p:nvSpPr>
                <p:cNvPr id="62" name="Elipsa 61"/>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64" name="Grupa 63"/>
              <p:cNvGrpSpPr/>
              <p:nvPr/>
            </p:nvGrpSpPr>
            <p:grpSpPr>
              <a:xfrm>
                <a:off x="4786314" y="3786190"/>
                <a:ext cx="328936" cy="285752"/>
                <a:chOff x="2746674" y="4143380"/>
                <a:chExt cx="328936" cy="285752"/>
              </a:xfrm>
            </p:grpSpPr>
            <p:sp>
              <p:nvSpPr>
                <p:cNvPr id="65" name="Elipsa 64"/>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67" name="Grupa 66"/>
              <p:cNvGrpSpPr/>
              <p:nvPr/>
            </p:nvGrpSpPr>
            <p:grpSpPr>
              <a:xfrm>
                <a:off x="5814700" y="2643182"/>
                <a:ext cx="328936" cy="285752"/>
                <a:chOff x="2746674" y="4143380"/>
                <a:chExt cx="328936" cy="285752"/>
              </a:xfrm>
            </p:grpSpPr>
            <p:sp>
              <p:nvSpPr>
                <p:cNvPr id="68" name="Elipsa 67"/>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9"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grpSp>
      <p:sp>
        <p:nvSpPr>
          <p:cNvPr id="16" name="Prostokąt 15"/>
          <p:cNvSpPr/>
          <p:nvPr/>
        </p:nvSpPr>
        <p:spPr>
          <a:xfrm>
            <a:off x="1428728" y="928670"/>
            <a:ext cx="6357982"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6"/>
                  </a:solidFill>
                  <a:prstDash val="solid"/>
                </a:ln>
                <a:solidFill>
                  <a:schemeClr val="bg1"/>
                </a:solidFill>
                <a:effectLst>
                  <a:reflection blurRad="12700" stA="28000" endPos="45000" dist="1000" dir="5400000" sy="-100000" algn="bl" rotWithShape="0"/>
                </a:effectLst>
              </a:rPr>
              <a:t>PRZESTRZEŃ PUBLICZNA I ZIELEŃ </a:t>
            </a:r>
            <a:endParaRPr lang="pl-PL" sz="3200" cap="all" dirty="0">
              <a:ln w="9000" cmpd="sng">
                <a:solidFill>
                  <a:schemeClr val="accent6"/>
                </a:solidFill>
                <a:prstDash val="solid"/>
              </a:ln>
              <a:solidFill>
                <a:schemeClr val="bg1"/>
              </a:solidFill>
              <a:effectLst>
                <a:reflection blurRad="12700" stA="28000" endPos="45000" dist="1000" dir="5400000" sy="-100000" algn="bl" rotWithShape="0"/>
              </a:effectLst>
            </a:endParaRPr>
          </a:p>
        </p:txBody>
      </p:sp>
      <p:sp>
        <p:nvSpPr>
          <p:cNvPr id="72" name="Prostokąt 23"/>
          <p:cNvSpPr>
            <a:spLocks noChangeArrowheads="1"/>
          </p:cNvSpPr>
          <p:nvPr/>
        </p:nvSpPr>
        <p:spPr bwMode="auto">
          <a:xfrm>
            <a:off x="5834171" y="1884355"/>
            <a:ext cx="285655"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5</a:t>
            </a:r>
            <a:r>
              <a:rPr lang="pl-PL" sz="1000" b="1" dirty="0" smtClean="0">
                <a:solidFill>
                  <a:schemeClr val="bg1"/>
                </a:solidFill>
                <a:latin typeface="Calibri" pitchFamily="34" charset="0"/>
              </a:rPr>
              <a:t> </a:t>
            </a:r>
            <a:endParaRPr lang="pl-PL" sz="1000" b="1" dirty="0">
              <a:solidFill>
                <a:schemeClr val="bg1"/>
              </a:solidFill>
              <a:latin typeface="Calibri" pitchFamily="34" charset="0"/>
            </a:endParaRPr>
          </a:p>
        </p:txBody>
      </p:sp>
      <p:pic>
        <p:nvPicPr>
          <p:cNvPr id="73" name="Obraz 72"/>
          <p:cNvPicPr>
            <a:picLocks noChangeAspect="1"/>
          </p:cNvPicPr>
          <p:nvPr/>
        </p:nvPicPr>
        <p:blipFill rotWithShape="1">
          <a:blip r:embed="rId3"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215238" cy="554578"/>
          </a:xfrm>
          <a:prstGeom prst="rect">
            <a:avLst/>
          </a:prstGeom>
          <a:noFill/>
        </p:spPr>
        <p:txBody>
          <a:bodyPr wrap="square">
            <a:noAutofit/>
          </a:bodyPr>
          <a:lstStyle/>
          <a:p>
            <a:pPr marL="342900" lvl="0" indent="-342900">
              <a:spcBef>
                <a:spcPct val="0"/>
              </a:spcBef>
              <a:defRPr/>
            </a:pPr>
            <a:r>
              <a:rPr lang="pl-PL" sz="1000" b="1" dirty="0" smtClean="0">
                <a:solidFill>
                  <a:schemeClr val="accent6"/>
                </a:solidFill>
              </a:rPr>
              <a:t>REKREACJA  -  UL. FROMBORSKA</a:t>
            </a:r>
          </a:p>
          <a:p>
            <a:pPr lvl="0">
              <a:spcBef>
                <a:spcPct val="0"/>
              </a:spcBef>
              <a:defRPr/>
            </a:pPr>
            <a:r>
              <a:rPr lang="pl-PL" sz="1000" dirty="0" smtClean="0"/>
              <a:t>UTWORZENIE NA TERENACH ZIELENI PRZY UL. FROMBORSKIEJ BOISKA I PLACU ZABAW WZOROWANEGO NA PARKU MAMUTA.</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6"/>
                  </a:solidFill>
                  <a:prstDash val="solid"/>
                </a:ln>
                <a:solidFill>
                  <a:schemeClr val="accent6"/>
                </a:solidFill>
                <a:effectLst>
                  <a:reflection blurRad="12700" stA="28000" endPos="45000" dist="1000" dir="5400000" sy="-100000" algn="bl" rotWithShape="0"/>
                </a:effectLst>
              </a:rPr>
              <a:t>12</a:t>
            </a:r>
            <a:endParaRPr lang="pl-PL" sz="1200" cap="all" dirty="0">
              <a:ln w="9000" cmpd="sng">
                <a:solidFill>
                  <a:schemeClr val="accent6"/>
                </a:solidFill>
                <a:prstDash val="solid"/>
              </a:ln>
              <a:solidFill>
                <a:schemeClr val="accent6"/>
              </a:solidFill>
              <a:effectLst>
                <a:reflection blurRad="12700" stA="28000" endPos="45000" dist="1000" dir="5400000" sy="-100000" algn="bl" rotWithShape="0"/>
              </a:effectLst>
            </a:endParaRPr>
          </a:p>
        </p:txBody>
      </p:sp>
      <p:sp>
        <p:nvSpPr>
          <p:cNvPr id="17"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grpSp>
        <p:nvGrpSpPr>
          <p:cNvPr id="74" name="Grupa 73"/>
          <p:cNvGrpSpPr/>
          <p:nvPr/>
        </p:nvGrpSpPr>
        <p:grpSpPr>
          <a:xfrm>
            <a:off x="3286116" y="978195"/>
            <a:ext cx="3429024" cy="4114379"/>
            <a:chOff x="3286116" y="978195"/>
            <a:chExt cx="3429024" cy="4114379"/>
          </a:xfrm>
        </p:grpSpPr>
        <p:grpSp>
          <p:nvGrpSpPr>
            <p:cNvPr id="71" name="Grupa 70"/>
            <p:cNvGrpSpPr/>
            <p:nvPr/>
          </p:nvGrpSpPr>
          <p:grpSpPr>
            <a:xfrm>
              <a:off x="3286116" y="978195"/>
              <a:ext cx="3429024" cy="4114379"/>
              <a:chOff x="3286116" y="978195"/>
              <a:chExt cx="3429024" cy="4114379"/>
            </a:xfrm>
          </p:grpSpPr>
          <p:grpSp>
            <p:nvGrpSpPr>
              <p:cNvPr id="2" name="Grupa 54"/>
              <p:cNvGrpSpPr/>
              <p:nvPr/>
            </p:nvGrpSpPr>
            <p:grpSpPr>
              <a:xfrm>
                <a:off x="3286116" y="978195"/>
                <a:ext cx="3429024" cy="4114379"/>
                <a:chOff x="3286116" y="978195"/>
                <a:chExt cx="3429024" cy="4114379"/>
              </a:xfrm>
            </p:grpSpPr>
            <p:grpSp>
              <p:nvGrpSpPr>
                <p:cNvPr id="3" name="Grupa 53"/>
                <p:cNvGrpSpPr/>
                <p:nvPr/>
              </p:nvGrpSpPr>
              <p:grpSpPr>
                <a:xfrm>
                  <a:off x="3286116" y="978195"/>
                  <a:ext cx="3429024" cy="4114379"/>
                  <a:chOff x="3286116" y="978195"/>
                  <a:chExt cx="3429024" cy="4114379"/>
                </a:xfrm>
              </p:grpSpPr>
              <p:grpSp>
                <p:nvGrpSpPr>
                  <p:cNvPr id="4" name="Grupa 48"/>
                  <p:cNvGrpSpPr/>
                  <p:nvPr/>
                </p:nvGrpSpPr>
                <p:grpSpPr>
                  <a:xfrm>
                    <a:off x="3286116" y="978195"/>
                    <a:ext cx="3429024" cy="4114379"/>
                    <a:chOff x="3286116" y="978195"/>
                    <a:chExt cx="3429024" cy="4114379"/>
                  </a:xfrm>
                </p:grpSpPr>
                <p:grpSp>
                  <p:nvGrpSpPr>
                    <p:cNvPr id="5" name="Grupa 47"/>
                    <p:cNvGrpSpPr/>
                    <p:nvPr/>
                  </p:nvGrpSpPr>
                  <p:grpSpPr>
                    <a:xfrm>
                      <a:off x="3286116" y="978195"/>
                      <a:ext cx="3071834" cy="4114379"/>
                      <a:chOff x="3286116" y="978195"/>
                      <a:chExt cx="3071834" cy="4114379"/>
                    </a:xfrm>
                  </p:grpSpPr>
                  <p:grpSp>
                    <p:nvGrpSpPr>
                      <p:cNvPr id="6" name="Grupa 39"/>
                      <p:cNvGrpSpPr/>
                      <p:nvPr/>
                    </p:nvGrpSpPr>
                    <p:grpSpPr>
                      <a:xfrm>
                        <a:off x="3286116" y="978195"/>
                        <a:ext cx="3071834" cy="2736557"/>
                        <a:chOff x="3286116" y="978195"/>
                        <a:chExt cx="3071834" cy="2736557"/>
                      </a:xfrm>
                    </p:grpSpPr>
                    <p:grpSp>
                      <p:nvGrpSpPr>
                        <p:cNvPr id="7" name="Grupa 35"/>
                        <p:cNvGrpSpPr/>
                        <p:nvPr/>
                      </p:nvGrpSpPr>
                      <p:grpSpPr>
                        <a:xfrm>
                          <a:off x="3286116" y="1622417"/>
                          <a:ext cx="3071834" cy="2092335"/>
                          <a:chOff x="3286116" y="1622417"/>
                          <a:chExt cx="3071834" cy="2092335"/>
                        </a:xfrm>
                      </p:grpSpPr>
                      <p:grpSp>
                        <p:nvGrpSpPr>
                          <p:cNvPr id="8" name="Grupa 32"/>
                          <p:cNvGrpSpPr/>
                          <p:nvPr/>
                        </p:nvGrpSpPr>
                        <p:grpSpPr>
                          <a:xfrm>
                            <a:off x="4167963" y="1622417"/>
                            <a:ext cx="2189987" cy="2092335"/>
                            <a:chOff x="4167963" y="1622417"/>
                            <a:chExt cx="2189987" cy="2092335"/>
                          </a:xfrm>
                        </p:grpSpPr>
                        <p:grpSp>
                          <p:nvGrpSpPr>
                            <p:cNvPr id="9" name="Grupa 32"/>
                            <p:cNvGrpSpPr/>
                            <p:nvPr/>
                          </p:nvGrpSpPr>
                          <p:grpSpPr>
                            <a:xfrm>
                              <a:off x="4167963" y="2214554"/>
                              <a:ext cx="1975673" cy="1500198"/>
                              <a:chOff x="4167963" y="2214554"/>
                              <a:chExt cx="1975673" cy="1500198"/>
                            </a:xfrm>
                          </p:grpSpPr>
                          <p:grpSp>
                            <p:nvGrpSpPr>
                              <p:cNvPr id="10" name="Grupa 25"/>
                              <p:cNvGrpSpPr/>
                              <p:nvPr/>
                            </p:nvGrpSpPr>
                            <p:grpSpPr>
                              <a:xfrm>
                                <a:off x="4167963" y="2870791"/>
                                <a:ext cx="904103" cy="843961"/>
                                <a:chOff x="4167963" y="2870791"/>
                                <a:chExt cx="904103" cy="843961"/>
                              </a:xfrm>
                            </p:grpSpPr>
                            <p:grpSp>
                              <p:nvGrpSpPr>
                                <p:cNvPr id="11" name="Grupa 24"/>
                                <p:cNvGrpSpPr/>
                                <p:nvPr/>
                              </p:nvGrpSpPr>
                              <p:grpSpPr>
                                <a:xfrm>
                                  <a:off x="4167963" y="2870791"/>
                                  <a:ext cx="904103" cy="843961"/>
                                  <a:chOff x="4167963" y="2870791"/>
                                  <a:chExt cx="904103" cy="843961"/>
                                </a:xfrm>
                              </p:grpSpPr>
                              <p:cxnSp>
                                <p:nvCxnSpPr>
                                  <p:cNvPr id="13" name="Łącznik prosty 12"/>
                                  <p:cNvCxnSpPr/>
                                  <p:nvPr/>
                                </p:nvCxnSpPr>
                                <p:spPr>
                                  <a:xfrm>
                                    <a:off x="4286248" y="3071810"/>
                                    <a:ext cx="785818" cy="642942"/>
                                  </a:xfrm>
                                  <a:prstGeom prst="line">
                                    <a:avLst/>
                                  </a:pr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Dowolny kształt 20"/>
                                  <p:cNvSpPr/>
                                  <p:nvPr/>
                                </p:nvSpPr>
                                <p:spPr>
                                  <a:xfrm>
                                    <a:off x="4167963" y="2870791"/>
                                    <a:ext cx="170121" cy="318976"/>
                                  </a:xfrm>
                                  <a:custGeom>
                                    <a:avLst/>
                                    <a:gdLst>
                                      <a:gd name="connsiteX0" fmla="*/ 0 w 170121"/>
                                      <a:gd name="connsiteY0" fmla="*/ 318976 h 318976"/>
                                      <a:gd name="connsiteX1" fmla="*/ 138223 w 170121"/>
                                      <a:gd name="connsiteY1" fmla="*/ 191386 h 318976"/>
                                      <a:gd name="connsiteX2" fmla="*/ 138223 w 170121"/>
                                      <a:gd name="connsiteY2" fmla="*/ 85060 h 318976"/>
                                      <a:gd name="connsiteX3" fmla="*/ 170121 w 170121"/>
                                      <a:gd name="connsiteY3" fmla="*/ 0 h 318976"/>
                                    </a:gdLst>
                                    <a:ahLst/>
                                    <a:cxnLst>
                                      <a:cxn ang="0">
                                        <a:pos x="connsiteX0" y="connsiteY0"/>
                                      </a:cxn>
                                      <a:cxn ang="0">
                                        <a:pos x="connsiteX1" y="connsiteY1"/>
                                      </a:cxn>
                                      <a:cxn ang="0">
                                        <a:pos x="connsiteX2" y="connsiteY2"/>
                                      </a:cxn>
                                      <a:cxn ang="0">
                                        <a:pos x="connsiteX3" y="connsiteY3"/>
                                      </a:cxn>
                                    </a:cxnLst>
                                    <a:rect l="l" t="t" r="r" b="b"/>
                                    <a:pathLst>
                                      <a:path w="170121" h="318976">
                                        <a:moveTo>
                                          <a:pt x="0" y="318976"/>
                                        </a:moveTo>
                                        <a:cubicBezTo>
                                          <a:pt x="57593" y="274674"/>
                                          <a:pt x="115186" y="230372"/>
                                          <a:pt x="138223" y="191386"/>
                                        </a:cubicBezTo>
                                        <a:cubicBezTo>
                                          <a:pt x="161260" y="152400"/>
                                          <a:pt x="132907" y="116958"/>
                                          <a:pt x="138223" y="85060"/>
                                        </a:cubicBezTo>
                                        <a:cubicBezTo>
                                          <a:pt x="143539" y="53162"/>
                                          <a:pt x="156830" y="26581"/>
                                          <a:pt x="170121" y="0"/>
                                        </a:cubicBezTo>
                                      </a:path>
                                    </a:pathLst>
                                  </a:cu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sp>
                              <p:nvSpPr>
                                <p:cNvPr id="22" name="Prostokąt 39"/>
                                <p:cNvSpPr>
                                  <a:spLocks noChangeArrowheads="1"/>
                                </p:cNvSpPr>
                                <p:nvPr/>
                              </p:nvSpPr>
                              <p:spPr bwMode="auto">
                                <a:xfrm>
                                  <a:off x="4211700" y="2928934"/>
                                  <a:ext cx="288862"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1 </a:t>
                                  </a:r>
                                </a:p>
                              </p:txBody>
                            </p:sp>
                          </p:grpSp>
                          <p:grpSp>
                            <p:nvGrpSpPr>
                              <p:cNvPr id="14" name="Grupa 26"/>
                              <p:cNvGrpSpPr/>
                              <p:nvPr/>
                            </p:nvGrpSpPr>
                            <p:grpSpPr>
                              <a:xfrm>
                                <a:off x="4286248" y="2214554"/>
                                <a:ext cx="914404" cy="553712"/>
                                <a:chOff x="4286248" y="2214554"/>
                                <a:chExt cx="914404" cy="553712"/>
                              </a:xfrm>
                            </p:grpSpPr>
                            <p:grpSp>
                              <p:nvGrpSpPr>
                                <p:cNvPr id="15" name="Grupa 17"/>
                                <p:cNvGrpSpPr/>
                                <p:nvPr/>
                              </p:nvGrpSpPr>
                              <p:grpSpPr>
                                <a:xfrm>
                                  <a:off x="4786314" y="2500306"/>
                                  <a:ext cx="414338" cy="267960"/>
                                  <a:chOff x="4370388" y="2922588"/>
                                  <a:chExt cx="414338" cy="267960"/>
                                </a:xfrm>
                              </p:grpSpPr>
                              <p:sp>
                                <p:nvSpPr>
                                  <p:cNvPr id="19" name="Dowolny kształt 18"/>
                                  <p:cNvSpPr/>
                                  <p:nvPr/>
                                </p:nvSpPr>
                                <p:spPr>
                                  <a:xfrm>
                                    <a:off x="4370388" y="2922588"/>
                                    <a:ext cx="230187" cy="230187"/>
                                  </a:xfrm>
                                  <a:custGeom>
                                    <a:avLst/>
                                    <a:gdLst>
                                      <a:gd name="connsiteX0" fmla="*/ 11249 w 230324"/>
                                      <a:gd name="connsiteY0" fmla="*/ 0 h 230981"/>
                                      <a:gd name="connsiteX1" fmla="*/ 204130 w 230324"/>
                                      <a:gd name="connsiteY1" fmla="*/ 16669 h 230981"/>
                                      <a:gd name="connsiteX2" fmla="*/ 223180 w 230324"/>
                                      <a:gd name="connsiteY2" fmla="*/ 40481 h 230981"/>
                                      <a:gd name="connsiteX3" fmla="*/ 230324 w 230324"/>
                                      <a:gd name="connsiteY3" fmla="*/ 111919 h 230981"/>
                                      <a:gd name="connsiteX4" fmla="*/ 230324 w 230324"/>
                                      <a:gd name="connsiteY4" fmla="*/ 202406 h 230981"/>
                                      <a:gd name="connsiteX5" fmla="*/ 201749 w 230324"/>
                                      <a:gd name="connsiteY5" fmla="*/ 230981 h 230981"/>
                                      <a:gd name="connsiteX6" fmla="*/ 154124 w 230324"/>
                                      <a:gd name="connsiteY6" fmla="*/ 226219 h 230981"/>
                                      <a:gd name="connsiteX7" fmla="*/ 1724 w 230324"/>
                                      <a:gd name="connsiteY7" fmla="*/ 73819 h 230981"/>
                                      <a:gd name="connsiteX8" fmla="*/ 11249 w 230324"/>
                                      <a:gd name="connsiteY8" fmla="*/ 0 h 23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324" h="230981">
                                        <a:moveTo>
                                          <a:pt x="11249" y="0"/>
                                        </a:moveTo>
                                        <a:lnTo>
                                          <a:pt x="204130" y="16669"/>
                                        </a:lnTo>
                                        <a:lnTo>
                                          <a:pt x="223180" y="40481"/>
                                        </a:lnTo>
                                        <a:cubicBezTo>
                                          <a:pt x="228020" y="110657"/>
                                          <a:pt x="211631" y="93218"/>
                                          <a:pt x="230324" y="111919"/>
                                        </a:cubicBezTo>
                                        <a:lnTo>
                                          <a:pt x="230324" y="202406"/>
                                        </a:lnTo>
                                        <a:lnTo>
                                          <a:pt x="201749" y="230981"/>
                                        </a:lnTo>
                                        <a:lnTo>
                                          <a:pt x="154124" y="226219"/>
                                        </a:lnTo>
                                        <a:cubicBezTo>
                                          <a:pt x="0" y="79319"/>
                                          <a:pt x="1724" y="151141"/>
                                          <a:pt x="1724" y="73819"/>
                                        </a:cubicBezTo>
                                        <a:lnTo>
                                          <a:pt x="11249"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20" name="Prostokąt 42"/>
                                  <p:cNvSpPr>
                                    <a:spLocks noChangeArrowheads="1"/>
                                  </p:cNvSpPr>
                                  <p:nvPr/>
                                </p:nvSpPr>
                                <p:spPr bwMode="auto">
                                  <a:xfrm>
                                    <a:off x="4499071" y="2928938"/>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grpSp>
                            <p:grpSp>
                              <p:nvGrpSpPr>
                                <p:cNvPr id="18" name="Grupa 25"/>
                                <p:cNvGrpSpPr/>
                                <p:nvPr/>
                              </p:nvGrpSpPr>
                              <p:grpSpPr>
                                <a:xfrm>
                                  <a:off x="4286248" y="2214554"/>
                                  <a:ext cx="357093" cy="261610"/>
                                  <a:chOff x="4286248" y="2214554"/>
                                  <a:chExt cx="357093" cy="261610"/>
                                </a:xfrm>
                              </p:grpSpPr>
                              <p:sp>
                                <p:nvSpPr>
                                  <p:cNvPr id="24" name="Prostokąt 23"/>
                                  <p:cNvSpPr>
                                    <a:spLocks noChangeArrowheads="1"/>
                                  </p:cNvSpPr>
                                  <p:nvPr/>
                                </p:nvSpPr>
                                <p:spPr bwMode="auto">
                                  <a:xfrm>
                                    <a:off x="4357686" y="2214554"/>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sp>
                                <p:nvSpPr>
                                  <p:cNvPr id="25" name="Dowolny kształt 24"/>
                                  <p:cNvSpPr/>
                                  <p:nvPr/>
                                </p:nvSpPr>
                                <p:spPr>
                                  <a:xfrm>
                                    <a:off x="4286248" y="2285992"/>
                                    <a:ext cx="169858" cy="163518"/>
                                  </a:xfrm>
                                  <a:custGeom>
                                    <a:avLst/>
                                    <a:gdLst>
                                      <a:gd name="connsiteX0" fmla="*/ 790 w 134140"/>
                                      <a:gd name="connsiteY0" fmla="*/ 107231 h 114374"/>
                                      <a:gd name="connsiteX1" fmla="*/ 134140 w 134140"/>
                                      <a:gd name="connsiteY1" fmla="*/ 114374 h 114374"/>
                                      <a:gd name="connsiteX2" fmla="*/ 105565 w 134140"/>
                                      <a:gd name="connsiteY2" fmla="*/ 47699 h 114374"/>
                                      <a:gd name="connsiteX3" fmla="*/ 105565 w 134140"/>
                                      <a:gd name="connsiteY3" fmla="*/ 9599 h 114374"/>
                                      <a:gd name="connsiteX4" fmla="*/ 790 w 134140"/>
                                      <a:gd name="connsiteY4" fmla="*/ 74 h 114374"/>
                                      <a:gd name="connsiteX5" fmla="*/ 3171 w 134140"/>
                                      <a:gd name="connsiteY5" fmla="*/ 74 h 114374"/>
                                      <a:gd name="connsiteX6" fmla="*/ 790 w 134140"/>
                                      <a:gd name="connsiteY6" fmla="*/ 107231 h 11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40" h="114374">
                                        <a:moveTo>
                                          <a:pt x="790" y="107231"/>
                                        </a:moveTo>
                                        <a:lnTo>
                                          <a:pt x="134140" y="114374"/>
                                        </a:lnTo>
                                        <a:lnTo>
                                          <a:pt x="105565" y="47699"/>
                                        </a:lnTo>
                                        <a:lnTo>
                                          <a:pt x="105565" y="9599"/>
                                        </a:lnTo>
                                        <a:lnTo>
                                          <a:pt x="790" y="74"/>
                                        </a:lnTo>
                                        <a:cubicBezTo>
                                          <a:pt x="0" y="0"/>
                                          <a:pt x="2377" y="74"/>
                                          <a:pt x="3171" y="74"/>
                                        </a:cubicBezTo>
                                        <a:cubicBezTo>
                                          <a:pt x="2377" y="35793"/>
                                          <a:pt x="1584" y="71512"/>
                                          <a:pt x="790" y="107231"/>
                                        </a:cubicBezTo>
                                        <a:close/>
                                      </a:path>
                                    </a:pathLst>
                                  </a:custGeom>
                                  <a:solidFill>
                                    <a:srgbClr val="FFC000">
                                      <a:alpha val="20000"/>
                                    </a:srgbClr>
                                  </a:solidFill>
                                  <a:ln>
                                    <a:solidFill>
                                      <a:srgbClr val="FF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grpSp>
                            <p:nvGrpSpPr>
                              <p:cNvPr id="32" name="Grupa 31"/>
                              <p:cNvGrpSpPr/>
                              <p:nvPr/>
                            </p:nvGrpSpPr>
                            <p:grpSpPr>
                              <a:xfrm>
                                <a:off x="5397885" y="2357430"/>
                                <a:ext cx="745751" cy="576262"/>
                                <a:chOff x="5397885" y="2357430"/>
                                <a:chExt cx="745751" cy="576262"/>
                              </a:xfrm>
                            </p:grpSpPr>
                            <p:sp>
                              <p:nvSpPr>
                                <p:cNvPr id="26" name="Dowolny kształt 25"/>
                                <p:cNvSpPr/>
                                <p:nvPr/>
                              </p:nvSpPr>
                              <p:spPr>
                                <a:xfrm>
                                  <a:off x="5397885" y="2357430"/>
                                  <a:ext cx="745751" cy="576262"/>
                                </a:xfrm>
                                <a:custGeom>
                                  <a:avLst/>
                                  <a:gdLst>
                                    <a:gd name="connsiteX0" fmla="*/ 9525 w 838200"/>
                                    <a:gd name="connsiteY0" fmla="*/ 261937 h 648041"/>
                                    <a:gd name="connsiteX1" fmla="*/ 0 w 838200"/>
                                    <a:gd name="connsiteY1" fmla="*/ 504825 h 648041"/>
                                    <a:gd name="connsiteX2" fmla="*/ 357188 w 838200"/>
                                    <a:gd name="connsiteY2" fmla="*/ 542925 h 648041"/>
                                    <a:gd name="connsiteX3" fmla="*/ 485775 w 838200"/>
                                    <a:gd name="connsiteY3" fmla="*/ 571500 h 648041"/>
                                    <a:gd name="connsiteX4" fmla="*/ 633413 w 838200"/>
                                    <a:gd name="connsiteY4" fmla="*/ 590550 h 648041"/>
                                    <a:gd name="connsiteX5" fmla="*/ 714375 w 838200"/>
                                    <a:gd name="connsiteY5" fmla="*/ 635794 h 648041"/>
                                    <a:gd name="connsiteX6" fmla="*/ 781050 w 838200"/>
                                    <a:gd name="connsiteY6" fmla="*/ 647700 h 648041"/>
                                    <a:gd name="connsiteX7" fmla="*/ 773906 w 838200"/>
                                    <a:gd name="connsiteY7" fmla="*/ 642937 h 648041"/>
                                    <a:gd name="connsiteX8" fmla="*/ 771525 w 838200"/>
                                    <a:gd name="connsiteY8" fmla="*/ 638175 h 648041"/>
                                    <a:gd name="connsiteX9" fmla="*/ 838200 w 838200"/>
                                    <a:gd name="connsiteY9" fmla="*/ 121444 h 648041"/>
                                    <a:gd name="connsiteX10" fmla="*/ 650081 w 838200"/>
                                    <a:gd name="connsiteY10" fmla="*/ 66675 h 648041"/>
                                    <a:gd name="connsiteX11" fmla="*/ 447675 w 838200"/>
                                    <a:gd name="connsiteY11" fmla="*/ 7144 h 648041"/>
                                    <a:gd name="connsiteX12" fmla="*/ 381000 w 838200"/>
                                    <a:gd name="connsiteY12" fmla="*/ 0 h 648041"/>
                                    <a:gd name="connsiteX13" fmla="*/ 364331 w 838200"/>
                                    <a:gd name="connsiteY13" fmla="*/ 152400 h 648041"/>
                                    <a:gd name="connsiteX14" fmla="*/ 104775 w 838200"/>
                                    <a:gd name="connsiteY14" fmla="*/ 219075 h 648041"/>
                                    <a:gd name="connsiteX15" fmla="*/ 9525 w 838200"/>
                                    <a:gd name="connsiteY15" fmla="*/ 261937 h 6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8200" h="648041">
                                      <a:moveTo>
                                        <a:pt x="9525" y="261937"/>
                                      </a:moveTo>
                                      <a:lnTo>
                                        <a:pt x="0" y="504825"/>
                                      </a:lnTo>
                                      <a:lnTo>
                                        <a:pt x="357188" y="542925"/>
                                      </a:lnTo>
                                      <a:lnTo>
                                        <a:pt x="485775" y="571500"/>
                                      </a:lnTo>
                                      <a:lnTo>
                                        <a:pt x="633413" y="590550"/>
                                      </a:lnTo>
                                      <a:lnTo>
                                        <a:pt x="714375" y="635794"/>
                                      </a:lnTo>
                                      <a:cubicBezTo>
                                        <a:pt x="736600" y="639763"/>
                                        <a:pt x="758634" y="645010"/>
                                        <a:pt x="781050" y="647700"/>
                                      </a:cubicBezTo>
                                      <a:cubicBezTo>
                                        <a:pt x="783892" y="648041"/>
                                        <a:pt x="775930" y="644961"/>
                                        <a:pt x="773906" y="642937"/>
                                      </a:cubicBezTo>
                                      <a:cubicBezTo>
                                        <a:pt x="772651" y="641682"/>
                                        <a:pt x="772319" y="639762"/>
                                        <a:pt x="771525" y="638175"/>
                                      </a:cubicBezTo>
                                      <a:lnTo>
                                        <a:pt x="838200" y="121444"/>
                                      </a:lnTo>
                                      <a:cubicBezTo>
                                        <a:pt x="775284" y="103923"/>
                                        <a:pt x="650081" y="131985"/>
                                        <a:pt x="650081" y="66675"/>
                                      </a:cubicBezTo>
                                      <a:lnTo>
                                        <a:pt x="447675" y="7144"/>
                                      </a:lnTo>
                                      <a:lnTo>
                                        <a:pt x="381000" y="0"/>
                                      </a:lnTo>
                                      <a:lnTo>
                                        <a:pt x="364331" y="152400"/>
                                      </a:lnTo>
                                      <a:lnTo>
                                        <a:pt x="104775" y="219075"/>
                                      </a:lnTo>
                                      <a:lnTo>
                                        <a:pt x="9525" y="261937"/>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1" name="Prostokąt 45"/>
                                <p:cNvSpPr>
                                  <a:spLocks noChangeArrowheads="1"/>
                                </p:cNvSpPr>
                                <p:nvPr/>
                              </p:nvSpPr>
                              <p:spPr bwMode="auto">
                                <a:xfrm>
                                  <a:off x="5715008" y="2428868"/>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4 </a:t>
                                  </a:r>
                                  <a:endParaRPr lang="pl-PL" sz="1100" b="1" dirty="0">
                                    <a:solidFill>
                                      <a:schemeClr val="bg1"/>
                                    </a:solidFill>
                                    <a:latin typeface="Calibri" pitchFamily="34" charset="0"/>
                                  </a:endParaRPr>
                                </a:p>
                              </p:txBody>
                            </p:sp>
                          </p:grpSp>
                        </p:grpSp>
                        <p:sp>
                          <p:nvSpPr>
                            <p:cNvPr id="27" name="Dowolny kształt 26"/>
                            <p:cNvSpPr/>
                            <p:nvPr/>
                          </p:nvSpPr>
                          <p:spPr>
                            <a:xfrm>
                              <a:off x="5573725" y="1622417"/>
                              <a:ext cx="784225" cy="735013"/>
                            </a:xfrm>
                            <a:custGeom>
                              <a:avLst/>
                              <a:gdLst>
                                <a:gd name="connsiteX0" fmla="*/ 102393 w 783431"/>
                                <a:gd name="connsiteY0" fmla="*/ 0 h 735806"/>
                                <a:gd name="connsiteX1" fmla="*/ 345281 w 783431"/>
                                <a:gd name="connsiteY1" fmla="*/ 235744 h 735806"/>
                                <a:gd name="connsiteX2" fmla="*/ 783431 w 783431"/>
                                <a:gd name="connsiteY2" fmla="*/ 600075 h 735806"/>
                                <a:gd name="connsiteX3" fmla="*/ 702468 w 783431"/>
                                <a:gd name="connsiteY3" fmla="*/ 735806 h 735806"/>
                                <a:gd name="connsiteX4" fmla="*/ 159543 w 783431"/>
                                <a:gd name="connsiteY4" fmla="*/ 323850 h 735806"/>
                                <a:gd name="connsiteX5" fmla="*/ 92868 w 783431"/>
                                <a:gd name="connsiteY5" fmla="*/ 245269 h 735806"/>
                                <a:gd name="connsiteX6" fmla="*/ 0 w 783431"/>
                                <a:gd name="connsiteY6" fmla="*/ 152400 h 735806"/>
                                <a:gd name="connsiteX7" fmla="*/ 102393 w 783431"/>
                                <a:gd name="connsiteY7" fmla="*/ 0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431" h="735806">
                                  <a:moveTo>
                                    <a:pt x="102393" y="0"/>
                                  </a:moveTo>
                                  <a:lnTo>
                                    <a:pt x="345281" y="235744"/>
                                  </a:lnTo>
                                  <a:lnTo>
                                    <a:pt x="783431" y="600075"/>
                                  </a:lnTo>
                                  <a:lnTo>
                                    <a:pt x="702468" y="735806"/>
                                  </a:lnTo>
                                  <a:lnTo>
                                    <a:pt x="159543" y="323850"/>
                                  </a:lnTo>
                                  <a:lnTo>
                                    <a:pt x="92868" y="245269"/>
                                  </a:lnTo>
                                  <a:lnTo>
                                    <a:pt x="0" y="152400"/>
                                  </a:lnTo>
                                  <a:cubicBezTo>
                                    <a:pt x="33584" y="102024"/>
                                    <a:pt x="41849" y="2381"/>
                                    <a:pt x="102393" y="0"/>
                                  </a:cubicBez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nvGrpSpPr>
                          <p:cNvPr id="36" name="Grupa 31"/>
                          <p:cNvGrpSpPr/>
                          <p:nvPr/>
                        </p:nvGrpSpPr>
                        <p:grpSpPr>
                          <a:xfrm>
                            <a:off x="3286116" y="2857496"/>
                            <a:ext cx="747713" cy="833110"/>
                            <a:chOff x="2714625" y="3429000"/>
                            <a:chExt cx="747713" cy="833110"/>
                          </a:xfrm>
                        </p:grpSpPr>
                        <p:sp>
                          <p:nvSpPr>
                            <p:cNvPr id="33" name="Dowolny kształt 32"/>
                            <p:cNvSpPr/>
                            <p:nvPr/>
                          </p:nvSpPr>
                          <p:spPr>
                            <a:xfrm>
                              <a:off x="2714625" y="3429000"/>
                              <a:ext cx="747713" cy="831850"/>
                            </a:xfrm>
                            <a:custGeom>
                              <a:avLst/>
                              <a:gdLst>
                                <a:gd name="connsiteX0" fmla="*/ 0 w 747713"/>
                                <a:gd name="connsiteY0" fmla="*/ 78581 h 832301"/>
                                <a:gd name="connsiteX1" fmla="*/ 216694 w 747713"/>
                                <a:gd name="connsiteY1" fmla="*/ 0 h 832301"/>
                                <a:gd name="connsiteX2" fmla="*/ 326231 w 747713"/>
                                <a:gd name="connsiteY2" fmla="*/ 100012 h 832301"/>
                                <a:gd name="connsiteX3" fmla="*/ 509588 w 747713"/>
                                <a:gd name="connsiteY3" fmla="*/ 328612 h 832301"/>
                                <a:gd name="connsiteX4" fmla="*/ 688181 w 747713"/>
                                <a:gd name="connsiteY4" fmla="*/ 566737 h 832301"/>
                                <a:gd name="connsiteX5" fmla="*/ 747713 w 747713"/>
                                <a:gd name="connsiteY5" fmla="*/ 666750 h 832301"/>
                                <a:gd name="connsiteX6" fmla="*/ 490538 w 747713"/>
                                <a:gd name="connsiteY6" fmla="*/ 828675 h 832301"/>
                                <a:gd name="connsiteX7" fmla="*/ 483394 w 747713"/>
                                <a:gd name="connsiteY7" fmla="*/ 831056 h 832301"/>
                                <a:gd name="connsiteX8" fmla="*/ 473869 w 747713"/>
                                <a:gd name="connsiteY8" fmla="*/ 819150 h 832301"/>
                                <a:gd name="connsiteX9" fmla="*/ 0 w 747713"/>
                                <a:gd name="connsiteY9" fmla="*/ 78581 h 83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7713" h="832301">
                                  <a:moveTo>
                                    <a:pt x="0" y="78581"/>
                                  </a:moveTo>
                                  <a:lnTo>
                                    <a:pt x="216694" y="0"/>
                                  </a:lnTo>
                                  <a:lnTo>
                                    <a:pt x="326231" y="100012"/>
                                  </a:lnTo>
                                  <a:lnTo>
                                    <a:pt x="509588" y="328612"/>
                                  </a:lnTo>
                                  <a:lnTo>
                                    <a:pt x="688181" y="566737"/>
                                  </a:lnTo>
                                  <a:lnTo>
                                    <a:pt x="747713" y="666750"/>
                                  </a:lnTo>
                                  <a:lnTo>
                                    <a:pt x="490538" y="828675"/>
                                  </a:lnTo>
                                  <a:cubicBezTo>
                                    <a:pt x="488406" y="830000"/>
                                    <a:pt x="485573" y="832301"/>
                                    <a:pt x="483394" y="831056"/>
                                  </a:cubicBezTo>
                                  <a:cubicBezTo>
                                    <a:pt x="478981" y="828534"/>
                                    <a:pt x="473869" y="819150"/>
                                    <a:pt x="473869" y="819150"/>
                                  </a:cubicBezTo>
                                  <a:lnTo>
                                    <a:pt x="0" y="78581"/>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4" name="Prostokąt 31"/>
                            <p:cNvSpPr>
                              <a:spLocks noChangeArrowheads="1"/>
                            </p:cNvSpPr>
                            <p:nvPr/>
                          </p:nvSpPr>
                          <p:spPr bwMode="auto">
                            <a:xfrm>
                              <a:off x="2995678" y="4000500"/>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6 </a:t>
                              </a:r>
                              <a:endParaRPr lang="pl-PL" sz="1100" b="1" dirty="0">
                                <a:solidFill>
                                  <a:schemeClr val="bg1"/>
                                </a:solidFill>
                                <a:latin typeface="Calibri" pitchFamily="34" charset="0"/>
                              </a:endParaRPr>
                            </a:p>
                          </p:txBody>
                        </p:sp>
                      </p:grpSp>
                    </p:grpSp>
                    <p:grpSp>
                      <p:nvGrpSpPr>
                        <p:cNvPr id="37" name="Grupa 36"/>
                        <p:cNvGrpSpPr/>
                        <p:nvPr/>
                      </p:nvGrpSpPr>
                      <p:grpSpPr>
                        <a:xfrm>
                          <a:off x="3838353" y="978195"/>
                          <a:ext cx="510363" cy="1116419"/>
                          <a:chOff x="3838353" y="978195"/>
                          <a:chExt cx="510363" cy="1116419"/>
                        </a:xfrm>
                      </p:grpSpPr>
                      <p:sp>
                        <p:nvSpPr>
                          <p:cNvPr id="38" name="Dowolny kształt 37"/>
                          <p:cNvSpPr/>
                          <p:nvPr/>
                        </p:nvSpPr>
                        <p:spPr>
                          <a:xfrm>
                            <a:off x="3838353" y="978195"/>
                            <a:ext cx="510363" cy="1116419"/>
                          </a:xfrm>
                          <a:custGeom>
                            <a:avLst/>
                            <a:gdLst>
                              <a:gd name="connsiteX0" fmla="*/ 0 w 510363"/>
                              <a:gd name="connsiteY0" fmla="*/ 10633 h 1116419"/>
                              <a:gd name="connsiteX1" fmla="*/ 233917 w 510363"/>
                              <a:gd name="connsiteY1" fmla="*/ 744279 h 1116419"/>
                              <a:gd name="connsiteX2" fmla="*/ 212652 w 510363"/>
                              <a:gd name="connsiteY2" fmla="*/ 1116419 h 1116419"/>
                              <a:gd name="connsiteX3" fmla="*/ 510363 w 510363"/>
                              <a:gd name="connsiteY3" fmla="*/ 978196 h 1116419"/>
                              <a:gd name="connsiteX4" fmla="*/ 308345 w 510363"/>
                              <a:gd name="connsiteY4" fmla="*/ 393405 h 1116419"/>
                              <a:gd name="connsiteX5" fmla="*/ 318977 w 510363"/>
                              <a:gd name="connsiteY5" fmla="*/ 0 h 1116419"/>
                              <a:gd name="connsiteX6" fmla="*/ 0 w 510363"/>
                              <a:gd name="connsiteY6" fmla="*/ 10633 h 111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363" h="1116419">
                                <a:moveTo>
                                  <a:pt x="0" y="10633"/>
                                </a:moveTo>
                                <a:lnTo>
                                  <a:pt x="233917" y="744279"/>
                                </a:lnTo>
                                <a:lnTo>
                                  <a:pt x="212652" y="1116419"/>
                                </a:lnTo>
                                <a:lnTo>
                                  <a:pt x="510363" y="978196"/>
                                </a:lnTo>
                                <a:lnTo>
                                  <a:pt x="308345" y="393405"/>
                                </a:lnTo>
                                <a:lnTo>
                                  <a:pt x="318977" y="0"/>
                                </a:lnTo>
                                <a:lnTo>
                                  <a:pt x="0" y="10633"/>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rostokąt 38"/>
                          <p:cNvSpPr/>
                          <p:nvPr/>
                        </p:nvSpPr>
                        <p:spPr>
                          <a:xfrm>
                            <a:off x="4071934" y="1714488"/>
                            <a:ext cx="256802" cy="261610"/>
                          </a:xfrm>
                          <a:prstGeom prst="rect">
                            <a:avLst/>
                          </a:prstGeom>
                        </p:spPr>
                        <p:txBody>
                          <a:bodyPr wrap="none">
                            <a:spAutoFit/>
                          </a:bodyPr>
                          <a:lstStyle/>
                          <a:p>
                            <a:r>
                              <a:rPr lang="pl-PL" sz="1100" b="1" dirty="0" smtClean="0">
                                <a:solidFill>
                                  <a:schemeClr val="bg1"/>
                                </a:solidFill>
                                <a:latin typeface="Calibri" pitchFamily="34" charset="0"/>
                              </a:rPr>
                              <a:t>3</a:t>
                            </a:r>
                            <a:endParaRPr lang="pl-PL" sz="1100" dirty="0"/>
                          </a:p>
                        </p:txBody>
                      </p:sp>
                    </p:grpSp>
                  </p:grpSp>
                  <p:grpSp>
                    <p:nvGrpSpPr>
                      <p:cNvPr id="40" name="Grupa 46"/>
                      <p:cNvGrpSpPr/>
                      <p:nvPr/>
                    </p:nvGrpSpPr>
                    <p:grpSpPr>
                      <a:xfrm>
                        <a:off x="4802863" y="4200808"/>
                        <a:ext cx="792179" cy="891766"/>
                        <a:chOff x="4802863" y="4200808"/>
                        <a:chExt cx="792179" cy="891766"/>
                      </a:xfrm>
                    </p:grpSpPr>
                    <p:sp>
                      <p:nvSpPr>
                        <p:cNvPr id="42" name="Dowolny kształt 41"/>
                        <p:cNvSpPr/>
                        <p:nvPr/>
                      </p:nvSpPr>
                      <p:spPr>
                        <a:xfrm>
                          <a:off x="4802863" y="4200808"/>
                          <a:ext cx="792179" cy="891766"/>
                        </a:xfrm>
                        <a:custGeom>
                          <a:avLst/>
                          <a:gdLst>
                            <a:gd name="connsiteX0" fmla="*/ 81482 w 792179"/>
                            <a:gd name="connsiteY0" fmla="*/ 0 h 891766"/>
                            <a:gd name="connsiteX1" fmla="*/ 792179 w 792179"/>
                            <a:gd name="connsiteY1" fmla="*/ 90535 h 891766"/>
                            <a:gd name="connsiteX2" fmla="*/ 380246 w 792179"/>
                            <a:gd name="connsiteY2" fmla="*/ 891766 h 891766"/>
                            <a:gd name="connsiteX3" fmla="*/ 194650 w 792179"/>
                            <a:gd name="connsiteY3" fmla="*/ 629216 h 891766"/>
                            <a:gd name="connsiteX4" fmla="*/ 108642 w 792179"/>
                            <a:gd name="connsiteY4" fmla="*/ 665430 h 891766"/>
                            <a:gd name="connsiteX5" fmla="*/ 72428 w 792179"/>
                            <a:gd name="connsiteY5" fmla="*/ 583948 h 891766"/>
                            <a:gd name="connsiteX6" fmla="*/ 0 w 792179"/>
                            <a:gd name="connsiteY6" fmla="*/ 620162 h 891766"/>
                            <a:gd name="connsiteX7" fmla="*/ 81482 w 792179"/>
                            <a:gd name="connsiteY7" fmla="*/ 0 h 89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179" h="891766">
                              <a:moveTo>
                                <a:pt x="81482" y="0"/>
                              </a:moveTo>
                              <a:lnTo>
                                <a:pt x="792179" y="90535"/>
                              </a:lnTo>
                              <a:lnTo>
                                <a:pt x="380246" y="891766"/>
                              </a:lnTo>
                              <a:lnTo>
                                <a:pt x="194650" y="629216"/>
                              </a:lnTo>
                              <a:lnTo>
                                <a:pt x="108642" y="665430"/>
                              </a:lnTo>
                              <a:lnTo>
                                <a:pt x="72428" y="583948"/>
                              </a:lnTo>
                              <a:lnTo>
                                <a:pt x="0" y="620162"/>
                              </a:lnTo>
                              <a:lnTo>
                                <a:pt x="81482"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Prostokąt 31"/>
                        <p:cNvSpPr>
                          <a:spLocks noChangeArrowheads="1"/>
                        </p:cNvSpPr>
                        <p:nvPr/>
                      </p:nvSpPr>
                      <p:spPr bwMode="auto">
                        <a:xfrm>
                          <a:off x="4854642" y="435769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7 </a:t>
                          </a:r>
                          <a:endParaRPr lang="pl-PL" sz="1100" b="1" dirty="0">
                            <a:solidFill>
                              <a:schemeClr val="bg1"/>
                            </a:solidFill>
                            <a:latin typeface="Calibri" pitchFamily="34" charset="0"/>
                          </a:endParaRPr>
                        </a:p>
                      </p:txBody>
                    </p:sp>
                  </p:grpSp>
                </p:grpSp>
                <p:grpSp>
                  <p:nvGrpSpPr>
                    <p:cNvPr id="41" name="Grupa 47"/>
                    <p:cNvGrpSpPr/>
                    <p:nvPr/>
                  </p:nvGrpSpPr>
                  <p:grpSpPr>
                    <a:xfrm>
                      <a:off x="6286512" y="4065701"/>
                      <a:ext cx="428628" cy="649183"/>
                      <a:chOff x="6286512" y="4065701"/>
                      <a:chExt cx="428628" cy="649183"/>
                    </a:xfrm>
                  </p:grpSpPr>
                  <p:sp>
                    <p:nvSpPr>
                      <p:cNvPr id="43" name="Dowolny kształt 42"/>
                      <p:cNvSpPr/>
                      <p:nvPr/>
                    </p:nvSpPr>
                    <p:spPr>
                      <a:xfrm>
                        <a:off x="6286512" y="4065701"/>
                        <a:ext cx="428628" cy="649183"/>
                      </a:xfrm>
                      <a:custGeom>
                        <a:avLst/>
                        <a:gdLst>
                          <a:gd name="connsiteX0" fmla="*/ 207169 w 490537"/>
                          <a:gd name="connsiteY0" fmla="*/ 9525 h 742950"/>
                          <a:gd name="connsiteX1" fmla="*/ 280987 w 490537"/>
                          <a:gd name="connsiteY1" fmla="*/ 7144 h 742950"/>
                          <a:gd name="connsiteX2" fmla="*/ 326231 w 490537"/>
                          <a:gd name="connsiteY2" fmla="*/ 45244 h 742950"/>
                          <a:gd name="connsiteX3" fmla="*/ 369094 w 490537"/>
                          <a:gd name="connsiteY3" fmla="*/ 0 h 742950"/>
                          <a:gd name="connsiteX4" fmla="*/ 464344 w 490537"/>
                          <a:gd name="connsiteY4" fmla="*/ 66675 h 742950"/>
                          <a:gd name="connsiteX5" fmla="*/ 490537 w 490537"/>
                          <a:gd name="connsiteY5" fmla="*/ 90487 h 742950"/>
                          <a:gd name="connsiteX6" fmla="*/ 450056 w 490537"/>
                          <a:gd name="connsiteY6" fmla="*/ 173831 h 742950"/>
                          <a:gd name="connsiteX7" fmla="*/ 409575 w 490537"/>
                          <a:gd name="connsiteY7" fmla="*/ 211931 h 742950"/>
                          <a:gd name="connsiteX8" fmla="*/ 321469 w 490537"/>
                          <a:gd name="connsiteY8" fmla="*/ 433387 h 742950"/>
                          <a:gd name="connsiteX9" fmla="*/ 304800 w 490537"/>
                          <a:gd name="connsiteY9" fmla="*/ 469106 h 742950"/>
                          <a:gd name="connsiteX10" fmla="*/ 340519 w 490537"/>
                          <a:gd name="connsiteY10" fmla="*/ 483394 h 742950"/>
                          <a:gd name="connsiteX11" fmla="*/ 292894 w 490537"/>
                          <a:gd name="connsiteY11" fmla="*/ 619125 h 742950"/>
                          <a:gd name="connsiteX12" fmla="*/ 261937 w 490537"/>
                          <a:gd name="connsiteY12" fmla="*/ 709612 h 742950"/>
                          <a:gd name="connsiteX13" fmla="*/ 150019 w 490537"/>
                          <a:gd name="connsiteY13" fmla="*/ 728662 h 742950"/>
                          <a:gd name="connsiteX14" fmla="*/ 83344 w 490537"/>
                          <a:gd name="connsiteY14" fmla="*/ 742950 h 742950"/>
                          <a:gd name="connsiteX15" fmla="*/ 54769 w 490537"/>
                          <a:gd name="connsiteY15" fmla="*/ 721519 h 742950"/>
                          <a:gd name="connsiteX16" fmla="*/ 66675 w 490537"/>
                          <a:gd name="connsiteY16" fmla="*/ 673894 h 742950"/>
                          <a:gd name="connsiteX17" fmla="*/ 23812 w 490537"/>
                          <a:gd name="connsiteY17" fmla="*/ 638175 h 742950"/>
                          <a:gd name="connsiteX18" fmla="*/ 0 w 490537"/>
                          <a:gd name="connsiteY18" fmla="*/ 492919 h 742950"/>
                          <a:gd name="connsiteX19" fmla="*/ 61912 w 490537"/>
                          <a:gd name="connsiteY19" fmla="*/ 283369 h 742950"/>
                          <a:gd name="connsiteX20" fmla="*/ 140494 w 490537"/>
                          <a:gd name="connsiteY20" fmla="*/ 311944 h 742950"/>
                          <a:gd name="connsiteX21" fmla="*/ 207169 w 490537"/>
                          <a:gd name="connsiteY21" fmla="*/ 9525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0537" h="742950">
                            <a:moveTo>
                              <a:pt x="207169" y="9525"/>
                            </a:moveTo>
                            <a:lnTo>
                              <a:pt x="280987" y="7144"/>
                            </a:lnTo>
                            <a:lnTo>
                              <a:pt x="326231" y="45244"/>
                            </a:lnTo>
                            <a:lnTo>
                              <a:pt x="369094" y="0"/>
                            </a:lnTo>
                            <a:lnTo>
                              <a:pt x="464344" y="66675"/>
                            </a:lnTo>
                            <a:lnTo>
                              <a:pt x="490537" y="90487"/>
                            </a:lnTo>
                            <a:lnTo>
                              <a:pt x="450056" y="173831"/>
                            </a:lnTo>
                            <a:lnTo>
                              <a:pt x="409575" y="211931"/>
                            </a:lnTo>
                            <a:lnTo>
                              <a:pt x="321469" y="433387"/>
                            </a:lnTo>
                            <a:lnTo>
                              <a:pt x="304800" y="469106"/>
                            </a:lnTo>
                            <a:lnTo>
                              <a:pt x="340519" y="483394"/>
                            </a:lnTo>
                            <a:lnTo>
                              <a:pt x="292894" y="619125"/>
                            </a:lnTo>
                            <a:lnTo>
                              <a:pt x="261937" y="709612"/>
                            </a:lnTo>
                            <a:lnTo>
                              <a:pt x="150019" y="728662"/>
                            </a:lnTo>
                            <a:lnTo>
                              <a:pt x="83344" y="742950"/>
                            </a:lnTo>
                            <a:cubicBezTo>
                              <a:pt x="54109" y="723460"/>
                              <a:pt x="54769" y="735348"/>
                              <a:pt x="54769" y="721519"/>
                            </a:cubicBezTo>
                            <a:lnTo>
                              <a:pt x="66675" y="673894"/>
                            </a:lnTo>
                            <a:lnTo>
                              <a:pt x="23812" y="638175"/>
                            </a:lnTo>
                            <a:lnTo>
                              <a:pt x="0" y="492919"/>
                            </a:lnTo>
                            <a:cubicBezTo>
                              <a:pt x="20424" y="423006"/>
                              <a:pt x="61912" y="210534"/>
                              <a:pt x="61912" y="283369"/>
                            </a:cubicBezTo>
                            <a:lnTo>
                              <a:pt x="140494" y="311944"/>
                            </a:lnTo>
                            <a:lnTo>
                              <a:pt x="207169" y="9525"/>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47" name="Prostokąt 31"/>
                      <p:cNvSpPr>
                        <a:spLocks noChangeArrowheads="1"/>
                      </p:cNvSpPr>
                      <p:nvPr/>
                    </p:nvSpPr>
                    <p:spPr bwMode="auto">
                      <a:xfrm>
                        <a:off x="6286512" y="435769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8 </a:t>
                        </a:r>
                        <a:endParaRPr lang="pl-PL" sz="1100" b="1" dirty="0">
                          <a:solidFill>
                            <a:schemeClr val="bg1"/>
                          </a:solidFill>
                          <a:latin typeface="Calibri" pitchFamily="34" charset="0"/>
                        </a:endParaRPr>
                      </a:p>
                    </p:txBody>
                  </p:sp>
                </p:grpSp>
              </p:grpSp>
              <p:grpSp>
                <p:nvGrpSpPr>
                  <p:cNvPr id="49" name="Grupa 52"/>
                  <p:cNvGrpSpPr/>
                  <p:nvPr/>
                </p:nvGrpSpPr>
                <p:grpSpPr>
                  <a:xfrm>
                    <a:off x="5038725" y="1979613"/>
                    <a:ext cx="1148588" cy="763587"/>
                    <a:chOff x="5038725" y="1979613"/>
                    <a:chExt cx="1148588" cy="763587"/>
                  </a:xfrm>
                </p:grpSpPr>
                <p:sp>
                  <p:nvSpPr>
                    <p:cNvPr id="51" name="Dowolny kształt 50"/>
                    <p:cNvSpPr/>
                    <p:nvPr/>
                  </p:nvSpPr>
                  <p:spPr>
                    <a:xfrm>
                      <a:off x="5038725" y="1979613"/>
                      <a:ext cx="1148588" cy="763587"/>
                    </a:xfrm>
                    <a:custGeom>
                      <a:avLst/>
                      <a:gdLst>
                        <a:gd name="connsiteX0" fmla="*/ 652463 w 1148588"/>
                        <a:gd name="connsiteY0" fmla="*/ 6350 h 763587"/>
                        <a:gd name="connsiteX1" fmla="*/ 481013 w 1148588"/>
                        <a:gd name="connsiteY1" fmla="*/ 277812 h 763587"/>
                        <a:gd name="connsiteX2" fmla="*/ 376238 w 1148588"/>
                        <a:gd name="connsiteY2" fmla="*/ 220662 h 763587"/>
                        <a:gd name="connsiteX3" fmla="*/ 0 w 1148588"/>
                        <a:gd name="connsiteY3" fmla="*/ 515937 h 763587"/>
                        <a:gd name="connsiteX4" fmla="*/ 85725 w 1148588"/>
                        <a:gd name="connsiteY4" fmla="*/ 763587 h 763587"/>
                        <a:gd name="connsiteX5" fmla="*/ 257175 w 1148588"/>
                        <a:gd name="connsiteY5" fmla="*/ 639762 h 763587"/>
                        <a:gd name="connsiteX6" fmla="*/ 647700 w 1148588"/>
                        <a:gd name="connsiteY6" fmla="*/ 492125 h 763587"/>
                        <a:gd name="connsiteX7" fmla="*/ 719138 w 1148588"/>
                        <a:gd name="connsiteY7" fmla="*/ 330200 h 763587"/>
                        <a:gd name="connsiteX8" fmla="*/ 766763 w 1148588"/>
                        <a:gd name="connsiteY8" fmla="*/ 306387 h 763587"/>
                        <a:gd name="connsiteX9" fmla="*/ 1100138 w 1148588"/>
                        <a:gd name="connsiteY9" fmla="*/ 373062 h 763587"/>
                        <a:gd name="connsiteX10" fmla="*/ 1109663 w 1148588"/>
                        <a:gd name="connsiteY10" fmla="*/ 315912 h 763587"/>
                        <a:gd name="connsiteX11" fmla="*/ 1095375 w 1148588"/>
                        <a:gd name="connsiteY11" fmla="*/ 315912 h 763587"/>
                        <a:gd name="connsiteX12" fmla="*/ 652463 w 1148588"/>
                        <a:gd name="connsiteY12" fmla="*/ 6350 h 76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8588" h="763587">
                          <a:moveTo>
                            <a:pt x="652463" y="6350"/>
                          </a:moveTo>
                          <a:cubicBezTo>
                            <a:pt x="550069" y="0"/>
                            <a:pt x="583563" y="226543"/>
                            <a:pt x="481013" y="277812"/>
                          </a:cubicBezTo>
                          <a:cubicBezTo>
                            <a:pt x="370067" y="219928"/>
                            <a:pt x="330292" y="220662"/>
                            <a:pt x="376238" y="220662"/>
                          </a:cubicBezTo>
                          <a:lnTo>
                            <a:pt x="0" y="515937"/>
                          </a:lnTo>
                          <a:cubicBezTo>
                            <a:pt x="29074" y="598313"/>
                            <a:pt x="85725" y="676231"/>
                            <a:pt x="85725" y="763587"/>
                          </a:cubicBezTo>
                          <a:lnTo>
                            <a:pt x="257175" y="639762"/>
                          </a:lnTo>
                          <a:lnTo>
                            <a:pt x="647700" y="492125"/>
                          </a:lnTo>
                          <a:lnTo>
                            <a:pt x="719138" y="330200"/>
                          </a:lnTo>
                          <a:lnTo>
                            <a:pt x="766763" y="306387"/>
                          </a:lnTo>
                          <a:lnTo>
                            <a:pt x="1100138" y="373062"/>
                          </a:lnTo>
                          <a:cubicBezTo>
                            <a:pt x="1139011" y="288837"/>
                            <a:pt x="1148588" y="310352"/>
                            <a:pt x="1109663" y="315912"/>
                          </a:cubicBezTo>
                          <a:cubicBezTo>
                            <a:pt x="1104948" y="316585"/>
                            <a:pt x="1100138" y="315912"/>
                            <a:pt x="1095375" y="315912"/>
                          </a:cubicBezTo>
                          <a:cubicBezTo>
                            <a:pt x="948286" y="208793"/>
                            <a:pt x="754857" y="12700"/>
                            <a:pt x="652463" y="6350"/>
                          </a:cubicBez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Prostokąt 89"/>
                    <p:cNvSpPr>
                      <a:spLocks noChangeArrowheads="1"/>
                    </p:cNvSpPr>
                    <p:nvPr/>
                  </p:nvSpPr>
                  <p:spPr bwMode="auto">
                    <a:xfrm>
                      <a:off x="5286380" y="221455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9 </a:t>
                      </a:r>
                      <a:endParaRPr lang="pl-PL" sz="1100" b="1" dirty="0">
                        <a:solidFill>
                          <a:schemeClr val="bg1"/>
                        </a:solidFill>
                        <a:latin typeface="Calibri" pitchFamily="34" charset="0"/>
                      </a:endParaRPr>
                    </a:p>
                  </p:txBody>
                </p:sp>
              </p:grpSp>
            </p:grpSp>
            <p:grpSp>
              <p:nvGrpSpPr>
                <p:cNvPr id="54" name="Grupa 53"/>
                <p:cNvGrpSpPr/>
                <p:nvPr/>
              </p:nvGrpSpPr>
              <p:grpSpPr>
                <a:xfrm>
                  <a:off x="3928362" y="2694244"/>
                  <a:ext cx="360996" cy="543358"/>
                  <a:chOff x="3928362" y="2694244"/>
                  <a:chExt cx="360996" cy="543358"/>
                </a:xfrm>
              </p:grpSpPr>
              <p:sp>
                <p:nvSpPr>
                  <p:cNvPr id="52" name="Prostokąt 51"/>
                  <p:cNvSpPr/>
                  <p:nvPr/>
                </p:nvSpPr>
                <p:spPr>
                  <a:xfrm rot="17766089">
                    <a:off x="3838566" y="2823047"/>
                    <a:ext cx="543358" cy="285752"/>
                  </a:xfrm>
                  <a:prstGeom prst="rect">
                    <a:avLst/>
                  </a:pr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Prostokąt 31"/>
                  <p:cNvSpPr>
                    <a:spLocks noChangeArrowheads="1"/>
                  </p:cNvSpPr>
                  <p:nvPr/>
                </p:nvSpPr>
                <p:spPr bwMode="auto">
                  <a:xfrm>
                    <a:off x="3928362" y="2714620"/>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10 </a:t>
                    </a:r>
                    <a:endParaRPr lang="pl-PL" sz="1100" b="1" dirty="0">
                      <a:solidFill>
                        <a:schemeClr val="bg1"/>
                      </a:solidFill>
                      <a:latin typeface="Calibri" pitchFamily="34" charset="0"/>
                    </a:endParaRPr>
                  </a:p>
                </p:txBody>
              </p:sp>
            </p:grpSp>
          </p:grpSp>
          <p:grpSp>
            <p:nvGrpSpPr>
              <p:cNvPr id="57" name="Grupa 56"/>
              <p:cNvGrpSpPr/>
              <p:nvPr/>
            </p:nvGrpSpPr>
            <p:grpSpPr>
              <a:xfrm>
                <a:off x="3857620" y="2500306"/>
                <a:ext cx="328936" cy="285752"/>
                <a:chOff x="2746674" y="4143380"/>
                <a:chExt cx="328936" cy="285752"/>
              </a:xfrm>
            </p:grpSpPr>
            <p:sp>
              <p:nvSpPr>
                <p:cNvPr id="55" name="Elipsa 54"/>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6"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58" name="Grupa 57"/>
              <p:cNvGrpSpPr/>
              <p:nvPr/>
            </p:nvGrpSpPr>
            <p:grpSpPr>
              <a:xfrm>
                <a:off x="3786182" y="1428736"/>
                <a:ext cx="328936" cy="285752"/>
                <a:chOff x="2746674" y="4143380"/>
                <a:chExt cx="328936" cy="285752"/>
              </a:xfrm>
            </p:grpSpPr>
            <p:sp>
              <p:nvSpPr>
                <p:cNvPr id="59" name="Elipsa 58"/>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0"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61" name="Grupa 60"/>
              <p:cNvGrpSpPr/>
              <p:nvPr/>
            </p:nvGrpSpPr>
            <p:grpSpPr>
              <a:xfrm>
                <a:off x="3357554" y="1785926"/>
                <a:ext cx="328936" cy="285752"/>
                <a:chOff x="2746674" y="4143380"/>
                <a:chExt cx="328936" cy="285752"/>
              </a:xfrm>
            </p:grpSpPr>
            <p:sp>
              <p:nvSpPr>
                <p:cNvPr id="62" name="Elipsa 61"/>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64" name="Grupa 63"/>
              <p:cNvGrpSpPr/>
              <p:nvPr/>
            </p:nvGrpSpPr>
            <p:grpSpPr>
              <a:xfrm>
                <a:off x="4786314" y="3786190"/>
                <a:ext cx="328936" cy="285752"/>
                <a:chOff x="2746674" y="4143380"/>
                <a:chExt cx="328936" cy="285752"/>
              </a:xfrm>
            </p:grpSpPr>
            <p:sp>
              <p:nvSpPr>
                <p:cNvPr id="65" name="Elipsa 64"/>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67" name="Grupa 66"/>
              <p:cNvGrpSpPr/>
              <p:nvPr/>
            </p:nvGrpSpPr>
            <p:grpSpPr>
              <a:xfrm>
                <a:off x="5814700" y="2643182"/>
                <a:ext cx="328936" cy="285752"/>
                <a:chOff x="2746674" y="4143380"/>
                <a:chExt cx="328936" cy="285752"/>
              </a:xfrm>
            </p:grpSpPr>
            <p:sp>
              <p:nvSpPr>
                <p:cNvPr id="68" name="Elipsa 67"/>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9"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grpSp>
          <p:nvGrpSpPr>
            <p:cNvPr id="73" name="Grupa 72"/>
            <p:cNvGrpSpPr/>
            <p:nvPr/>
          </p:nvGrpSpPr>
          <p:grpSpPr>
            <a:xfrm>
              <a:off x="5500000" y="3786190"/>
              <a:ext cx="360996" cy="454025"/>
              <a:chOff x="5500000" y="3786190"/>
              <a:chExt cx="360996" cy="454025"/>
            </a:xfrm>
          </p:grpSpPr>
          <p:sp>
            <p:nvSpPr>
              <p:cNvPr id="70" name="Dowolny kształt 69"/>
              <p:cNvSpPr/>
              <p:nvPr/>
            </p:nvSpPr>
            <p:spPr>
              <a:xfrm>
                <a:off x="5500694" y="3786190"/>
                <a:ext cx="346075" cy="454025"/>
              </a:xfrm>
              <a:custGeom>
                <a:avLst/>
                <a:gdLst>
                  <a:gd name="connsiteX0" fmla="*/ 202406 w 347662"/>
                  <a:gd name="connsiteY0" fmla="*/ 0 h 454818"/>
                  <a:gd name="connsiteX1" fmla="*/ 90487 w 347662"/>
                  <a:gd name="connsiteY1" fmla="*/ 107156 h 454818"/>
                  <a:gd name="connsiteX2" fmla="*/ 169069 w 347662"/>
                  <a:gd name="connsiteY2" fmla="*/ 204787 h 454818"/>
                  <a:gd name="connsiteX3" fmla="*/ 0 w 347662"/>
                  <a:gd name="connsiteY3" fmla="*/ 366712 h 454818"/>
                  <a:gd name="connsiteX4" fmla="*/ 92869 w 347662"/>
                  <a:gd name="connsiteY4" fmla="*/ 454818 h 454818"/>
                  <a:gd name="connsiteX5" fmla="*/ 347662 w 347662"/>
                  <a:gd name="connsiteY5" fmla="*/ 128587 h 454818"/>
                  <a:gd name="connsiteX6" fmla="*/ 202406 w 347662"/>
                  <a:gd name="connsiteY6" fmla="*/ 0 h 45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662" h="454818">
                    <a:moveTo>
                      <a:pt x="202406" y="0"/>
                    </a:moveTo>
                    <a:lnTo>
                      <a:pt x="90487" y="107156"/>
                    </a:lnTo>
                    <a:lnTo>
                      <a:pt x="169069" y="204787"/>
                    </a:lnTo>
                    <a:lnTo>
                      <a:pt x="0" y="366712"/>
                    </a:lnTo>
                    <a:lnTo>
                      <a:pt x="92869" y="454818"/>
                    </a:lnTo>
                    <a:lnTo>
                      <a:pt x="347662" y="128587"/>
                    </a:lnTo>
                    <a:lnTo>
                      <a:pt x="202406"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72" name="Prostokąt 31"/>
              <p:cNvSpPr>
                <a:spLocks noChangeArrowheads="1"/>
              </p:cNvSpPr>
              <p:nvPr/>
            </p:nvSpPr>
            <p:spPr bwMode="auto">
              <a:xfrm>
                <a:off x="5500000" y="3786190"/>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12 </a:t>
                </a:r>
                <a:endParaRPr lang="pl-PL" sz="1100" b="1" dirty="0">
                  <a:solidFill>
                    <a:schemeClr val="bg1"/>
                  </a:solidFill>
                  <a:latin typeface="Calibri" pitchFamily="34" charset="0"/>
                </a:endParaRPr>
              </a:p>
            </p:txBody>
          </p:sp>
        </p:grpSp>
      </p:grpSp>
      <p:sp>
        <p:nvSpPr>
          <p:cNvPr id="16" name="Prostokąt 15"/>
          <p:cNvSpPr/>
          <p:nvPr/>
        </p:nvSpPr>
        <p:spPr>
          <a:xfrm>
            <a:off x="1428728" y="928670"/>
            <a:ext cx="6357982"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6"/>
                  </a:solidFill>
                  <a:prstDash val="solid"/>
                </a:ln>
                <a:solidFill>
                  <a:schemeClr val="bg1"/>
                </a:solidFill>
                <a:effectLst>
                  <a:reflection blurRad="12700" stA="28000" endPos="45000" dist="1000" dir="5400000" sy="-100000" algn="bl" rotWithShape="0"/>
                </a:effectLst>
              </a:rPr>
              <a:t>PRZESTRZEŃ PUBLICZNA I ZIELEŃ </a:t>
            </a:r>
            <a:endParaRPr lang="pl-PL" sz="3200" cap="all" dirty="0">
              <a:ln w="9000" cmpd="sng">
                <a:solidFill>
                  <a:schemeClr val="accent6"/>
                </a:solidFill>
                <a:prstDash val="solid"/>
              </a:ln>
              <a:solidFill>
                <a:schemeClr val="bg1"/>
              </a:solidFill>
              <a:effectLst>
                <a:reflection blurRad="12700" stA="28000" endPos="45000" dist="1000" dir="5400000" sy="-100000" algn="bl" rotWithShape="0"/>
              </a:effectLst>
            </a:endParaRPr>
          </a:p>
        </p:txBody>
      </p:sp>
      <p:sp>
        <p:nvSpPr>
          <p:cNvPr id="75" name="Prostokąt 23"/>
          <p:cNvSpPr>
            <a:spLocks noChangeArrowheads="1"/>
          </p:cNvSpPr>
          <p:nvPr/>
        </p:nvSpPr>
        <p:spPr bwMode="auto">
          <a:xfrm>
            <a:off x="5834171" y="1884355"/>
            <a:ext cx="285655"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5</a:t>
            </a:r>
            <a:r>
              <a:rPr lang="pl-PL" sz="1000" b="1" dirty="0" smtClean="0">
                <a:solidFill>
                  <a:schemeClr val="bg1"/>
                </a:solidFill>
                <a:latin typeface="Calibri" pitchFamily="34" charset="0"/>
              </a:rPr>
              <a:t> </a:t>
            </a:r>
            <a:endParaRPr lang="pl-PL" sz="1000" b="1" dirty="0">
              <a:solidFill>
                <a:schemeClr val="bg1"/>
              </a:solidFill>
              <a:latin typeface="Calibri" pitchFamily="34" charset="0"/>
            </a:endParaRPr>
          </a:p>
        </p:txBody>
      </p:sp>
      <p:pic>
        <p:nvPicPr>
          <p:cNvPr id="76" name="Obraz 75"/>
          <p:cNvPicPr>
            <a:picLocks noChangeAspect="1"/>
          </p:cNvPicPr>
          <p:nvPr/>
        </p:nvPicPr>
        <p:blipFill rotWithShape="1">
          <a:blip r:embed="rId3"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a 1">
            <a:extLst>
              <a:ext uri="{FF2B5EF4-FFF2-40B4-BE49-F238E27FC236}">
                <a16:creationId xmlns:a16="http://schemas.microsoft.com/office/drawing/2014/main" xmlns="" id="{89502F69-B16B-4A4C-B4B3-F49BA0205FC6}"/>
              </a:ext>
            </a:extLst>
          </p:cNvPr>
          <p:cNvGrpSpPr/>
          <p:nvPr/>
        </p:nvGrpSpPr>
        <p:grpSpPr>
          <a:xfrm>
            <a:off x="2239111" y="6082935"/>
            <a:ext cx="4761781" cy="787112"/>
            <a:chOff x="1571604" y="5846549"/>
            <a:chExt cx="6119103" cy="1011475"/>
          </a:xfrm>
        </p:grpSpPr>
        <p:pic>
          <p:nvPicPr>
            <p:cNvPr id="18" name="Picture 3"/>
            <p:cNvPicPr>
              <a:picLocks noChangeAspect="1" noChangeArrowheads="1"/>
            </p:cNvPicPr>
            <p:nvPr/>
          </p:nvPicPr>
          <p:blipFill>
            <a:blip r:embed="rId2" cstate="screen">
              <a:biLevel thresh="50000"/>
              <a:alphaModFix amt="60000"/>
            </a:blip>
            <a:srcRect/>
            <a:stretch>
              <a:fillRect/>
            </a:stretch>
          </p:blipFill>
          <p:spPr bwMode="auto">
            <a:xfrm>
              <a:off x="4382378" y="6158685"/>
              <a:ext cx="701658" cy="654691"/>
            </a:xfrm>
            <a:prstGeom prst="rect">
              <a:avLst/>
            </a:prstGeom>
            <a:noFill/>
            <a:ln w="9525">
              <a:noFill/>
              <a:miter lim="800000"/>
              <a:headEnd/>
              <a:tailEnd/>
            </a:ln>
            <a:effectLst/>
          </p:spPr>
        </p:pic>
        <p:pic>
          <p:nvPicPr>
            <p:cNvPr id="20" name="Picture 1"/>
            <p:cNvPicPr>
              <a:picLocks noChangeAspect="1" noChangeArrowheads="1"/>
            </p:cNvPicPr>
            <p:nvPr/>
          </p:nvPicPr>
          <p:blipFill>
            <a:blip r:embed="rId3" cstate="screen">
              <a:biLevel thresh="50000"/>
              <a:alphaModFix amt="60000"/>
            </a:blip>
            <a:srcRect/>
            <a:stretch>
              <a:fillRect/>
            </a:stretch>
          </p:blipFill>
          <p:spPr bwMode="auto">
            <a:xfrm>
              <a:off x="6369920" y="5846549"/>
              <a:ext cx="1320787" cy="1011475"/>
            </a:xfrm>
            <a:prstGeom prst="rect">
              <a:avLst/>
            </a:prstGeom>
            <a:noFill/>
            <a:ln w="9525">
              <a:noFill/>
              <a:miter lim="800000"/>
              <a:headEnd/>
              <a:tailEnd/>
            </a:ln>
            <a:effectLst/>
          </p:spPr>
        </p:pic>
        <p:pic>
          <p:nvPicPr>
            <p:cNvPr id="21" name="Picture 2"/>
            <p:cNvPicPr>
              <a:picLocks noChangeAspect="1" noChangeArrowheads="1"/>
            </p:cNvPicPr>
            <p:nvPr/>
          </p:nvPicPr>
          <p:blipFill>
            <a:blip r:embed="rId4" cstate="screen">
              <a:biLevel thresh="50000"/>
              <a:alphaModFix amt="60000"/>
            </a:blip>
            <a:srcRect/>
            <a:stretch>
              <a:fillRect/>
            </a:stretch>
          </p:blipFill>
          <p:spPr bwMode="auto">
            <a:xfrm>
              <a:off x="1571604" y="5927882"/>
              <a:ext cx="1035035" cy="930142"/>
            </a:xfrm>
            <a:prstGeom prst="rect">
              <a:avLst/>
            </a:prstGeom>
            <a:noFill/>
            <a:ln w="9525">
              <a:noFill/>
              <a:miter lim="800000"/>
              <a:headEnd/>
              <a:tailEnd/>
            </a:ln>
            <a:effectLst/>
          </p:spPr>
        </p:pic>
      </p:grpSp>
      <p:sp>
        <p:nvSpPr>
          <p:cNvPr id="28" name="pole tekstowe 27"/>
          <p:cNvSpPr txBox="1"/>
          <p:nvPr/>
        </p:nvSpPr>
        <p:spPr>
          <a:xfrm>
            <a:off x="-285784" y="4293096"/>
            <a:ext cx="9787006" cy="338554"/>
          </a:xfrm>
          <a:prstGeom prst="rect">
            <a:avLst/>
          </a:prstGeom>
          <a:noFill/>
        </p:spPr>
        <p:txBody>
          <a:bodyPr wrap="square" rtlCol="0">
            <a:spAutoFit/>
          </a:bodyPr>
          <a:lstStyle/>
          <a:p>
            <a:pPr algn="ctr">
              <a:spcBef>
                <a:spcPct val="0"/>
              </a:spcBef>
            </a:pPr>
            <a:r>
              <a:rPr lang="pl-PL" sz="1600" b="1" dirty="0">
                <a:solidFill>
                  <a:schemeClr val="tx1">
                    <a:lumMod val="50000"/>
                    <a:lumOff val="50000"/>
                  </a:schemeClr>
                </a:solidFill>
              </a:rPr>
              <a:t>OSIEDLE TO NASZA  WSPÓLNA SPRAWA</a:t>
            </a:r>
          </a:p>
        </p:txBody>
      </p:sp>
      <p:sp>
        <p:nvSpPr>
          <p:cNvPr id="26" name="Prostokąt zaokrąglony 25"/>
          <p:cNvSpPr/>
          <p:nvPr/>
        </p:nvSpPr>
        <p:spPr>
          <a:xfrm>
            <a:off x="2201317" y="1773778"/>
            <a:ext cx="4883581" cy="3285644"/>
          </a:xfrm>
          <a:prstGeom prst="roundRect">
            <a:avLst>
              <a:gd name="adj" fmla="val 5000"/>
            </a:avLst>
          </a:prstGeom>
          <a:solidFill>
            <a:schemeClr val="bg1">
              <a:lumMod val="75000"/>
              <a:alpha val="24000"/>
            </a:schemeClr>
          </a:solidFill>
          <a:ln>
            <a:solidFill>
              <a:schemeClr val="lt1">
                <a:hueOff val="0"/>
                <a:satOff val="0"/>
                <a:lumOff val="0"/>
              </a:schemeClr>
            </a:solidFill>
          </a:ln>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grpSp>
        <p:nvGrpSpPr>
          <p:cNvPr id="3" name="Grupa 28"/>
          <p:cNvGrpSpPr/>
          <p:nvPr/>
        </p:nvGrpSpPr>
        <p:grpSpPr>
          <a:xfrm>
            <a:off x="998116" y="1883162"/>
            <a:ext cx="1273978" cy="941940"/>
            <a:chOff x="5777535" y="961719"/>
            <a:chExt cx="2790768" cy="3348920"/>
          </a:xfrm>
        </p:grpSpPr>
        <p:sp>
          <p:nvSpPr>
            <p:cNvPr id="30" name="Prostokąt zaokrąglony 29"/>
            <p:cNvSpPr/>
            <p:nvPr/>
          </p:nvSpPr>
          <p:spPr>
            <a:xfrm>
              <a:off x="5777536" y="961719"/>
              <a:ext cx="2790767" cy="3348920"/>
            </a:xfrm>
            <a:prstGeom prst="roundRect">
              <a:avLst>
                <a:gd name="adj" fmla="val 5000"/>
              </a:avLst>
            </a:prstGeom>
          </p:spPr>
          <p:style>
            <a:lnRef idx="3">
              <a:schemeClr val="lt1">
                <a:hueOff val="0"/>
                <a:satOff val="0"/>
                <a:lumOff val="0"/>
                <a:alphaOff val="0"/>
              </a:schemeClr>
            </a:lnRef>
            <a:fillRef idx="1">
              <a:schemeClr val="accent4">
                <a:hueOff val="-4464770"/>
                <a:satOff val="26899"/>
                <a:lumOff val="2156"/>
                <a:alphaOff val="0"/>
              </a:schemeClr>
            </a:fillRef>
            <a:effectRef idx="1">
              <a:schemeClr val="accent4">
                <a:hueOff val="-4464770"/>
                <a:satOff val="26899"/>
                <a:lumOff val="2156"/>
                <a:alphaOff val="0"/>
              </a:schemeClr>
            </a:effectRef>
            <a:fontRef idx="minor">
              <a:schemeClr val="lt1"/>
            </a:fontRef>
          </p:style>
        </p:sp>
        <p:sp>
          <p:nvSpPr>
            <p:cNvPr id="31" name="Prostokąt 30"/>
            <p:cNvSpPr/>
            <p:nvPr/>
          </p:nvSpPr>
          <p:spPr>
            <a:xfrm rot="16200000">
              <a:off x="4683555" y="2055700"/>
              <a:ext cx="2746114" cy="5581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endParaRPr lang="pl-PL" sz="3200" kern="1200" dirty="0"/>
            </a:p>
          </p:txBody>
        </p:sp>
      </p:grpSp>
      <p:sp>
        <p:nvSpPr>
          <p:cNvPr id="32" name="pole tekstowe 31"/>
          <p:cNvSpPr txBox="1"/>
          <p:nvPr/>
        </p:nvSpPr>
        <p:spPr>
          <a:xfrm>
            <a:off x="785786" y="2124219"/>
            <a:ext cx="1698637" cy="452942"/>
          </a:xfrm>
          <a:prstGeom prst="rect">
            <a:avLst/>
          </a:prstGeom>
          <a:noFill/>
        </p:spPr>
        <p:txBody>
          <a:bodyPr wrap="square" rtlCol="0">
            <a:spAutoFit/>
          </a:bodyPr>
          <a:lstStyle/>
          <a:p>
            <a:pPr algn="ctr"/>
            <a:r>
              <a:rPr lang="pl-PL" sz="1200" b="1" dirty="0">
                <a:solidFill>
                  <a:schemeClr val="bg1"/>
                </a:solidFill>
              </a:rPr>
              <a:t>MIEJSCE </a:t>
            </a:r>
          </a:p>
          <a:p>
            <a:pPr algn="ctr"/>
            <a:r>
              <a:rPr lang="pl-PL" sz="1200" b="1" dirty="0">
                <a:solidFill>
                  <a:schemeClr val="bg1"/>
                </a:solidFill>
              </a:rPr>
              <a:t>SPOTKAŃ</a:t>
            </a:r>
          </a:p>
        </p:txBody>
      </p:sp>
      <p:grpSp>
        <p:nvGrpSpPr>
          <p:cNvPr id="4" name="Grupa 36"/>
          <p:cNvGrpSpPr/>
          <p:nvPr/>
        </p:nvGrpSpPr>
        <p:grpSpPr>
          <a:xfrm>
            <a:off x="2909082" y="1142984"/>
            <a:ext cx="1273978" cy="941940"/>
            <a:chOff x="5777535" y="961719"/>
            <a:chExt cx="2790768" cy="3348920"/>
          </a:xfrm>
        </p:grpSpPr>
        <p:sp>
          <p:nvSpPr>
            <p:cNvPr id="34" name="Prostokąt zaokrąglony 33"/>
            <p:cNvSpPr/>
            <p:nvPr/>
          </p:nvSpPr>
          <p:spPr>
            <a:xfrm>
              <a:off x="5777536" y="961719"/>
              <a:ext cx="2790767" cy="3348920"/>
            </a:xfrm>
            <a:prstGeom prst="roundRect">
              <a:avLst>
                <a:gd name="adj" fmla="val 5000"/>
              </a:avLst>
            </a:prstGeom>
          </p:spPr>
          <p:style>
            <a:lnRef idx="3">
              <a:schemeClr val="lt1">
                <a:hueOff val="0"/>
                <a:satOff val="0"/>
                <a:lumOff val="0"/>
                <a:alphaOff val="0"/>
              </a:schemeClr>
            </a:lnRef>
            <a:fillRef idx="1">
              <a:schemeClr val="accent4">
                <a:hueOff val="-4464770"/>
                <a:satOff val="26899"/>
                <a:lumOff val="2156"/>
                <a:alphaOff val="0"/>
              </a:schemeClr>
            </a:fillRef>
            <a:effectRef idx="1">
              <a:schemeClr val="accent4">
                <a:hueOff val="-4464770"/>
                <a:satOff val="26899"/>
                <a:lumOff val="2156"/>
                <a:alphaOff val="0"/>
              </a:schemeClr>
            </a:effectRef>
            <a:fontRef idx="minor">
              <a:schemeClr val="lt1"/>
            </a:fontRef>
          </p:style>
          <p:txBody>
            <a:bodyPr/>
            <a:lstStyle/>
            <a:p>
              <a:endParaRPr lang="pl-PL" dirty="0"/>
            </a:p>
          </p:txBody>
        </p:sp>
        <p:sp>
          <p:nvSpPr>
            <p:cNvPr id="35" name="Prostokąt 34"/>
            <p:cNvSpPr/>
            <p:nvPr/>
          </p:nvSpPr>
          <p:spPr>
            <a:xfrm rot="16200000">
              <a:off x="4683555" y="2055700"/>
              <a:ext cx="2746114" cy="5581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endParaRPr lang="pl-PL" sz="3200" kern="1200" dirty="0"/>
            </a:p>
          </p:txBody>
        </p:sp>
      </p:grpSp>
      <p:sp>
        <p:nvSpPr>
          <p:cNvPr id="37" name="pole tekstowe 36"/>
          <p:cNvSpPr txBox="1"/>
          <p:nvPr/>
        </p:nvSpPr>
        <p:spPr>
          <a:xfrm>
            <a:off x="2696753" y="1353249"/>
            <a:ext cx="1698637" cy="452942"/>
          </a:xfrm>
          <a:prstGeom prst="rect">
            <a:avLst/>
          </a:prstGeom>
          <a:noFill/>
        </p:spPr>
        <p:txBody>
          <a:bodyPr wrap="square" rtlCol="0">
            <a:spAutoFit/>
          </a:bodyPr>
          <a:lstStyle/>
          <a:p>
            <a:pPr algn="ctr"/>
            <a:r>
              <a:rPr lang="pl-PL" sz="1200" b="1" dirty="0">
                <a:solidFill>
                  <a:schemeClr val="bg1"/>
                </a:solidFill>
              </a:rPr>
              <a:t>PRZEDSIĘBIOR-</a:t>
            </a:r>
          </a:p>
          <a:p>
            <a:pPr algn="ctr"/>
            <a:r>
              <a:rPr lang="pl-PL" sz="1200" b="1" dirty="0">
                <a:solidFill>
                  <a:schemeClr val="bg1"/>
                </a:solidFill>
              </a:rPr>
              <a:t>CZOŚĆ</a:t>
            </a:r>
          </a:p>
        </p:txBody>
      </p:sp>
      <p:grpSp>
        <p:nvGrpSpPr>
          <p:cNvPr id="5" name="Grupa 40"/>
          <p:cNvGrpSpPr/>
          <p:nvPr/>
        </p:nvGrpSpPr>
        <p:grpSpPr>
          <a:xfrm>
            <a:off x="998116" y="4266161"/>
            <a:ext cx="1273978" cy="941940"/>
            <a:chOff x="5777535" y="961719"/>
            <a:chExt cx="2790768" cy="3348920"/>
          </a:xfrm>
        </p:grpSpPr>
        <p:sp>
          <p:nvSpPr>
            <p:cNvPr id="39" name="Prostokąt zaokrąglony 38"/>
            <p:cNvSpPr/>
            <p:nvPr/>
          </p:nvSpPr>
          <p:spPr>
            <a:xfrm>
              <a:off x="5777536" y="961719"/>
              <a:ext cx="2790767" cy="3348920"/>
            </a:xfrm>
            <a:prstGeom prst="roundRect">
              <a:avLst>
                <a:gd name="adj" fmla="val 5000"/>
              </a:avLst>
            </a:prstGeom>
          </p:spPr>
          <p:style>
            <a:lnRef idx="3">
              <a:schemeClr val="lt1">
                <a:hueOff val="0"/>
                <a:satOff val="0"/>
                <a:lumOff val="0"/>
                <a:alphaOff val="0"/>
              </a:schemeClr>
            </a:lnRef>
            <a:fillRef idx="1">
              <a:schemeClr val="accent4">
                <a:hueOff val="-4464770"/>
                <a:satOff val="26899"/>
                <a:lumOff val="2156"/>
                <a:alphaOff val="0"/>
              </a:schemeClr>
            </a:fillRef>
            <a:effectRef idx="1">
              <a:schemeClr val="accent4">
                <a:hueOff val="-4464770"/>
                <a:satOff val="26899"/>
                <a:lumOff val="2156"/>
                <a:alphaOff val="0"/>
              </a:schemeClr>
            </a:effectRef>
            <a:fontRef idx="minor">
              <a:schemeClr val="lt1"/>
            </a:fontRef>
          </p:style>
        </p:sp>
        <p:sp>
          <p:nvSpPr>
            <p:cNvPr id="40" name="Prostokąt 39"/>
            <p:cNvSpPr/>
            <p:nvPr/>
          </p:nvSpPr>
          <p:spPr>
            <a:xfrm rot="16200000">
              <a:off x="4683555" y="2055700"/>
              <a:ext cx="2746114" cy="5581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endParaRPr lang="pl-PL" sz="3200" kern="1200" dirty="0"/>
            </a:p>
          </p:txBody>
        </p:sp>
      </p:grpSp>
      <p:sp>
        <p:nvSpPr>
          <p:cNvPr id="41" name="pole tekstowe 40"/>
          <p:cNvSpPr txBox="1"/>
          <p:nvPr/>
        </p:nvSpPr>
        <p:spPr>
          <a:xfrm>
            <a:off x="785786" y="4476426"/>
            <a:ext cx="1698637" cy="452942"/>
          </a:xfrm>
          <a:prstGeom prst="rect">
            <a:avLst/>
          </a:prstGeom>
          <a:noFill/>
        </p:spPr>
        <p:txBody>
          <a:bodyPr wrap="square" rtlCol="0">
            <a:spAutoFit/>
          </a:bodyPr>
          <a:lstStyle/>
          <a:p>
            <a:pPr algn="ctr"/>
            <a:r>
              <a:rPr lang="pl-PL" sz="1200" b="1" dirty="0">
                <a:solidFill>
                  <a:schemeClr val="bg1"/>
                </a:solidFill>
              </a:rPr>
              <a:t>ŁATWOŚĆ </a:t>
            </a:r>
          </a:p>
          <a:p>
            <a:pPr algn="ctr"/>
            <a:r>
              <a:rPr lang="pl-PL" sz="1200" b="1" dirty="0">
                <a:solidFill>
                  <a:schemeClr val="bg1"/>
                </a:solidFill>
              </a:rPr>
              <a:t>PORUSZANIA SIĘ</a:t>
            </a:r>
          </a:p>
        </p:txBody>
      </p:sp>
      <p:grpSp>
        <p:nvGrpSpPr>
          <p:cNvPr id="6" name="Grupa 44"/>
          <p:cNvGrpSpPr/>
          <p:nvPr/>
        </p:nvGrpSpPr>
        <p:grpSpPr>
          <a:xfrm>
            <a:off x="5032378" y="1142984"/>
            <a:ext cx="1273978" cy="941940"/>
            <a:chOff x="5777535" y="961719"/>
            <a:chExt cx="2790768" cy="3348920"/>
          </a:xfrm>
        </p:grpSpPr>
        <p:sp>
          <p:nvSpPr>
            <p:cNvPr id="43" name="Prostokąt zaokrąglony 42"/>
            <p:cNvSpPr/>
            <p:nvPr/>
          </p:nvSpPr>
          <p:spPr>
            <a:xfrm>
              <a:off x="5777536" y="961719"/>
              <a:ext cx="2790767" cy="3348920"/>
            </a:xfrm>
            <a:prstGeom prst="roundRect">
              <a:avLst>
                <a:gd name="adj" fmla="val 5000"/>
              </a:avLst>
            </a:prstGeom>
          </p:spPr>
          <p:style>
            <a:lnRef idx="3">
              <a:schemeClr val="lt1">
                <a:hueOff val="0"/>
                <a:satOff val="0"/>
                <a:lumOff val="0"/>
                <a:alphaOff val="0"/>
              </a:schemeClr>
            </a:lnRef>
            <a:fillRef idx="1">
              <a:schemeClr val="accent4">
                <a:hueOff val="-4464770"/>
                <a:satOff val="26899"/>
                <a:lumOff val="2156"/>
                <a:alphaOff val="0"/>
              </a:schemeClr>
            </a:fillRef>
            <a:effectRef idx="1">
              <a:schemeClr val="accent4">
                <a:hueOff val="-4464770"/>
                <a:satOff val="26899"/>
                <a:lumOff val="2156"/>
                <a:alphaOff val="0"/>
              </a:schemeClr>
            </a:effectRef>
            <a:fontRef idx="minor">
              <a:schemeClr val="lt1"/>
            </a:fontRef>
          </p:style>
        </p:sp>
        <p:sp>
          <p:nvSpPr>
            <p:cNvPr id="44" name="Prostokąt 43"/>
            <p:cNvSpPr/>
            <p:nvPr/>
          </p:nvSpPr>
          <p:spPr>
            <a:xfrm rot="16200000">
              <a:off x="4683555" y="2055700"/>
              <a:ext cx="2746114" cy="5581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endParaRPr lang="pl-PL" sz="3200" kern="1200" dirty="0"/>
            </a:p>
          </p:txBody>
        </p:sp>
      </p:grpSp>
      <p:sp>
        <p:nvSpPr>
          <p:cNvPr id="45" name="pole tekstowe 44"/>
          <p:cNvSpPr txBox="1"/>
          <p:nvPr/>
        </p:nvSpPr>
        <p:spPr>
          <a:xfrm>
            <a:off x="4820049" y="1353249"/>
            <a:ext cx="1698637" cy="271765"/>
          </a:xfrm>
          <a:prstGeom prst="rect">
            <a:avLst/>
          </a:prstGeom>
          <a:noFill/>
        </p:spPr>
        <p:txBody>
          <a:bodyPr wrap="square" rtlCol="0">
            <a:spAutoFit/>
          </a:bodyPr>
          <a:lstStyle/>
          <a:p>
            <a:pPr algn="ctr"/>
            <a:r>
              <a:rPr lang="pl-PL" sz="1200" b="1" dirty="0">
                <a:solidFill>
                  <a:schemeClr val="bg1"/>
                </a:solidFill>
              </a:rPr>
              <a:t>TOŻSAMOŚĆ</a:t>
            </a:r>
          </a:p>
        </p:txBody>
      </p:sp>
      <p:grpSp>
        <p:nvGrpSpPr>
          <p:cNvPr id="7" name="Grupa 48"/>
          <p:cNvGrpSpPr/>
          <p:nvPr/>
        </p:nvGrpSpPr>
        <p:grpSpPr>
          <a:xfrm>
            <a:off x="6943345" y="1913955"/>
            <a:ext cx="1273978" cy="941940"/>
            <a:chOff x="5777535" y="961719"/>
            <a:chExt cx="2790768" cy="3348920"/>
          </a:xfrm>
        </p:grpSpPr>
        <p:sp>
          <p:nvSpPr>
            <p:cNvPr id="47" name="Prostokąt zaokrąglony 46"/>
            <p:cNvSpPr/>
            <p:nvPr/>
          </p:nvSpPr>
          <p:spPr>
            <a:xfrm>
              <a:off x="5777536" y="961719"/>
              <a:ext cx="2790767" cy="3348920"/>
            </a:xfrm>
            <a:prstGeom prst="roundRect">
              <a:avLst>
                <a:gd name="adj" fmla="val 5000"/>
              </a:avLst>
            </a:prstGeom>
          </p:spPr>
          <p:style>
            <a:lnRef idx="3">
              <a:schemeClr val="lt1">
                <a:hueOff val="0"/>
                <a:satOff val="0"/>
                <a:lumOff val="0"/>
                <a:alphaOff val="0"/>
              </a:schemeClr>
            </a:lnRef>
            <a:fillRef idx="1">
              <a:schemeClr val="accent4">
                <a:hueOff val="-4464770"/>
                <a:satOff val="26899"/>
                <a:lumOff val="2156"/>
                <a:alphaOff val="0"/>
              </a:schemeClr>
            </a:fillRef>
            <a:effectRef idx="1">
              <a:schemeClr val="accent4">
                <a:hueOff val="-4464770"/>
                <a:satOff val="26899"/>
                <a:lumOff val="2156"/>
                <a:alphaOff val="0"/>
              </a:schemeClr>
            </a:effectRef>
            <a:fontRef idx="minor">
              <a:schemeClr val="lt1"/>
            </a:fontRef>
          </p:style>
        </p:sp>
        <p:sp>
          <p:nvSpPr>
            <p:cNvPr id="48" name="Prostokąt 47"/>
            <p:cNvSpPr/>
            <p:nvPr/>
          </p:nvSpPr>
          <p:spPr>
            <a:xfrm rot="16200000">
              <a:off x="4683555" y="2055700"/>
              <a:ext cx="2746114" cy="5581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endParaRPr lang="pl-PL" sz="3200" kern="1200" dirty="0"/>
            </a:p>
          </p:txBody>
        </p:sp>
      </p:grpSp>
      <p:sp>
        <p:nvSpPr>
          <p:cNvPr id="49" name="pole tekstowe 48"/>
          <p:cNvSpPr txBox="1"/>
          <p:nvPr/>
        </p:nvSpPr>
        <p:spPr>
          <a:xfrm>
            <a:off x="6731015" y="2124219"/>
            <a:ext cx="1698637" cy="271765"/>
          </a:xfrm>
          <a:prstGeom prst="rect">
            <a:avLst/>
          </a:prstGeom>
          <a:noFill/>
        </p:spPr>
        <p:txBody>
          <a:bodyPr wrap="square" rtlCol="0">
            <a:spAutoFit/>
          </a:bodyPr>
          <a:lstStyle/>
          <a:p>
            <a:pPr algn="ctr"/>
            <a:r>
              <a:rPr lang="pl-PL" sz="1200" b="1" dirty="0">
                <a:solidFill>
                  <a:schemeClr val="bg1"/>
                </a:solidFill>
              </a:rPr>
              <a:t>EDUKACJA</a:t>
            </a:r>
          </a:p>
        </p:txBody>
      </p:sp>
      <p:grpSp>
        <p:nvGrpSpPr>
          <p:cNvPr id="8" name="Grupa 52"/>
          <p:cNvGrpSpPr/>
          <p:nvPr/>
        </p:nvGrpSpPr>
        <p:grpSpPr>
          <a:xfrm>
            <a:off x="6943345" y="4266161"/>
            <a:ext cx="1273978" cy="941940"/>
            <a:chOff x="5777535" y="961719"/>
            <a:chExt cx="2790768" cy="3348920"/>
          </a:xfrm>
        </p:grpSpPr>
        <p:sp>
          <p:nvSpPr>
            <p:cNvPr id="51" name="Prostokąt zaokrąglony 50"/>
            <p:cNvSpPr/>
            <p:nvPr/>
          </p:nvSpPr>
          <p:spPr>
            <a:xfrm>
              <a:off x="5777536" y="961719"/>
              <a:ext cx="2790767" cy="3348920"/>
            </a:xfrm>
            <a:prstGeom prst="roundRect">
              <a:avLst>
                <a:gd name="adj" fmla="val 5000"/>
              </a:avLst>
            </a:prstGeom>
          </p:spPr>
          <p:style>
            <a:lnRef idx="3">
              <a:schemeClr val="lt1">
                <a:hueOff val="0"/>
                <a:satOff val="0"/>
                <a:lumOff val="0"/>
                <a:alphaOff val="0"/>
              </a:schemeClr>
            </a:lnRef>
            <a:fillRef idx="1">
              <a:schemeClr val="accent4">
                <a:hueOff val="-4464770"/>
                <a:satOff val="26899"/>
                <a:lumOff val="2156"/>
                <a:alphaOff val="0"/>
              </a:schemeClr>
            </a:fillRef>
            <a:effectRef idx="1">
              <a:schemeClr val="accent4">
                <a:hueOff val="-4464770"/>
                <a:satOff val="26899"/>
                <a:lumOff val="2156"/>
                <a:alphaOff val="0"/>
              </a:schemeClr>
            </a:effectRef>
            <a:fontRef idx="minor">
              <a:schemeClr val="lt1"/>
            </a:fontRef>
          </p:style>
        </p:sp>
        <p:sp>
          <p:nvSpPr>
            <p:cNvPr id="52" name="Prostokąt 51"/>
            <p:cNvSpPr/>
            <p:nvPr/>
          </p:nvSpPr>
          <p:spPr>
            <a:xfrm rot="16200000">
              <a:off x="4683555" y="2055700"/>
              <a:ext cx="2746114" cy="5581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endParaRPr lang="pl-PL" sz="3200" kern="1200" dirty="0"/>
            </a:p>
          </p:txBody>
        </p:sp>
      </p:grpSp>
      <p:sp>
        <p:nvSpPr>
          <p:cNvPr id="53" name="pole tekstowe 52"/>
          <p:cNvSpPr txBox="1"/>
          <p:nvPr/>
        </p:nvSpPr>
        <p:spPr>
          <a:xfrm>
            <a:off x="6731015" y="4476426"/>
            <a:ext cx="1698637" cy="452942"/>
          </a:xfrm>
          <a:prstGeom prst="rect">
            <a:avLst/>
          </a:prstGeom>
          <a:noFill/>
        </p:spPr>
        <p:txBody>
          <a:bodyPr wrap="square" rtlCol="0">
            <a:spAutoFit/>
          </a:bodyPr>
          <a:lstStyle/>
          <a:p>
            <a:pPr algn="ctr"/>
            <a:r>
              <a:rPr lang="pl-PL" sz="1200" b="1" dirty="0">
                <a:solidFill>
                  <a:schemeClr val="bg1"/>
                </a:solidFill>
              </a:rPr>
              <a:t>SZTUKA </a:t>
            </a:r>
          </a:p>
          <a:p>
            <a:pPr algn="ctr"/>
            <a:r>
              <a:rPr lang="pl-PL" sz="1200" b="1" dirty="0">
                <a:solidFill>
                  <a:schemeClr val="bg1"/>
                </a:solidFill>
              </a:rPr>
              <a:t>I KULTURA</a:t>
            </a:r>
          </a:p>
        </p:txBody>
      </p:sp>
      <p:grpSp>
        <p:nvGrpSpPr>
          <p:cNvPr id="9" name="Grupa 56"/>
          <p:cNvGrpSpPr/>
          <p:nvPr/>
        </p:nvGrpSpPr>
        <p:grpSpPr>
          <a:xfrm>
            <a:off x="2909082" y="4857660"/>
            <a:ext cx="1273978" cy="941940"/>
            <a:chOff x="5777535" y="961719"/>
            <a:chExt cx="2790768" cy="3348920"/>
          </a:xfrm>
        </p:grpSpPr>
        <p:sp>
          <p:nvSpPr>
            <p:cNvPr id="55" name="Prostokąt zaokrąglony 54"/>
            <p:cNvSpPr/>
            <p:nvPr/>
          </p:nvSpPr>
          <p:spPr>
            <a:xfrm>
              <a:off x="5777536" y="961719"/>
              <a:ext cx="2790767" cy="3348920"/>
            </a:xfrm>
            <a:prstGeom prst="roundRect">
              <a:avLst>
                <a:gd name="adj" fmla="val 5000"/>
              </a:avLst>
            </a:prstGeom>
          </p:spPr>
          <p:style>
            <a:lnRef idx="3">
              <a:schemeClr val="lt1">
                <a:hueOff val="0"/>
                <a:satOff val="0"/>
                <a:lumOff val="0"/>
                <a:alphaOff val="0"/>
              </a:schemeClr>
            </a:lnRef>
            <a:fillRef idx="1">
              <a:schemeClr val="accent4">
                <a:hueOff val="-4464770"/>
                <a:satOff val="26899"/>
                <a:lumOff val="2156"/>
                <a:alphaOff val="0"/>
              </a:schemeClr>
            </a:fillRef>
            <a:effectRef idx="1">
              <a:schemeClr val="accent4">
                <a:hueOff val="-4464770"/>
                <a:satOff val="26899"/>
                <a:lumOff val="2156"/>
                <a:alphaOff val="0"/>
              </a:schemeClr>
            </a:effectRef>
            <a:fontRef idx="minor">
              <a:schemeClr val="lt1"/>
            </a:fontRef>
          </p:style>
        </p:sp>
        <p:sp>
          <p:nvSpPr>
            <p:cNvPr id="56" name="Prostokąt 55"/>
            <p:cNvSpPr/>
            <p:nvPr/>
          </p:nvSpPr>
          <p:spPr>
            <a:xfrm rot="16200000">
              <a:off x="4683555" y="2055700"/>
              <a:ext cx="2746114" cy="5581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endParaRPr lang="pl-PL" sz="3200" kern="1200" dirty="0"/>
            </a:p>
          </p:txBody>
        </p:sp>
      </p:grpSp>
      <p:sp>
        <p:nvSpPr>
          <p:cNvPr id="57" name="pole tekstowe 56"/>
          <p:cNvSpPr txBox="1"/>
          <p:nvPr/>
        </p:nvSpPr>
        <p:spPr>
          <a:xfrm>
            <a:off x="2696753" y="5067925"/>
            <a:ext cx="1698637" cy="452942"/>
          </a:xfrm>
          <a:prstGeom prst="rect">
            <a:avLst/>
          </a:prstGeom>
          <a:noFill/>
        </p:spPr>
        <p:txBody>
          <a:bodyPr wrap="square" rtlCol="0">
            <a:spAutoFit/>
          </a:bodyPr>
          <a:lstStyle/>
          <a:p>
            <a:pPr algn="ctr"/>
            <a:r>
              <a:rPr lang="pl-PL" sz="1200" b="1" dirty="0">
                <a:solidFill>
                  <a:schemeClr val="bg1"/>
                </a:solidFill>
              </a:rPr>
              <a:t>PIESZO </a:t>
            </a:r>
          </a:p>
          <a:p>
            <a:pPr algn="ctr"/>
            <a:r>
              <a:rPr lang="pl-PL" sz="1200" b="1" dirty="0">
                <a:solidFill>
                  <a:schemeClr val="bg1"/>
                </a:solidFill>
              </a:rPr>
              <a:t>I ROWEREM</a:t>
            </a:r>
          </a:p>
        </p:txBody>
      </p:sp>
      <p:grpSp>
        <p:nvGrpSpPr>
          <p:cNvPr id="10" name="Grupa 60"/>
          <p:cNvGrpSpPr/>
          <p:nvPr/>
        </p:nvGrpSpPr>
        <p:grpSpPr>
          <a:xfrm>
            <a:off x="5032378" y="4857660"/>
            <a:ext cx="1273978" cy="941940"/>
            <a:chOff x="5777535" y="961719"/>
            <a:chExt cx="2790768" cy="3348920"/>
          </a:xfrm>
        </p:grpSpPr>
        <p:sp>
          <p:nvSpPr>
            <p:cNvPr id="59" name="Prostokąt zaokrąglony 58"/>
            <p:cNvSpPr/>
            <p:nvPr/>
          </p:nvSpPr>
          <p:spPr>
            <a:xfrm>
              <a:off x="5777536" y="961719"/>
              <a:ext cx="2790767" cy="3348920"/>
            </a:xfrm>
            <a:prstGeom prst="roundRect">
              <a:avLst>
                <a:gd name="adj" fmla="val 5000"/>
              </a:avLst>
            </a:prstGeom>
          </p:spPr>
          <p:style>
            <a:lnRef idx="3">
              <a:schemeClr val="lt1">
                <a:hueOff val="0"/>
                <a:satOff val="0"/>
                <a:lumOff val="0"/>
                <a:alphaOff val="0"/>
              </a:schemeClr>
            </a:lnRef>
            <a:fillRef idx="1">
              <a:schemeClr val="accent4">
                <a:hueOff val="-4464770"/>
                <a:satOff val="26899"/>
                <a:lumOff val="2156"/>
                <a:alphaOff val="0"/>
              </a:schemeClr>
            </a:fillRef>
            <a:effectRef idx="1">
              <a:schemeClr val="accent4">
                <a:hueOff val="-4464770"/>
                <a:satOff val="26899"/>
                <a:lumOff val="2156"/>
                <a:alphaOff val="0"/>
              </a:schemeClr>
            </a:effectRef>
            <a:fontRef idx="minor">
              <a:schemeClr val="lt1"/>
            </a:fontRef>
          </p:style>
        </p:sp>
        <p:sp>
          <p:nvSpPr>
            <p:cNvPr id="60" name="Prostokąt 59"/>
            <p:cNvSpPr/>
            <p:nvPr/>
          </p:nvSpPr>
          <p:spPr>
            <a:xfrm rot="16200000">
              <a:off x="4683555" y="2055700"/>
              <a:ext cx="2746114" cy="5581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endParaRPr lang="pl-PL" sz="3200" kern="1200" dirty="0"/>
            </a:p>
          </p:txBody>
        </p:sp>
      </p:grpSp>
      <p:sp>
        <p:nvSpPr>
          <p:cNvPr id="61" name="pole tekstowe 60"/>
          <p:cNvSpPr txBox="1"/>
          <p:nvPr/>
        </p:nvSpPr>
        <p:spPr>
          <a:xfrm>
            <a:off x="4820049" y="5067925"/>
            <a:ext cx="1698637" cy="452942"/>
          </a:xfrm>
          <a:prstGeom prst="rect">
            <a:avLst/>
          </a:prstGeom>
          <a:noFill/>
        </p:spPr>
        <p:txBody>
          <a:bodyPr wrap="square" rtlCol="0">
            <a:spAutoFit/>
          </a:bodyPr>
          <a:lstStyle/>
          <a:p>
            <a:pPr algn="ctr"/>
            <a:r>
              <a:rPr lang="pl-PL" sz="1200" b="1" dirty="0">
                <a:solidFill>
                  <a:schemeClr val="bg1"/>
                </a:solidFill>
              </a:rPr>
              <a:t>RELACJE </a:t>
            </a:r>
          </a:p>
          <a:p>
            <a:pPr algn="ctr"/>
            <a:r>
              <a:rPr lang="pl-PL" sz="1200" b="1" dirty="0">
                <a:solidFill>
                  <a:schemeClr val="bg1"/>
                </a:solidFill>
              </a:rPr>
              <a:t>Z OTOCZENIEM</a:t>
            </a:r>
          </a:p>
        </p:txBody>
      </p:sp>
      <p:grpSp>
        <p:nvGrpSpPr>
          <p:cNvPr id="11" name="Grupa 64"/>
          <p:cNvGrpSpPr/>
          <p:nvPr/>
        </p:nvGrpSpPr>
        <p:grpSpPr>
          <a:xfrm>
            <a:off x="998116" y="3074661"/>
            <a:ext cx="1273978" cy="941940"/>
            <a:chOff x="5777535" y="961719"/>
            <a:chExt cx="2790768" cy="3348920"/>
          </a:xfrm>
        </p:grpSpPr>
        <p:sp>
          <p:nvSpPr>
            <p:cNvPr id="63" name="Prostokąt zaokrąglony 62"/>
            <p:cNvSpPr/>
            <p:nvPr/>
          </p:nvSpPr>
          <p:spPr>
            <a:xfrm>
              <a:off x="5777536" y="961719"/>
              <a:ext cx="2790767" cy="3348920"/>
            </a:xfrm>
            <a:prstGeom prst="roundRect">
              <a:avLst>
                <a:gd name="adj" fmla="val 5000"/>
              </a:avLst>
            </a:prstGeom>
          </p:spPr>
          <p:style>
            <a:lnRef idx="3">
              <a:schemeClr val="lt1">
                <a:hueOff val="0"/>
                <a:satOff val="0"/>
                <a:lumOff val="0"/>
                <a:alphaOff val="0"/>
              </a:schemeClr>
            </a:lnRef>
            <a:fillRef idx="1">
              <a:schemeClr val="accent4">
                <a:hueOff val="-4464770"/>
                <a:satOff val="26899"/>
                <a:lumOff val="2156"/>
                <a:alphaOff val="0"/>
              </a:schemeClr>
            </a:fillRef>
            <a:effectRef idx="1">
              <a:schemeClr val="accent4">
                <a:hueOff val="-4464770"/>
                <a:satOff val="26899"/>
                <a:lumOff val="2156"/>
                <a:alphaOff val="0"/>
              </a:schemeClr>
            </a:effectRef>
            <a:fontRef idx="minor">
              <a:schemeClr val="lt1"/>
            </a:fontRef>
          </p:style>
        </p:sp>
        <p:sp>
          <p:nvSpPr>
            <p:cNvPr id="64" name="Prostokąt 63"/>
            <p:cNvSpPr/>
            <p:nvPr/>
          </p:nvSpPr>
          <p:spPr>
            <a:xfrm rot="16200000">
              <a:off x="4683555" y="2055700"/>
              <a:ext cx="2746114" cy="5581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endParaRPr lang="pl-PL" sz="3200" kern="1200" dirty="0"/>
            </a:p>
          </p:txBody>
        </p:sp>
      </p:grpSp>
      <p:sp>
        <p:nvSpPr>
          <p:cNvPr id="65" name="pole tekstowe 64"/>
          <p:cNvSpPr txBox="1"/>
          <p:nvPr/>
        </p:nvSpPr>
        <p:spPr>
          <a:xfrm>
            <a:off x="785786" y="3284926"/>
            <a:ext cx="1698637" cy="452942"/>
          </a:xfrm>
          <a:prstGeom prst="rect">
            <a:avLst/>
          </a:prstGeom>
          <a:noFill/>
        </p:spPr>
        <p:txBody>
          <a:bodyPr wrap="square" rtlCol="0">
            <a:spAutoFit/>
          </a:bodyPr>
          <a:lstStyle/>
          <a:p>
            <a:pPr algn="ctr"/>
            <a:r>
              <a:rPr lang="pl-PL" sz="1200" b="1" dirty="0">
                <a:solidFill>
                  <a:schemeClr val="bg1"/>
                </a:solidFill>
              </a:rPr>
              <a:t>ZIELEŃ </a:t>
            </a:r>
          </a:p>
          <a:p>
            <a:pPr algn="ctr"/>
            <a:r>
              <a:rPr lang="pl-PL" sz="1200" b="1" dirty="0">
                <a:solidFill>
                  <a:schemeClr val="bg1"/>
                </a:solidFill>
              </a:rPr>
              <a:t>I REKREACJA</a:t>
            </a:r>
          </a:p>
        </p:txBody>
      </p:sp>
      <p:grpSp>
        <p:nvGrpSpPr>
          <p:cNvPr id="12" name="Grupa 68"/>
          <p:cNvGrpSpPr/>
          <p:nvPr/>
        </p:nvGrpSpPr>
        <p:grpSpPr>
          <a:xfrm>
            <a:off x="6943345" y="3074661"/>
            <a:ext cx="1273978" cy="941940"/>
            <a:chOff x="5777535" y="961719"/>
            <a:chExt cx="2790768" cy="3348920"/>
          </a:xfrm>
        </p:grpSpPr>
        <p:sp>
          <p:nvSpPr>
            <p:cNvPr id="67" name="Prostokąt zaokrąglony 66"/>
            <p:cNvSpPr/>
            <p:nvPr/>
          </p:nvSpPr>
          <p:spPr>
            <a:xfrm>
              <a:off x="5777536" y="961719"/>
              <a:ext cx="2790767" cy="3348920"/>
            </a:xfrm>
            <a:prstGeom prst="roundRect">
              <a:avLst>
                <a:gd name="adj" fmla="val 5000"/>
              </a:avLst>
            </a:prstGeom>
          </p:spPr>
          <p:style>
            <a:lnRef idx="3">
              <a:schemeClr val="lt1">
                <a:hueOff val="0"/>
                <a:satOff val="0"/>
                <a:lumOff val="0"/>
                <a:alphaOff val="0"/>
              </a:schemeClr>
            </a:lnRef>
            <a:fillRef idx="1">
              <a:schemeClr val="accent4">
                <a:hueOff val="-4464770"/>
                <a:satOff val="26899"/>
                <a:lumOff val="2156"/>
                <a:alphaOff val="0"/>
              </a:schemeClr>
            </a:fillRef>
            <a:effectRef idx="1">
              <a:schemeClr val="accent4">
                <a:hueOff val="-4464770"/>
                <a:satOff val="26899"/>
                <a:lumOff val="2156"/>
                <a:alphaOff val="0"/>
              </a:schemeClr>
            </a:effectRef>
            <a:fontRef idx="minor">
              <a:schemeClr val="lt1"/>
            </a:fontRef>
          </p:style>
        </p:sp>
        <p:sp>
          <p:nvSpPr>
            <p:cNvPr id="68" name="Prostokąt 67"/>
            <p:cNvSpPr/>
            <p:nvPr/>
          </p:nvSpPr>
          <p:spPr>
            <a:xfrm rot="16200000">
              <a:off x="4683555" y="2055700"/>
              <a:ext cx="2746114" cy="5581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endParaRPr lang="pl-PL" sz="3200" kern="1200" dirty="0"/>
            </a:p>
          </p:txBody>
        </p:sp>
      </p:grpSp>
      <p:sp>
        <p:nvSpPr>
          <p:cNvPr id="69" name="pole tekstowe 68"/>
          <p:cNvSpPr txBox="1"/>
          <p:nvPr/>
        </p:nvSpPr>
        <p:spPr>
          <a:xfrm>
            <a:off x="6731015" y="3437642"/>
            <a:ext cx="1698637" cy="271765"/>
          </a:xfrm>
          <a:prstGeom prst="rect">
            <a:avLst/>
          </a:prstGeom>
          <a:noFill/>
        </p:spPr>
        <p:txBody>
          <a:bodyPr wrap="square" rtlCol="0">
            <a:spAutoFit/>
          </a:bodyPr>
          <a:lstStyle/>
          <a:p>
            <a:pPr algn="ctr"/>
            <a:r>
              <a:rPr lang="pl-PL" sz="1200" b="1" dirty="0">
                <a:solidFill>
                  <a:schemeClr val="bg1"/>
                </a:solidFill>
              </a:rPr>
              <a:t>KLIMAT</a:t>
            </a:r>
          </a:p>
        </p:txBody>
      </p:sp>
      <p:sp>
        <p:nvSpPr>
          <p:cNvPr id="70" name="pole tekstowe 69"/>
          <p:cNvSpPr txBox="1"/>
          <p:nvPr/>
        </p:nvSpPr>
        <p:spPr>
          <a:xfrm>
            <a:off x="2597666" y="2896960"/>
            <a:ext cx="3991799" cy="1177650"/>
          </a:xfrm>
          <a:prstGeom prst="rect">
            <a:avLst/>
          </a:prstGeom>
          <a:noFill/>
        </p:spPr>
        <p:txBody>
          <a:bodyPr wrap="square" rtlCol="0">
            <a:spAutoFit/>
          </a:bodyPr>
          <a:lstStyle/>
          <a:p>
            <a:pPr algn="ctr">
              <a:spcBef>
                <a:spcPct val="0"/>
              </a:spcBef>
            </a:pPr>
            <a:r>
              <a:rPr lang="pl-PL" sz="2400" b="1" dirty="0">
                <a:solidFill>
                  <a:schemeClr val="accent2">
                    <a:lumMod val="75000"/>
                  </a:schemeClr>
                </a:solidFill>
              </a:rPr>
              <a:t>POPRAWA JAKOŚCI ŻYCIA </a:t>
            </a:r>
          </a:p>
          <a:p>
            <a:pPr algn="ctr">
              <a:spcBef>
                <a:spcPct val="0"/>
              </a:spcBef>
            </a:pPr>
            <a:r>
              <a:rPr lang="pl-PL" sz="2400" b="1" dirty="0">
                <a:solidFill>
                  <a:schemeClr val="accent2">
                    <a:lumMod val="75000"/>
                  </a:schemeClr>
                </a:solidFill>
              </a:rPr>
              <a:t>MIESZKAŃCÓW OSIEDLI</a:t>
            </a:r>
          </a:p>
          <a:p>
            <a:pPr algn="ctr">
              <a:spcBef>
                <a:spcPct val="0"/>
              </a:spcBef>
            </a:pPr>
            <a:endParaRPr lang="pl-PL" sz="2400" b="1" dirty="0">
              <a:solidFill>
                <a:schemeClr val="accent2">
                  <a:lumMod val="75000"/>
                </a:schemeClr>
              </a:solidFill>
            </a:endParaRPr>
          </a:p>
        </p:txBody>
      </p:sp>
      <p:sp>
        <p:nvSpPr>
          <p:cNvPr id="77"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pl-PL" sz="1400" dirty="0">
                <a:solidFill>
                  <a:schemeClr val="tx1">
                    <a:lumMod val="75000"/>
                    <a:lumOff val="25000"/>
                  </a:schemeClr>
                </a:solidFill>
                <a:latin typeface="+mj-lt"/>
                <a:ea typeface="+mj-ea"/>
                <a:cs typeface="+mj-cs"/>
              </a:rPr>
              <a:t>CEL PROJEKTU</a:t>
            </a:r>
          </a:p>
        </p:txBody>
      </p:sp>
      <p:sp>
        <p:nvSpPr>
          <p:cNvPr id="78"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a:solidFill>
                  <a:schemeClr val="tx1">
                    <a:lumMod val="75000"/>
                    <a:lumOff val="25000"/>
                  </a:schemeClr>
                </a:solidFill>
              </a:rPr>
              <a:t> </a:t>
            </a:r>
            <a:r>
              <a:rPr lang="pl-PL" sz="1000" dirty="0" smtClean="0">
                <a:solidFill>
                  <a:schemeClr val="tx1">
                    <a:lumMod val="75000"/>
                    <a:lumOff val="25000"/>
                  </a:schemeClr>
                </a:solidFill>
              </a:rPr>
              <a:t>MAŚLICE MAŁE</a:t>
            </a:r>
            <a:endParaRPr lang="pl-PL" sz="1000" dirty="0">
              <a:solidFill>
                <a:schemeClr val="tx1">
                  <a:lumMod val="75000"/>
                  <a:lumOff val="25000"/>
                </a:schemeClr>
              </a:solidFill>
            </a:endParaRPr>
          </a:p>
          <a:p>
            <a:pPr algn="r">
              <a:lnSpc>
                <a:spcPts val="1100"/>
              </a:lnSpc>
              <a:spcBef>
                <a:spcPct val="0"/>
              </a:spcBef>
            </a:pPr>
            <a:r>
              <a:rPr lang="pl-PL" sz="1000" dirty="0">
                <a:solidFill>
                  <a:schemeClr val="tx1">
                    <a:lumMod val="75000"/>
                    <a:lumOff val="25000"/>
                  </a:schemeClr>
                </a:solidFill>
              </a:rPr>
              <a:t>WYTYCZNE PRZESTRZENNE Z KONSULTACJI SPOŁECZNYCH W RAMACH PROJEKTU „OSIEDLA KOMPLETNE”</a:t>
            </a:r>
          </a:p>
        </p:txBody>
      </p:sp>
      <p:cxnSp>
        <p:nvCxnSpPr>
          <p:cNvPr id="79" name="Łącznik prosty 78"/>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4" name="Obraz 53"/>
          <p:cNvPicPr>
            <a:picLocks noChangeAspect="1"/>
          </p:cNvPicPr>
          <p:nvPr/>
        </p:nvPicPr>
        <p:blipFill rotWithShape="1">
          <a:blip r:embed="rId5"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215238" cy="554578"/>
          </a:xfrm>
          <a:prstGeom prst="rect">
            <a:avLst/>
          </a:prstGeom>
          <a:noFill/>
        </p:spPr>
        <p:txBody>
          <a:bodyPr wrap="square">
            <a:noAutofit/>
          </a:bodyPr>
          <a:lstStyle/>
          <a:p>
            <a:pPr marL="342900" lvl="0" indent="-342900">
              <a:spcBef>
                <a:spcPct val="0"/>
              </a:spcBef>
              <a:defRPr/>
            </a:pPr>
            <a:r>
              <a:rPr lang="pl-PL" sz="1000" b="1" dirty="0" smtClean="0">
                <a:solidFill>
                  <a:schemeClr val="accent6"/>
                </a:solidFill>
              </a:rPr>
              <a:t>REKREACJA - UL. NOTECKA</a:t>
            </a:r>
          </a:p>
          <a:p>
            <a:pPr lvl="0">
              <a:spcBef>
                <a:spcPct val="0"/>
              </a:spcBef>
              <a:defRPr/>
            </a:pPr>
            <a:r>
              <a:rPr lang="pl-PL" sz="1000" dirty="0" smtClean="0"/>
              <a:t>POPRAWA ZAGOSPODAROWANIA TERENU PONIŻEJ UL. NOTECKIEJ POPRZEZ REALIZACJĘ PLACU ZABAW, OŚWIETLENIA, ŁAWEK.</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6"/>
                  </a:solidFill>
                  <a:prstDash val="solid"/>
                </a:ln>
                <a:solidFill>
                  <a:schemeClr val="accent6"/>
                </a:solidFill>
                <a:effectLst>
                  <a:reflection blurRad="12700" stA="28000" endPos="45000" dist="1000" dir="5400000" sy="-100000" algn="bl" rotWithShape="0"/>
                </a:effectLst>
              </a:rPr>
              <a:t>13</a:t>
            </a:r>
            <a:endParaRPr lang="pl-PL" sz="1200" cap="all" dirty="0">
              <a:ln w="9000" cmpd="sng">
                <a:solidFill>
                  <a:schemeClr val="accent6"/>
                </a:solidFill>
                <a:prstDash val="solid"/>
              </a:ln>
              <a:solidFill>
                <a:schemeClr val="accent6"/>
              </a:solidFill>
              <a:effectLst>
                <a:reflection blurRad="12700" stA="28000" endPos="45000" dist="1000" dir="5400000" sy="-100000" algn="bl" rotWithShape="0"/>
              </a:effectLst>
            </a:endParaRPr>
          </a:p>
        </p:txBody>
      </p:sp>
      <p:sp>
        <p:nvSpPr>
          <p:cNvPr id="17"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grpSp>
        <p:nvGrpSpPr>
          <p:cNvPr id="78" name="Grupa 77"/>
          <p:cNvGrpSpPr/>
          <p:nvPr/>
        </p:nvGrpSpPr>
        <p:grpSpPr>
          <a:xfrm>
            <a:off x="3286116" y="978195"/>
            <a:ext cx="3429024" cy="4351054"/>
            <a:chOff x="3286116" y="978195"/>
            <a:chExt cx="3429024" cy="4351054"/>
          </a:xfrm>
        </p:grpSpPr>
        <p:grpSp>
          <p:nvGrpSpPr>
            <p:cNvPr id="2" name="Grupa 73"/>
            <p:cNvGrpSpPr/>
            <p:nvPr/>
          </p:nvGrpSpPr>
          <p:grpSpPr>
            <a:xfrm>
              <a:off x="3286116" y="978195"/>
              <a:ext cx="3429024" cy="4114379"/>
              <a:chOff x="3286116" y="978195"/>
              <a:chExt cx="3429024" cy="4114379"/>
            </a:xfrm>
          </p:grpSpPr>
          <p:grpSp>
            <p:nvGrpSpPr>
              <p:cNvPr id="3" name="Grupa 70"/>
              <p:cNvGrpSpPr/>
              <p:nvPr/>
            </p:nvGrpSpPr>
            <p:grpSpPr>
              <a:xfrm>
                <a:off x="3286116" y="978195"/>
                <a:ext cx="3429024" cy="4114379"/>
                <a:chOff x="3286116" y="978195"/>
                <a:chExt cx="3429024" cy="4114379"/>
              </a:xfrm>
            </p:grpSpPr>
            <p:grpSp>
              <p:nvGrpSpPr>
                <p:cNvPr id="4" name="Grupa 54"/>
                <p:cNvGrpSpPr/>
                <p:nvPr/>
              </p:nvGrpSpPr>
              <p:grpSpPr>
                <a:xfrm>
                  <a:off x="3286116" y="978195"/>
                  <a:ext cx="3429024" cy="4114379"/>
                  <a:chOff x="3286116" y="978195"/>
                  <a:chExt cx="3429024" cy="4114379"/>
                </a:xfrm>
              </p:grpSpPr>
              <p:grpSp>
                <p:nvGrpSpPr>
                  <p:cNvPr id="5" name="Grupa 53"/>
                  <p:cNvGrpSpPr/>
                  <p:nvPr/>
                </p:nvGrpSpPr>
                <p:grpSpPr>
                  <a:xfrm>
                    <a:off x="3286116" y="978195"/>
                    <a:ext cx="3429024" cy="4114379"/>
                    <a:chOff x="3286116" y="978195"/>
                    <a:chExt cx="3429024" cy="4114379"/>
                  </a:xfrm>
                </p:grpSpPr>
                <p:grpSp>
                  <p:nvGrpSpPr>
                    <p:cNvPr id="6" name="Grupa 48"/>
                    <p:cNvGrpSpPr/>
                    <p:nvPr/>
                  </p:nvGrpSpPr>
                  <p:grpSpPr>
                    <a:xfrm>
                      <a:off x="3286116" y="978195"/>
                      <a:ext cx="3429024" cy="4114379"/>
                      <a:chOff x="3286116" y="978195"/>
                      <a:chExt cx="3429024" cy="4114379"/>
                    </a:xfrm>
                  </p:grpSpPr>
                  <p:grpSp>
                    <p:nvGrpSpPr>
                      <p:cNvPr id="7" name="Grupa 47"/>
                      <p:cNvGrpSpPr/>
                      <p:nvPr/>
                    </p:nvGrpSpPr>
                    <p:grpSpPr>
                      <a:xfrm>
                        <a:off x="3286116" y="978195"/>
                        <a:ext cx="3071834" cy="4114379"/>
                        <a:chOff x="3286116" y="978195"/>
                        <a:chExt cx="3071834" cy="4114379"/>
                      </a:xfrm>
                    </p:grpSpPr>
                    <p:grpSp>
                      <p:nvGrpSpPr>
                        <p:cNvPr id="8" name="Grupa 39"/>
                        <p:cNvGrpSpPr/>
                        <p:nvPr/>
                      </p:nvGrpSpPr>
                      <p:grpSpPr>
                        <a:xfrm>
                          <a:off x="3286116" y="978195"/>
                          <a:ext cx="3071834" cy="2736557"/>
                          <a:chOff x="3286116" y="978195"/>
                          <a:chExt cx="3071834" cy="2736557"/>
                        </a:xfrm>
                      </p:grpSpPr>
                      <p:grpSp>
                        <p:nvGrpSpPr>
                          <p:cNvPr id="9" name="Grupa 35"/>
                          <p:cNvGrpSpPr/>
                          <p:nvPr/>
                        </p:nvGrpSpPr>
                        <p:grpSpPr>
                          <a:xfrm>
                            <a:off x="3286116" y="1622417"/>
                            <a:ext cx="3071834" cy="2092335"/>
                            <a:chOff x="3286116" y="1622417"/>
                            <a:chExt cx="3071834" cy="2092335"/>
                          </a:xfrm>
                        </p:grpSpPr>
                        <p:grpSp>
                          <p:nvGrpSpPr>
                            <p:cNvPr id="10" name="Grupa 32"/>
                            <p:cNvGrpSpPr/>
                            <p:nvPr/>
                          </p:nvGrpSpPr>
                          <p:grpSpPr>
                            <a:xfrm>
                              <a:off x="4167963" y="1622417"/>
                              <a:ext cx="2189987" cy="2092335"/>
                              <a:chOff x="4167963" y="1622417"/>
                              <a:chExt cx="2189987" cy="2092335"/>
                            </a:xfrm>
                          </p:grpSpPr>
                          <p:grpSp>
                            <p:nvGrpSpPr>
                              <p:cNvPr id="11" name="Grupa 32"/>
                              <p:cNvGrpSpPr/>
                              <p:nvPr/>
                            </p:nvGrpSpPr>
                            <p:grpSpPr>
                              <a:xfrm>
                                <a:off x="4167963" y="2214554"/>
                                <a:ext cx="1975673" cy="1500198"/>
                                <a:chOff x="4167963" y="2214554"/>
                                <a:chExt cx="1975673" cy="1500198"/>
                              </a:xfrm>
                            </p:grpSpPr>
                            <p:grpSp>
                              <p:nvGrpSpPr>
                                <p:cNvPr id="14" name="Grupa 25"/>
                                <p:cNvGrpSpPr/>
                                <p:nvPr/>
                              </p:nvGrpSpPr>
                              <p:grpSpPr>
                                <a:xfrm>
                                  <a:off x="4167963" y="2870791"/>
                                  <a:ext cx="904103" cy="843961"/>
                                  <a:chOff x="4167963" y="2870791"/>
                                  <a:chExt cx="904103" cy="843961"/>
                                </a:xfrm>
                              </p:grpSpPr>
                              <p:grpSp>
                                <p:nvGrpSpPr>
                                  <p:cNvPr id="15" name="Grupa 24"/>
                                  <p:cNvGrpSpPr/>
                                  <p:nvPr/>
                                </p:nvGrpSpPr>
                                <p:grpSpPr>
                                  <a:xfrm>
                                    <a:off x="4167963" y="2870791"/>
                                    <a:ext cx="904103" cy="843961"/>
                                    <a:chOff x="4167963" y="2870791"/>
                                    <a:chExt cx="904103" cy="843961"/>
                                  </a:xfrm>
                                </p:grpSpPr>
                                <p:cxnSp>
                                  <p:nvCxnSpPr>
                                    <p:cNvPr id="13" name="Łącznik prosty 12"/>
                                    <p:cNvCxnSpPr/>
                                    <p:nvPr/>
                                  </p:nvCxnSpPr>
                                  <p:spPr>
                                    <a:xfrm>
                                      <a:off x="4286248" y="3071810"/>
                                      <a:ext cx="785818" cy="642942"/>
                                    </a:xfrm>
                                    <a:prstGeom prst="line">
                                      <a:avLst/>
                                    </a:pr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Dowolny kształt 20"/>
                                    <p:cNvSpPr/>
                                    <p:nvPr/>
                                  </p:nvSpPr>
                                  <p:spPr>
                                    <a:xfrm>
                                      <a:off x="4167963" y="2870791"/>
                                      <a:ext cx="170121" cy="318976"/>
                                    </a:xfrm>
                                    <a:custGeom>
                                      <a:avLst/>
                                      <a:gdLst>
                                        <a:gd name="connsiteX0" fmla="*/ 0 w 170121"/>
                                        <a:gd name="connsiteY0" fmla="*/ 318976 h 318976"/>
                                        <a:gd name="connsiteX1" fmla="*/ 138223 w 170121"/>
                                        <a:gd name="connsiteY1" fmla="*/ 191386 h 318976"/>
                                        <a:gd name="connsiteX2" fmla="*/ 138223 w 170121"/>
                                        <a:gd name="connsiteY2" fmla="*/ 85060 h 318976"/>
                                        <a:gd name="connsiteX3" fmla="*/ 170121 w 170121"/>
                                        <a:gd name="connsiteY3" fmla="*/ 0 h 318976"/>
                                      </a:gdLst>
                                      <a:ahLst/>
                                      <a:cxnLst>
                                        <a:cxn ang="0">
                                          <a:pos x="connsiteX0" y="connsiteY0"/>
                                        </a:cxn>
                                        <a:cxn ang="0">
                                          <a:pos x="connsiteX1" y="connsiteY1"/>
                                        </a:cxn>
                                        <a:cxn ang="0">
                                          <a:pos x="connsiteX2" y="connsiteY2"/>
                                        </a:cxn>
                                        <a:cxn ang="0">
                                          <a:pos x="connsiteX3" y="connsiteY3"/>
                                        </a:cxn>
                                      </a:cxnLst>
                                      <a:rect l="l" t="t" r="r" b="b"/>
                                      <a:pathLst>
                                        <a:path w="170121" h="318976">
                                          <a:moveTo>
                                            <a:pt x="0" y="318976"/>
                                          </a:moveTo>
                                          <a:cubicBezTo>
                                            <a:pt x="57593" y="274674"/>
                                            <a:pt x="115186" y="230372"/>
                                            <a:pt x="138223" y="191386"/>
                                          </a:cubicBezTo>
                                          <a:cubicBezTo>
                                            <a:pt x="161260" y="152400"/>
                                            <a:pt x="132907" y="116958"/>
                                            <a:pt x="138223" y="85060"/>
                                          </a:cubicBezTo>
                                          <a:cubicBezTo>
                                            <a:pt x="143539" y="53162"/>
                                            <a:pt x="156830" y="26581"/>
                                            <a:pt x="170121" y="0"/>
                                          </a:cubicBezTo>
                                        </a:path>
                                      </a:pathLst>
                                    </a:cu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sp>
                                <p:nvSpPr>
                                  <p:cNvPr id="22" name="Prostokąt 39"/>
                                  <p:cNvSpPr>
                                    <a:spLocks noChangeArrowheads="1"/>
                                  </p:cNvSpPr>
                                  <p:nvPr/>
                                </p:nvSpPr>
                                <p:spPr bwMode="auto">
                                  <a:xfrm>
                                    <a:off x="4211700" y="2928934"/>
                                    <a:ext cx="288862"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1 </a:t>
                                    </a:r>
                                  </a:p>
                                </p:txBody>
                              </p:sp>
                            </p:grpSp>
                            <p:grpSp>
                              <p:nvGrpSpPr>
                                <p:cNvPr id="18" name="Grupa 26"/>
                                <p:cNvGrpSpPr/>
                                <p:nvPr/>
                              </p:nvGrpSpPr>
                              <p:grpSpPr>
                                <a:xfrm>
                                  <a:off x="4286248" y="2214554"/>
                                  <a:ext cx="914404" cy="553712"/>
                                  <a:chOff x="4286248" y="2214554"/>
                                  <a:chExt cx="914404" cy="553712"/>
                                </a:xfrm>
                              </p:grpSpPr>
                              <p:grpSp>
                                <p:nvGrpSpPr>
                                  <p:cNvPr id="32" name="Grupa 17"/>
                                  <p:cNvGrpSpPr/>
                                  <p:nvPr/>
                                </p:nvGrpSpPr>
                                <p:grpSpPr>
                                  <a:xfrm>
                                    <a:off x="4786314" y="2500306"/>
                                    <a:ext cx="414338" cy="267960"/>
                                    <a:chOff x="4370388" y="2922588"/>
                                    <a:chExt cx="414338" cy="267960"/>
                                  </a:xfrm>
                                </p:grpSpPr>
                                <p:sp>
                                  <p:nvSpPr>
                                    <p:cNvPr id="19" name="Dowolny kształt 18"/>
                                    <p:cNvSpPr/>
                                    <p:nvPr/>
                                  </p:nvSpPr>
                                  <p:spPr>
                                    <a:xfrm>
                                      <a:off x="4370388" y="2922588"/>
                                      <a:ext cx="230187" cy="230187"/>
                                    </a:xfrm>
                                    <a:custGeom>
                                      <a:avLst/>
                                      <a:gdLst>
                                        <a:gd name="connsiteX0" fmla="*/ 11249 w 230324"/>
                                        <a:gd name="connsiteY0" fmla="*/ 0 h 230981"/>
                                        <a:gd name="connsiteX1" fmla="*/ 204130 w 230324"/>
                                        <a:gd name="connsiteY1" fmla="*/ 16669 h 230981"/>
                                        <a:gd name="connsiteX2" fmla="*/ 223180 w 230324"/>
                                        <a:gd name="connsiteY2" fmla="*/ 40481 h 230981"/>
                                        <a:gd name="connsiteX3" fmla="*/ 230324 w 230324"/>
                                        <a:gd name="connsiteY3" fmla="*/ 111919 h 230981"/>
                                        <a:gd name="connsiteX4" fmla="*/ 230324 w 230324"/>
                                        <a:gd name="connsiteY4" fmla="*/ 202406 h 230981"/>
                                        <a:gd name="connsiteX5" fmla="*/ 201749 w 230324"/>
                                        <a:gd name="connsiteY5" fmla="*/ 230981 h 230981"/>
                                        <a:gd name="connsiteX6" fmla="*/ 154124 w 230324"/>
                                        <a:gd name="connsiteY6" fmla="*/ 226219 h 230981"/>
                                        <a:gd name="connsiteX7" fmla="*/ 1724 w 230324"/>
                                        <a:gd name="connsiteY7" fmla="*/ 73819 h 230981"/>
                                        <a:gd name="connsiteX8" fmla="*/ 11249 w 230324"/>
                                        <a:gd name="connsiteY8" fmla="*/ 0 h 23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324" h="230981">
                                          <a:moveTo>
                                            <a:pt x="11249" y="0"/>
                                          </a:moveTo>
                                          <a:lnTo>
                                            <a:pt x="204130" y="16669"/>
                                          </a:lnTo>
                                          <a:lnTo>
                                            <a:pt x="223180" y="40481"/>
                                          </a:lnTo>
                                          <a:cubicBezTo>
                                            <a:pt x="228020" y="110657"/>
                                            <a:pt x="211631" y="93218"/>
                                            <a:pt x="230324" y="111919"/>
                                          </a:cubicBezTo>
                                          <a:lnTo>
                                            <a:pt x="230324" y="202406"/>
                                          </a:lnTo>
                                          <a:lnTo>
                                            <a:pt x="201749" y="230981"/>
                                          </a:lnTo>
                                          <a:lnTo>
                                            <a:pt x="154124" y="226219"/>
                                          </a:lnTo>
                                          <a:cubicBezTo>
                                            <a:pt x="0" y="79319"/>
                                            <a:pt x="1724" y="151141"/>
                                            <a:pt x="1724" y="73819"/>
                                          </a:cubicBezTo>
                                          <a:lnTo>
                                            <a:pt x="11249"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20" name="Prostokąt 42"/>
                                    <p:cNvSpPr>
                                      <a:spLocks noChangeArrowheads="1"/>
                                    </p:cNvSpPr>
                                    <p:nvPr/>
                                  </p:nvSpPr>
                                  <p:spPr bwMode="auto">
                                    <a:xfrm>
                                      <a:off x="4499071" y="2928938"/>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grpSp>
                              <p:grpSp>
                                <p:nvGrpSpPr>
                                  <p:cNvPr id="35" name="Grupa 25"/>
                                  <p:cNvGrpSpPr/>
                                  <p:nvPr/>
                                </p:nvGrpSpPr>
                                <p:grpSpPr>
                                  <a:xfrm>
                                    <a:off x="4286248" y="2214554"/>
                                    <a:ext cx="357093" cy="261610"/>
                                    <a:chOff x="4286248" y="2214554"/>
                                    <a:chExt cx="357093" cy="261610"/>
                                  </a:xfrm>
                                </p:grpSpPr>
                                <p:sp>
                                  <p:nvSpPr>
                                    <p:cNvPr id="24" name="Prostokąt 23"/>
                                    <p:cNvSpPr>
                                      <a:spLocks noChangeArrowheads="1"/>
                                    </p:cNvSpPr>
                                    <p:nvPr/>
                                  </p:nvSpPr>
                                  <p:spPr bwMode="auto">
                                    <a:xfrm>
                                      <a:off x="4357686" y="2214554"/>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sp>
                                  <p:nvSpPr>
                                    <p:cNvPr id="25" name="Dowolny kształt 24"/>
                                    <p:cNvSpPr/>
                                    <p:nvPr/>
                                  </p:nvSpPr>
                                  <p:spPr>
                                    <a:xfrm>
                                      <a:off x="4286248" y="2285992"/>
                                      <a:ext cx="169858" cy="163518"/>
                                    </a:xfrm>
                                    <a:custGeom>
                                      <a:avLst/>
                                      <a:gdLst>
                                        <a:gd name="connsiteX0" fmla="*/ 790 w 134140"/>
                                        <a:gd name="connsiteY0" fmla="*/ 107231 h 114374"/>
                                        <a:gd name="connsiteX1" fmla="*/ 134140 w 134140"/>
                                        <a:gd name="connsiteY1" fmla="*/ 114374 h 114374"/>
                                        <a:gd name="connsiteX2" fmla="*/ 105565 w 134140"/>
                                        <a:gd name="connsiteY2" fmla="*/ 47699 h 114374"/>
                                        <a:gd name="connsiteX3" fmla="*/ 105565 w 134140"/>
                                        <a:gd name="connsiteY3" fmla="*/ 9599 h 114374"/>
                                        <a:gd name="connsiteX4" fmla="*/ 790 w 134140"/>
                                        <a:gd name="connsiteY4" fmla="*/ 74 h 114374"/>
                                        <a:gd name="connsiteX5" fmla="*/ 3171 w 134140"/>
                                        <a:gd name="connsiteY5" fmla="*/ 74 h 114374"/>
                                        <a:gd name="connsiteX6" fmla="*/ 790 w 134140"/>
                                        <a:gd name="connsiteY6" fmla="*/ 107231 h 11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40" h="114374">
                                          <a:moveTo>
                                            <a:pt x="790" y="107231"/>
                                          </a:moveTo>
                                          <a:lnTo>
                                            <a:pt x="134140" y="114374"/>
                                          </a:lnTo>
                                          <a:lnTo>
                                            <a:pt x="105565" y="47699"/>
                                          </a:lnTo>
                                          <a:lnTo>
                                            <a:pt x="105565" y="9599"/>
                                          </a:lnTo>
                                          <a:lnTo>
                                            <a:pt x="790" y="74"/>
                                          </a:lnTo>
                                          <a:cubicBezTo>
                                            <a:pt x="0" y="0"/>
                                            <a:pt x="2377" y="74"/>
                                            <a:pt x="3171" y="74"/>
                                          </a:cubicBezTo>
                                          <a:cubicBezTo>
                                            <a:pt x="2377" y="35793"/>
                                            <a:pt x="1584" y="71512"/>
                                            <a:pt x="790" y="107231"/>
                                          </a:cubicBezTo>
                                          <a:close/>
                                        </a:path>
                                      </a:pathLst>
                                    </a:custGeom>
                                    <a:solidFill>
                                      <a:srgbClr val="FFC000">
                                        <a:alpha val="20000"/>
                                      </a:srgbClr>
                                    </a:solidFill>
                                    <a:ln>
                                      <a:solidFill>
                                        <a:srgbClr val="FF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grpSp>
                              <p:nvGrpSpPr>
                                <p:cNvPr id="36" name="Grupa 31"/>
                                <p:cNvGrpSpPr/>
                                <p:nvPr/>
                              </p:nvGrpSpPr>
                              <p:grpSpPr>
                                <a:xfrm>
                                  <a:off x="5397885" y="2357430"/>
                                  <a:ext cx="745751" cy="576262"/>
                                  <a:chOff x="5397885" y="2357430"/>
                                  <a:chExt cx="745751" cy="576262"/>
                                </a:xfrm>
                              </p:grpSpPr>
                              <p:sp>
                                <p:nvSpPr>
                                  <p:cNvPr id="26" name="Dowolny kształt 25"/>
                                  <p:cNvSpPr/>
                                  <p:nvPr/>
                                </p:nvSpPr>
                                <p:spPr>
                                  <a:xfrm>
                                    <a:off x="5397885" y="2357430"/>
                                    <a:ext cx="745751" cy="576262"/>
                                  </a:xfrm>
                                  <a:custGeom>
                                    <a:avLst/>
                                    <a:gdLst>
                                      <a:gd name="connsiteX0" fmla="*/ 9525 w 838200"/>
                                      <a:gd name="connsiteY0" fmla="*/ 261937 h 648041"/>
                                      <a:gd name="connsiteX1" fmla="*/ 0 w 838200"/>
                                      <a:gd name="connsiteY1" fmla="*/ 504825 h 648041"/>
                                      <a:gd name="connsiteX2" fmla="*/ 357188 w 838200"/>
                                      <a:gd name="connsiteY2" fmla="*/ 542925 h 648041"/>
                                      <a:gd name="connsiteX3" fmla="*/ 485775 w 838200"/>
                                      <a:gd name="connsiteY3" fmla="*/ 571500 h 648041"/>
                                      <a:gd name="connsiteX4" fmla="*/ 633413 w 838200"/>
                                      <a:gd name="connsiteY4" fmla="*/ 590550 h 648041"/>
                                      <a:gd name="connsiteX5" fmla="*/ 714375 w 838200"/>
                                      <a:gd name="connsiteY5" fmla="*/ 635794 h 648041"/>
                                      <a:gd name="connsiteX6" fmla="*/ 781050 w 838200"/>
                                      <a:gd name="connsiteY6" fmla="*/ 647700 h 648041"/>
                                      <a:gd name="connsiteX7" fmla="*/ 773906 w 838200"/>
                                      <a:gd name="connsiteY7" fmla="*/ 642937 h 648041"/>
                                      <a:gd name="connsiteX8" fmla="*/ 771525 w 838200"/>
                                      <a:gd name="connsiteY8" fmla="*/ 638175 h 648041"/>
                                      <a:gd name="connsiteX9" fmla="*/ 838200 w 838200"/>
                                      <a:gd name="connsiteY9" fmla="*/ 121444 h 648041"/>
                                      <a:gd name="connsiteX10" fmla="*/ 650081 w 838200"/>
                                      <a:gd name="connsiteY10" fmla="*/ 66675 h 648041"/>
                                      <a:gd name="connsiteX11" fmla="*/ 447675 w 838200"/>
                                      <a:gd name="connsiteY11" fmla="*/ 7144 h 648041"/>
                                      <a:gd name="connsiteX12" fmla="*/ 381000 w 838200"/>
                                      <a:gd name="connsiteY12" fmla="*/ 0 h 648041"/>
                                      <a:gd name="connsiteX13" fmla="*/ 364331 w 838200"/>
                                      <a:gd name="connsiteY13" fmla="*/ 152400 h 648041"/>
                                      <a:gd name="connsiteX14" fmla="*/ 104775 w 838200"/>
                                      <a:gd name="connsiteY14" fmla="*/ 219075 h 648041"/>
                                      <a:gd name="connsiteX15" fmla="*/ 9525 w 838200"/>
                                      <a:gd name="connsiteY15" fmla="*/ 261937 h 6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8200" h="648041">
                                        <a:moveTo>
                                          <a:pt x="9525" y="261937"/>
                                        </a:moveTo>
                                        <a:lnTo>
                                          <a:pt x="0" y="504825"/>
                                        </a:lnTo>
                                        <a:lnTo>
                                          <a:pt x="357188" y="542925"/>
                                        </a:lnTo>
                                        <a:lnTo>
                                          <a:pt x="485775" y="571500"/>
                                        </a:lnTo>
                                        <a:lnTo>
                                          <a:pt x="633413" y="590550"/>
                                        </a:lnTo>
                                        <a:lnTo>
                                          <a:pt x="714375" y="635794"/>
                                        </a:lnTo>
                                        <a:cubicBezTo>
                                          <a:pt x="736600" y="639763"/>
                                          <a:pt x="758634" y="645010"/>
                                          <a:pt x="781050" y="647700"/>
                                        </a:cubicBezTo>
                                        <a:cubicBezTo>
                                          <a:pt x="783892" y="648041"/>
                                          <a:pt x="775930" y="644961"/>
                                          <a:pt x="773906" y="642937"/>
                                        </a:cubicBezTo>
                                        <a:cubicBezTo>
                                          <a:pt x="772651" y="641682"/>
                                          <a:pt x="772319" y="639762"/>
                                          <a:pt x="771525" y="638175"/>
                                        </a:cubicBezTo>
                                        <a:lnTo>
                                          <a:pt x="838200" y="121444"/>
                                        </a:lnTo>
                                        <a:cubicBezTo>
                                          <a:pt x="775284" y="103923"/>
                                          <a:pt x="650081" y="131985"/>
                                          <a:pt x="650081" y="66675"/>
                                        </a:cubicBezTo>
                                        <a:lnTo>
                                          <a:pt x="447675" y="7144"/>
                                        </a:lnTo>
                                        <a:lnTo>
                                          <a:pt x="381000" y="0"/>
                                        </a:lnTo>
                                        <a:lnTo>
                                          <a:pt x="364331" y="152400"/>
                                        </a:lnTo>
                                        <a:lnTo>
                                          <a:pt x="104775" y="219075"/>
                                        </a:lnTo>
                                        <a:lnTo>
                                          <a:pt x="9525" y="261937"/>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1" name="Prostokąt 45"/>
                                  <p:cNvSpPr>
                                    <a:spLocks noChangeArrowheads="1"/>
                                  </p:cNvSpPr>
                                  <p:nvPr/>
                                </p:nvSpPr>
                                <p:spPr bwMode="auto">
                                  <a:xfrm>
                                    <a:off x="5715008" y="2428868"/>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4 </a:t>
                                    </a:r>
                                    <a:endParaRPr lang="pl-PL" sz="1100" b="1" dirty="0">
                                      <a:solidFill>
                                        <a:schemeClr val="bg1"/>
                                      </a:solidFill>
                                      <a:latin typeface="Calibri" pitchFamily="34" charset="0"/>
                                    </a:endParaRPr>
                                  </a:p>
                                </p:txBody>
                              </p:sp>
                            </p:grpSp>
                          </p:grpSp>
                          <p:sp>
                            <p:nvSpPr>
                              <p:cNvPr id="27" name="Dowolny kształt 26"/>
                              <p:cNvSpPr/>
                              <p:nvPr/>
                            </p:nvSpPr>
                            <p:spPr>
                              <a:xfrm>
                                <a:off x="5573725" y="1622417"/>
                                <a:ext cx="784225" cy="735013"/>
                              </a:xfrm>
                              <a:custGeom>
                                <a:avLst/>
                                <a:gdLst>
                                  <a:gd name="connsiteX0" fmla="*/ 102393 w 783431"/>
                                  <a:gd name="connsiteY0" fmla="*/ 0 h 735806"/>
                                  <a:gd name="connsiteX1" fmla="*/ 345281 w 783431"/>
                                  <a:gd name="connsiteY1" fmla="*/ 235744 h 735806"/>
                                  <a:gd name="connsiteX2" fmla="*/ 783431 w 783431"/>
                                  <a:gd name="connsiteY2" fmla="*/ 600075 h 735806"/>
                                  <a:gd name="connsiteX3" fmla="*/ 702468 w 783431"/>
                                  <a:gd name="connsiteY3" fmla="*/ 735806 h 735806"/>
                                  <a:gd name="connsiteX4" fmla="*/ 159543 w 783431"/>
                                  <a:gd name="connsiteY4" fmla="*/ 323850 h 735806"/>
                                  <a:gd name="connsiteX5" fmla="*/ 92868 w 783431"/>
                                  <a:gd name="connsiteY5" fmla="*/ 245269 h 735806"/>
                                  <a:gd name="connsiteX6" fmla="*/ 0 w 783431"/>
                                  <a:gd name="connsiteY6" fmla="*/ 152400 h 735806"/>
                                  <a:gd name="connsiteX7" fmla="*/ 102393 w 783431"/>
                                  <a:gd name="connsiteY7" fmla="*/ 0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431" h="735806">
                                    <a:moveTo>
                                      <a:pt x="102393" y="0"/>
                                    </a:moveTo>
                                    <a:lnTo>
                                      <a:pt x="345281" y="235744"/>
                                    </a:lnTo>
                                    <a:lnTo>
                                      <a:pt x="783431" y="600075"/>
                                    </a:lnTo>
                                    <a:lnTo>
                                      <a:pt x="702468" y="735806"/>
                                    </a:lnTo>
                                    <a:lnTo>
                                      <a:pt x="159543" y="323850"/>
                                    </a:lnTo>
                                    <a:lnTo>
                                      <a:pt x="92868" y="245269"/>
                                    </a:lnTo>
                                    <a:lnTo>
                                      <a:pt x="0" y="152400"/>
                                    </a:lnTo>
                                    <a:cubicBezTo>
                                      <a:pt x="33584" y="102024"/>
                                      <a:pt x="41849" y="2381"/>
                                      <a:pt x="102393" y="0"/>
                                    </a:cubicBez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nvGrpSpPr>
                            <p:cNvPr id="40" name="Grupa 31"/>
                            <p:cNvGrpSpPr/>
                            <p:nvPr/>
                          </p:nvGrpSpPr>
                          <p:grpSpPr>
                            <a:xfrm>
                              <a:off x="3286116" y="2857496"/>
                              <a:ext cx="747713" cy="833110"/>
                              <a:chOff x="2714625" y="3429000"/>
                              <a:chExt cx="747713" cy="833110"/>
                            </a:xfrm>
                          </p:grpSpPr>
                          <p:sp>
                            <p:nvSpPr>
                              <p:cNvPr id="33" name="Dowolny kształt 32"/>
                              <p:cNvSpPr/>
                              <p:nvPr/>
                            </p:nvSpPr>
                            <p:spPr>
                              <a:xfrm>
                                <a:off x="2714625" y="3429000"/>
                                <a:ext cx="747713" cy="831850"/>
                              </a:xfrm>
                              <a:custGeom>
                                <a:avLst/>
                                <a:gdLst>
                                  <a:gd name="connsiteX0" fmla="*/ 0 w 747713"/>
                                  <a:gd name="connsiteY0" fmla="*/ 78581 h 832301"/>
                                  <a:gd name="connsiteX1" fmla="*/ 216694 w 747713"/>
                                  <a:gd name="connsiteY1" fmla="*/ 0 h 832301"/>
                                  <a:gd name="connsiteX2" fmla="*/ 326231 w 747713"/>
                                  <a:gd name="connsiteY2" fmla="*/ 100012 h 832301"/>
                                  <a:gd name="connsiteX3" fmla="*/ 509588 w 747713"/>
                                  <a:gd name="connsiteY3" fmla="*/ 328612 h 832301"/>
                                  <a:gd name="connsiteX4" fmla="*/ 688181 w 747713"/>
                                  <a:gd name="connsiteY4" fmla="*/ 566737 h 832301"/>
                                  <a:gd name="connsiteX5" fmla="*/ 747713 w 747713"/>
                                  <a:gd name="connsiteY5" fmla="*/ 666750 h 832301"/>
                                  <a:gd name="connsiteX6" fmla="*/ 490538 w 747713"/>
                                  <a:gd name="connsiteY6" fmla="*/ 828675 h 832301"/>
                                  <a:gd name="connsiteX7" fmla="*/ 483394 w 747713"/>
                                  <a:gd name="connsiteY7" fmla="*/ 831056 h 832301"/>
                                  <a:gd name="connsiteX8" fmla="*/ 473869 w 747713"/>
                                  <a:gd name="connsiteY8" fmla="*/ 819150 h 832301"/>
                                  <a:gd name="connsiteX9" fmla="*/ 0 w 747713"/>
                                  <a:gd name="connsiteY9" fmla="*/ 78581 h 83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7713" h="832301">
                                    <a:moveTo>
                                      <a:pt x="0" y="78581"/>
                                    </a:moveTo>
                                    <a:lnTo>
                                      <a:pt x="216694" y="0"/>
                                    </a:lnTo>
                                    <a:lnTo>
                                      <a:pt x="326231" y="100012"/>
                                    </a:lnTo>
                                    <a:lnTo>
                                      <a:pt x="509588" y="328612"/>
                                    </a:lnTo>
                                    <a:lnTo>
                                      <a:pt x="688181" y="566737"/>
                                    </a:lnTo>
                                    <a:lnTo>
                                      <a:pt x="747713" y="666750"/>
                                    </a:lnTo>
                                    <a:lnTo>
                                      <a:pt x="490538" y="828675"/>
                                    </a:lnTo>
                                    <a:cubicBezTo>
                                      <a:pt x="488406" y="830000"/>
                                      <a:pt x="485573" y="832301"/>
                                      <a:pt x="483394" y="831056"/>
                                    </a:cubicBezTo>
                                    <a:cubicBezTo>
                                      <a:pt x="478981" y="828534"/>
                                      <a:pt x="473869" y="819150"/>
                                      <a:pt x="473869" y="819150"/>
                                    </a:cubicBezTo>
                                    <a:lnTo>
                                      <a:pt x="0" y="78581"/>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4" name="Prostokąt 31"/>
                              <p:cNvSpPr>
                                <a:spLocks noChangeArrowheads="1"/>
                              </p:cNvSpPr>
                              <p:nvPr/>
                            </p:nvSpPr>
                            <p:spPr bwMode="auto">
                              <a:xfrm>
                                <a:off x="2995678" y="4000500"/>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6 </a:t>
                                </a:r>
                                <a:endParaRPr lang="pl-PL" sz="1100" b="1" dirty="0">
                                  <a:solidFill>
                                    <a:schemeClr val="bg1"/>
                                  </a:solidFill>
                                  <a:latin typeface="Calibri" pitchFamily="34" charset="0"/>
                                </a:endParaRPr>
                              </a:p>
                            </p:txBody>
                          </p:sp>
                        </p:grpSp>
                      </p:grpSp>
                      <p:grpSp>
                        <p:nvGrpSpPr>
                          <p:cNvPr id="41" name="Grupa 36"/>
                          <p:cNvGrpSpPr/>
                          <p:nvPr/>
                        </p:nvGrpSpPr>
                        <p:grpSpPr>
                          <a:xfrm>
                            <a:off x="3838353" y="978195"/>
                            <a:ext cx="510363" cy="1116419"/>
                            <a:chOff x="3838353" y="978195"/>
                            <a:chExt cx="510363" cy="1116419"/>
                          </a:xfrm>
                        </p:grpSpPr>
                        <p:sp>
                          <p:nvSpPr>
                            <p:cNvPr id="38" name="Dowolny kształt 37"/>
                            <p:cNvSpPr/>
                            <p:nvPr/>
                          </p:nvSpPr>
                          <p:spPr>
                            <a:xfrm>
                              <a:off x="3838353" y="978195"/>
                              <a:ext cx="510363" cy="1116419"/>
                            </a:xfrm>
                            <a:custGeom>
                              <a:avLst/>
                              <a:gdLst>
                                <a:gd name="connsiteX0" fmla="*/ 0 w 510363"/>
                                <a:gd name="connsiteY0" fmla="*/ 10633 h 1116419"/>
                                <a:gd name="connsiteX1" fmla="*/ 233917 w 510363"/>
                                <a:gd name="connsiteY1" fmla="*/ 744279 h 1116419"/>
                                <a:gd name="connsiteX2" fmla="*/ 212652 w 510363"/>
                                <a:gd name="connsiteY2" fmla="*/ 1116419 h 1116419"/>
                                <a:gd name="connsiteX3" fmla="*/ 510363 w 510363"/>
                                <a:gd name="connsiteY3" fmla="*/ 978196 h 1116419"/>
                                <a:gd name="connsiteX4" fmla="*/ 308345 w 510363"/>
                                <a:gd name="connsiteY4" fmla="*/ 393405 h 1116419"/>
                                <a:gd name="connsiteX5" fmla="*/ 318977 w 510363"/>
                                <a:gd name="connsiteY5" fmla="*/ 0 h 1116419"/>
                                <a:gd name="connsiteX6" fmla="*/ 0 w 510363"/>
                                <a:gd name="connsiteY6" fmla="*/ 10633 h 111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363" h="1116419">
                                  <a:moveTo>
                                    <a:pt x="0" y="10633"/>
                                  </a:moveTo>
                                  <a:lnTo>
                                    <a:pt x="233917" y="744279"/>
                                  </a:lnTo>
                                  <a:lnTo>
                                    <a:pt x="212652" y="1116419"/>
                                  </a:lnTo>
                                  <a:lnTo>
                                    <a:pt x="510363" y="978196"/>
                                  </a:lnTo>
                                  <a:lnTo>
                                    <a:pt x="308345" y="393405"/>
                                  </a:lnTo>
                                  <a:lnTo>
                                    <a:pt x="318977" y="0"/>
                                  </a:lnTo>
                                  <a:lnTo>
                                    <a:pt x="0" y="10633"/>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rostokąt 38"/>
                            <p:cNvSpPr/>
                            <p:nvPr/>
                          </p:nvSpPr>
                          <p:spPr>
                            <a:xfrm>
                              <a:off x="4071934" y="1714488"/>
                              <a:ext cx="256802" cy="261610"/>
                            </a:xfrm>
                            <a:prstGeom prst="rect">
                              <a:avLst/>
                            </a:prstGeom>
                          </p:spPr>
                          <p:txBody>
                            <a:bodyPr wrap="none">
                              <a:spAutoFit/>
                            </a:bodyPr>
                            <a:lstStyle/>
                            <a:p>
                              <a:r>
                                <a:rPr lang="pl-PL" sz="1100" b="1" dirty="0" smtClean="0">
                                  <a:solidFill>
                                    <a:schemeClr val="bg1"/>
                                  </a:solidFill>
                                  <a:latin typeface="Calibri" pitchFamily="34" charset="0"/>
                                </a:rPr>
                                <a:t>3</a:t>
                              </a:r>
                              <a:endParaRPr lang="pl-PL" sz="1100" dirty="0"/>
                            </a:p>
                          </p:txBody>
                        </p:sp>
                      </p:grpSp>
                    </p:grpSp>
                    <p:grpSp>
                      <p:nvGrpSpPr>
                        <p:cNvPr id="49" name="Grupa 46"/>
                        <p:cNvGrpSpPr/>
                        <p:nvPr/>
                      </p:nvGrpSpPr>
                      <p:grpSpPr>
                        <a:xfrm>
                          <a:off x="4802863" y="4200808"/>
                          <a:ext cx="792179" cy="891766"/>
                          <a:chOff x="4802863" y="4200808"/>
                          <a:chExt cx="792179" cy="891766"/>
                        </a:xfrm>
                      </p:grpSpPr>
                      <p:sp>
                        <p:nvSpPr>
                          <p:cNvPr id="42" name="Dowolny kształt 41"/>
                          <p:cNvSpPr/>
                          <p:nvPr/>
                        </p:nvSpPr>
                        <p:spPr>
                          <a:xfrm>
                            <a:off x="4802863" y="4200808"/>
                            <a:ext cx="792179" cy="891766"/>
                          </a:xfrm>
                          <a:custGeom>
                            <a:avLst/>
                            <a:gdLst>
                              <a:gd name="connsiteX0" fmla="*/ 81482 w 792179"/>
                              <a:gd name="connsiteY0" fmla="*/ 0 h 891766"/>
                              <a:gd name="connsiteX1" fmla="*/ 792179 w 792179"/>
                              <a:gd name="connsiteY1" fmla="*/ 90535 h 891766"/>
                              <a:gd name="connsiteX2" fmla="*/ 380246 w 792179"/>
                              <a:gd name="connsiteY2" fmla="*/ 891766 h 891766"/>
                              <a:gd name="connsiteX3" fmla="*/ 194650 w 792179"/>
                              <a:gd name="connsiteY3" fmla="*/ 629216 h 891766"/>
                              <a:gd name="connsiteX4" fmla="*/ 108642 w 792179"/>
                              <a:gd name="connsiteY4" fmla="*/ 665430 h 891766"/>
                              <a:gd name="connsiteX5" fmla="*/ 72428 w 792179"/>
                              <a:gd name="connsiteY5" fmla="*/ 583948 h 891766"/>
                              <a:gd name="connsiteX6" fmla="*/ 0 w 792179"/>
                              <a:gd name="connsiteY6" fmla="*/ 620162 h 891766"/>
                              <a:gd name="connsiteX7" fmla="*/ 81482 w 792179"/>
                              <a:gd name="connsiteY7" fmla="*/ 0 h 89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179" h="891766">
                                <a:moveTo>
                                  <a:pt x="81482" y="0"/>
                                </a:moveTo>
                                <a:lnTo>
                                  <a:pt x="792179" y="90535"/>
                                </a:lnTo>
                                <a:lnTo>
                                  <a:pt x="380246" y="891766"/>
                                </a:lnTo>
                                <a:lnTo>
                                  <a:pt x="194650" y="629216"/>
                                </a:lnTo>
                                <a:lnTo>
                                  <a:pt x="108642" y="665430"/>
                                </a:lnTo>
                                <a:lnTo>
                                  <a:pt x="72428" y="583948"/>
                                </a:lnTo>
                                <a:lnTo>
                                  <a:pt x="0" y="620162"/>
                                </a:lnTo>
                                <a:lnTo>
                                  <a:pt x="81482"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Prostokąt 31"/>
                          <p:cNvSpPr>
                            <a:spLocks noChangeArrowheads="1"/>
                          </p:cNvSpPr>
                          <p:nvPr/>
                        </p:nvSpPr>
                        <p:spPr bwMode="auto">
                          <a:xfrm>
                            <a:off x="4854642" y="435769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7 </a:t>
                            </a:r>
                            <a:endParaRPr lang="pl-PL" sz="1100" b="1" dirty="0">
                              <a:solidFill>
                                <a:schemeClr val="bg1"/>
                              </a:solidFill>
                              <a:latin typeface="Calibri" pitchFamily="34" charset="0"/>
                            </a:endParaRPr>
                          </a:p>
                        </p:txBody>
                      </p:sp>
                    </p:grpSp>
                  </p:grpSp>
                  <p:grpSp>
                    <p:nvGrpSpPr>
                      <p:cNvPr id="54" name="Grupa 47"/>
                      <p:cNvGrpSpPr/>
                      <p:nvPr/>
                    </p:nvGrpSpPr>
                    <p:grpSpPr>
                      <a:xfrm>
                        <a:off x="6286512" y="4065701"/>
                        <a:ext cx="428628" cy="649183"/>
                        <a:chOff x="6286512" y="4065701"/>
                        <a:chExt cx="428628" cy="649183"/>
                      </a:xfrm>
                    </p:grpSpPr>
                    <p:sp>
                      <p:nvSpPr>
                        <p:cNvPr id="43" name="Dowolny kształt 42"/>
                        <p:cNvSpPr/>
                        <p:nvPr/>
                      </p:nvSpPr>
                      <p:spPr>
                        <a:xfrm>
                          <a:off x="6286512" y="4065701"/>
                          <a:ext cx="428628" cy="649183"/>
                        </a:xfrm>
                        <a:custGeom>
                          <a:avLst/>
                          <a:gdLst>
                            <a:gd name="connsiteX0" fmla="*/ 207169 w 490537"/>
                            <a:gd name="connsiteY0" fmla="*/ 9525 h 742950"/>
                            <a:gd name="connsiteX1" fmla="*/ 280987 w 490537"/>
                            <a:gd name="connsiteY1" fmla="*/ 7144 h 742950"/>
                            <a:gd name="connsiteX2" fmla="*/ 326231 w 490537"/>
                            <a:gd name="connsiteY2" fmla="*/ 45244 h 742950"/>
                            <a:gd name="connsiteX3" fmla="*/ 369094 w 490537"/>
                            <a:gd name="connsiteY3" fmla="*/ 0 h 742950"/>
                            <a:gd name="connsiteX4" fmla="*/ 464344 w 490537"/>
                            <a:gd name="connsiteY4" fmla="*/ 66675 h 742950"/>
                            <a:gd name="connsiteX5" fmla="*/ 490537 w 490537"/>
                            <a:gd name="connsiteY5" fmla="*/ 90487 h 742950"/>
                            <a:gd name="connsiteX6" fmla="*/ 450056 w 490537"/>
                            <a:gd name="connsiteY6" fmla="*/ 173831 h 742950"/>
                            <a:gd name="connsiteX7" fmla="*/ 409575 w 490537"/>
                            <a:gd name="connsiteY7" fmla="*/ 211931 h 742950"/>
                            <a:gd name="connsiteX8" fmla="*/ 321469 w 490537"/>
                            <a:gd name="connsiteY8" fmla="*/ 433387 h 742950"/>
                            <a:gd name="connsiteX9" fmla="*/ 304800 w 490537"/>
                            <a:gd name="connsiteY9" fmla="*/ 469106 h 742950"/>
                            <a:gd name="connsiteX10" fmla="*/ 340519 w 490537"/>
                            <a:gd name="connsiteY10" fmla="*/ 483394 h 742950"/>
                            <a:gd name="connsiteX11" fmla="*/ 292894 w 490537"/>
                            <a:gd name="connsiteY11" fmla="*/ 619125 h 742950"/>
                            <a:gd name="connsiteX12" fmla="*/ 261937 w 490537"/>
                            <a:gd name="connsiteY12" fmla="*/ 709612 h 742950"/>
                            <a:gd name="connsiteX13" fmla="*/ 150019 w 490537"/>
                            <a:gd name="connsiteY13" fmla="*/ 728662 h 742950"/>
                            <a:gd name="connsiteX14" fmla="*/ 83344 w 490537"/>
                            <a:gd name="connsiteY14" fmla="*/ 742950 h 742950"/>
                            <a:gd name="connsiteX15" fmla="*/ 54769 w 490537"/>
                            <a:gd name="connsiteY15" fmla="*/ 721519 h 742950"/>
                            <a:gd name="connsiteX16" fmla="*/ 66675 w 490537"/>
                            <a:gd name="connsiteY16" fmla="*/ 673894 h 742950"/>
                            <a:gd name="connsiteX17" fmla="*/ 23812 w 490537"/>
                            <a:gd name="connsiteY17" fmla="*/ 638175 h 742950"/>
                            <a:gd name="connsiteX18" fmla="*/ 0 w 490537"/>
                            <a:gd name="connsiteY18" fmla="*/ 492919 h 742950"/>
                            <a:gd name="connsiteX19" fmla="*/ 61912 w 490537"/>
                            <a:gd name="connsiteY19" fmla="*/ 283369 h 742950"/>
                            <a:gd name="connsiteX20" fmla="*/ 140494 w 490537"/>
                            <a:gd name="connsiteY20" fmla="*/ 311944 h 742950"/>
                            <a:gd name="connsiteX21" fmla="*/ 207169 w 490537"/>
                            <a:gd name="connsiteY21" fmla="*/ 9525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0537" h="742950">
                              <a:moveTo>
                                <a:pt x="207169" y="9525"/>
                              </a:moveTo>
                              <a:lnTo>
                                <a:pt x="280987" y="7144"/>
                              </a:lnTo>
                              <a:lnTo>
                                <a:pt x="326231" y="45244"/>
                              </a:lnTo>
                              <a:lnTo>
                                <a:pt x="369094" y="0"/>
                              </a:lnTo>
                              <a:lnTo>
                                <a:pt x="464344" y="66675"/>
                              </a:lnTo>
                              <a:lnTo>
                                <a:pt x="490537" y="90487"/>
                              </a:lnTo>
                              <a:lnTo>
                                <a:pt x="450056" y="173831"/>
                              </a:lnTo>
                              <a:lnTo>
                                <a:pt x="409575" y="211931"/>
                              </a:lnTo>
                              <a:lnTo>
                                <a:pt x="321469" y="433387"/>
                              </a:lnTo>
                              <a:lnTo>
                                <a:pt x="304800" y="469106"/>
                              </a:lnTo>
                              <a:lnTo>
                                <a:pt x="340519" y="483394"/>
                              </a:lnTo>
                              <a:lnTo>
                                <a:pt x="292894" y="619125"/>
                              </a:lnTo>
                              <a:lnTo>
                                <a:pt x="261937" y="709612"/>
                              </a:lnTo>
                              <a:lnTo>
                                <a:pt x="150019" y="728662"/>
                              </a:lnTo>
                              <a:lnTo>
                                <a:pt x="83344" y="742950"/>
                              </a:lnTo>
                              <a:cubicBezTo>
                                <a:pt x="54109" y="723460"/>
                                <a:pt x="54769" y="735348"/>
                                <a:pt x="54769" y="721519"/>
                              </a:cubicBezTo>
                              <a:lnTo>
                                <a:pt x="66675" y="673894"/>
                              </a:lnTo>
                              <a:lnTo>
                                <a:pt x="23812" y="638175"/>
                              </a:lnTo>
                              <a:lnTo>
                                <a:pt x="0" y="492919"/>
                              </a:lnTo>
                              <a:cubicBezTo>
                                <a:pt x="20424" y="423006"/>
                                <a:pt x="61912" y="210534"/>
                                <a:pt x="61912" y="283369"/>
                              </a:cubicBezTo>
                              <a:lnTo>
                                <a:pt x="140494" y="311944"/>
                              </a:lnTo>
                              <a:lnTo>
                                <a:pt x="207169" y="9525"/>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47" name="Prostokąt 31"/>
                        <p:cNvSpPr>
                          <a:spLocks noChangeArrowheads="1"/>
                        </p:cNvSpPr>
                        <p:nvPr/>
                      </p:nvSpPr>
                      <p:spPr bwMode="auto">
                        <a:xfrm>
                          <a:off x="6286512" y="435769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8 </a:t>
                          </a:r>
                          <a:endParaRPr lang="pl-PL" sz="1100" b="1" dirty="0">
                            <a:solidFill>
                              <a:schemeClr val="bg1"/>
                            </a:solidFill>
                            <a:latin typeface="Calibri" pitchFamily="34" charset="0"/>
                          </a:endParaRPr>
                        </a:p>
                      </p:txBody>
                    </p:sp>
                  </p:grpSp>
                </p:grpSp>
                <p:grpSp>
                  <p:nvGrpSpPr>
                    <p:cNvPr id="57" name="Grupa 52"/>
                    <p:cNvGrpSpPr/>
                    <p:nvPr/>
                  </p:nvGrpSpPr>
                  <p:grpSpPr>
                    <a:xfrm>
                      <a:off x="5038725" y="1979613"/>
                      <a:ext cx="1148588" cy="763587"/>
                      <a:chOff x="5038725" y="1979613"/>
                      <a:chExt cx="1148588" cy="763587"/>
                    </a:xfrm>
                  </p:grpSpPr>
                  <p:sp>
                    <p:nvSpPr>
                      <p:cNvPr id="51" name="Dowolny kształt 50"/>
                      <p:cNvSpPr/>
                      <p:nvPr/>
                    </p:nvSpPr>
                    <p:spPr>
                      <a:xfrm>
                        <a:off x="5038725" y="1979613"/>
                        <a:ext cx="1148588" cy="763587"/>
                      </a:xfrm>
                      <a:custGeom>
                        <a:avLst/>
                        <a:gdLst>
                          <a:gd name="connsiteX0" fmla="*/ 652463 w 1148588"/>
                          <a:gd name="connsiteY0" fmla="*/ 6350 h 763587"/>
                          <a:gd name="connsiteX1" fmla="*/ 481013 w 1148588"/>
                          <a:gd name="connsiteY1" fmla="*/ 277812 h 763587"/>
                          <a:gd name="connsiteX2" fmla="*/ 376238 w 1148588"/>
                          <a:gd name="connsiteY2" fmla="*/ 220662 h 763587"/>
                          <a:gd name="connsiteX3" fmla="*/ 0 w 1148588"/>
                          <a:gd name="connsiteY3" fmla="*/ 515937 h 763587"/>
                          <a:gd name="connsiteX4" fmla="*/ 85725 w 1148588"/>
                          <a:gd name="connsiteY4" fmla="*/ 763587 h 763587"/>
                          <a:gd name="connsiteX5" fmla="*/ 257175 w 1148588"/>
                          <a:gd name="connsiteY5" fmla="*/ 639762 h 763587"/>
                          <a:gd name="connsiteX6" fmla="*/ 647700 w 1148588"/>
                          <a:gd name="connsiteY6" fmla="*/ 492125 h 763587"/>
                          <a:gd name="connsiteX7" fmla="*/ 719138 w 1148588"/>
                          <a:gd name="connsiteY7" fmla="*/ 330200 h 763587"/>
                          <a:gd name="connsiteX8" fmla="*/ 766763 w 1148588"/>
                          <a:gd name="connsiteY8" fmla="*/ 306387 h 763587"/>
                          <a:gd name="connsiteX9" fmla="*/ 1100138 w 1148588"/>
                          <a:gd name="connsiteY9" fmla="*/ 373062 h 763587"/>
                          <a:gd name="connsiteX10" fmla="*/ 1109663 w 1148588"/>
                          <a:gd name="connsiteY10" fmla="*/ 315912 h 763587"/>
                          <a:gd name="connsiteX11" fmla="*/ 1095375 w 1148588"/>
                          <a:gd name="connsiteY11" fmla="*/ 315912 h 763587"/>
                          <a:gd name="connsiteX12" fmla="*/ 652463 w 1148588"/>
                          <a:gd name="connsiteY12" fmla="*/ 6350 h 76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8588" h="763587">
                            <a:moveTo>
                              <a:pt x="652463" y="6350"/>
                            </a:moveTo>
                            <a:cubicBezTo>
                              <a:pt x="550069" y="0"/>
                              <a:pt x="583563" y="226543"/>
                              <a:pt x="481013" y="277812"/>
                            </a:cubicBezTo>
                            <a:cubicBezTo>
                              <a:pt x="370067" y="219928"/>
                              <a:pt x="330292" y="220662"/>
                              <a:pt x="376238" y="220662"/>
                            </a:cubicBezTo>
                            <a:lnTo>
                              <a:pt x="0" y="515937"/>
                            </a:lnTo>
                            <a:cubicBezTo>
                              <a:pt x="29074" y="598313"/>
                              <a:pt x="85725" y="676231"/>
                              <a:pt x="85725" y="763587"/>
                            </a:cubicBezTo>
                            <a:lnTo>
                              <a:pt x="257175" y="639762"/>
                            </a:lnTo>
                            <a:lnTo>
                              <a:pt x="647700" y="492125"/>
                            </a:lnTo>
                            <a:lnTo>
                              <a:pt x="719138" y="330200"/>
                            </a:lnTo>
                            <a:lnTo>
                              <a:pt x="766763" y="306387"/>
                            </a:lnTo>
                            <a:lnTo>
                              <a:pt x="1100138" y="373062"/>
                            </a:lnTo>
                            <a:cubicBezTo>
                              <a:pt x="1139011" y="288837"/>
                              <a:pt x="1148588" y="310352"/>
                              <a:pt x="1109663" y="315912"/>
                            </a:cubicBezTo>
                            <a:cubicBezTo>
                              <a:pt x="1104948" y="316585"/>
                              <a:pt x="1100138" y="315912"/>
                              <a:pt x="1095375" y="315912"/>
                            </a:cubicBezTo>
                            <a:cubicBezTo>
                              <a:pt x="948286" y="208793"/>
                              <a:pt x="754857" y="12700"/>
                              <a:pt x="652463" y="6350"/>
                            </a:cubicBez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Prostokąt 89"/>
                      <p:cNvSpPr>
                        <a:spLocks noChangeArrowheads="1"/>
                      </p:cNvSpPr>
                      <p:nvPr/>
                    </p:nvSpPr>
                    <p:spPr bwMode="auto">
                      <a:xfrm>
                        <a:off x="5286380" y="221455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9 </a:t>
                        </a:r>
                        <a:endParaRPr lang="pl-PL" sz="1100" b="1" dirty="0">
                          <a:solidFill>
                            <a:schemeClr val="bg1"/>
                          </a:solidFill>
                          <a:latin typeface="Calibri" pitchFamily="34" charset="0"/>
                        </a:endParaRPr>
                      </a:p>
                    </p:txBody>
                  </p:sp>
                </p:grpSp>
              </p:grpSp>
              <p:grpSp>
                <p:nvGrpSpPr>
                  <p:cNvPr id="58" name="Grupa 53"/>
                  <p:cNvGrpSpPr/>
                  <p:nvPr/>
                </p:nvGrpSpPr>
                <p:grpSpPr>
                  <a:xfrm>
                    <a:off x="3928362" y="2694244"/>
                    <a:ext cx="360996" cy="543358"/>
                    <a:chOff x="3928362" y="2694244"/>
                    <a:chExt cx="360996" cy="543358"/>
                  </a:xfrm>
                </p:grpSpPr>
                <p:sp>
                  <p:nvSpPr>
                    <p:cNvPr id="52" name="Prostokąt 51"/>
                    <p:cNvSpPr/>
                    <p:nvPr/>
                  </p:nvSpPr>
                  <p:spPr>
                    <a:xfrm rot="17766089">
                      <a:off x="3838566" y="2823047"/>
                      <a:ext cx="543358" cy="285752"/>
                    </a:xfrm>
                    <a:prstGeom prst="rect">
                      <a:avLst/>
                    </a:pr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Prostokąt 31"/>
                    <p:cNvSpPr>
                      <a:spLocks noChangeArrowheads="1"/>
                    </p:cNvSpPr>
                    <p:nvPr/>
                  </p:nvSpPr>
                  <p:spPr bwMode="auto">
                    <a:xfrm>
                      <a:off x="3928362" y="2714620"/>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10 </a:t>
                      </a:r>
                      <a:endParaRPr lang="pl-PL" sz="1100" b="1" dirty="0">
                        <a:solidFill>
                          <a:schemeClr val="bg1"/>
                        </a:solidFill>
                        <a:latin typeface="Calibri" pitchFamily="34" charset="0"/>
                      </a:endParaRPr>
                    </a:p>
                  </p:txBody>
                </p:sp>
              </p:grpSp>
            </p:grpSp>
            <p:grpSp>
              <p:nvGrpSpPr>
                <p:cNvPr id="61" name="Grupa 56"/>
                <p:cNvGrpSpPr/>
                <p:nvPr/>
              </p:nvGrpSpPr>
              <p:grpSpPr>
                <a:xfrm>
                  <a:off x="3857620" y="2500306"/>
                  <a:ext cx="328936" cy="285752"/>
                  <a:chOff x="2746674" y="4143380"/>
                  <a:chExt cx="328936" cy="285752"/>
                </a:xfrm>
              </p:grpSpPr>
              <p:sp>
                <p:nvSpPr>
                  <p:cNvPr id="55" name="Elipsa 54"/>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6"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64" name="Grupa 57"/>
                <p:cNvGrpSpPr/>
                <p:nvPr/>
              </p:nvGrpSpPr>
              <p:grpSpPr>
                <a:xfrm>
                  <a:off x="3786182" y="1428736"/>
                  <a:ext cx="328936" cy="285752"/>
                  <a:chOff x="2746674" y="4143380"/>
                  <a:chExt cx="328936" cy="285752"/>
                </a:xfrm>
              </p:grpSpPr>
              <p:sp>
                <p:nvSpPr>
                  <p:cNvPr id="59" name="Elipsa 58"/>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0"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67" name="Grupa 60"/>
                <p:cNvGrpSpPr/>
                <p:nvPr/>
              </p:nvGrpSpPr>
              <p:grpSpPr>
                <a:xfrm>
                  <a:off x="3357554" y="1785926"/>
                  <a:ext cx="328936" cy="285752"/>
                  <a:chOff x="2746674" y="4143380"/>
                  <a:chExt cx="328936" cy="285752"/>
                </a:xfrm>
              </p:grpSpPr>
              <p:sp>
                <p:nvSpPr>
                  <p:cNvPr id="62" name="Elipsa 61"/>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71" name="Grupa 63"/>
                <p:cNvGrpSpPr/>
                <p:nvPr/>
              </p:nvGrpSpPr>
              <p:grpSpPr>
                <a:xfrm>
                  <a:off x="4786314" y="3786190"/>
                  <a:ext cx="328936" cy="285752"/>
                  <a:chOff x="2746674" y="4143380"/>
                  <a:chExt cx="328936" cy="285752"/>
                </a:xfrm>
              </p:grpSpPr>
              <p:sp>
                <p:nvSpPr>
                  <p:cNvPr id="65" name="Elipsa 64"/>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73" name="Grupa 66"/>
                <p:cNvGrpSpPr/>
                <p:nvPr/>
              </p:nvGrpSpPr>
              <p:grpSpPr>
                <a:xfrm>
                  <a:off x="5814700" y="2643182"/>
                  <a:ext cx="328936" cy="285752"/>
                  <a:chOff x="2746674" y="4143380"/>
                  <a:chExt cx="328936" cy="285752"/>
                </a:xfrm>
              </p:grpSpPr>
              <p:sp>
                <p:nvSpPr>
                  <p:cNvPr id="68" name="Elipsa 67"/>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9"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grpSp>
            <p:nvGrpSpPr>
              <p:cNvPr id="74" name="Grupa 72"/>
              <p:cNvGrpSpPr/>
              <p:nvPr/>
            </p:nvGrpSpPr>
            <p:grpSpPr>
              <a:xfrm>
                <a:off x="5500000" y="3786190"/>
                <a:ext cx="360996" cy="454025"/>
                <a:chOff x="5500000" y="3786190"/>
                <a:chExt cx="360996" cy="454025"/>
              </a:xfrm>
            </p:grpSpPr>
            <p:sp>
              <p:nvSpPr>
                <p:cNvPr id="70" name="Dowolny kształt 69"/>
                <p:cNvSpPr/>
                <p:nvPr/>
              </p:nvSpPr>
              <p:spPr>
                <a:xfrm>
                  <a:off x="5500694" y="3786190"/>
                  <a:ext cx="346075" cy="454025"/>
                </a:xfrm>
                <a:custGeom>
                  <a:avLst/>
                  <a:gdLst>
                    <a:gd name="connsiteX0" fmla="*/ 202406 w 347662"/>
                    <a:gd name="connsiteY0" fmla="*/ 0 h 454818"/>
                    <a:gd name="connsiteX1" fmla="*/ 90487 w 347662"/>
                    <a:gd name="connsiteY1" fmla="*/ 107156 h 454818"/>
                    <a:gd name="connsiteX2" fmla="*/ 169069 w 347662"/>
                    <a:gd name="connsiteY2" fmla="*/ 204787 h 454818"/>
                    <a:gd name="connsiteX3" fmla="*/ 0 w 347662"/>
                    <a:gd name="connsiteY3" fmla="*/ 366712 h 454818"/>
                    <a:gd name="connsiteX4" fmla="*/ 92869 w 347662"/>
                    <a:gd name="connsiteY4" fmla="*/ 454818 h 454818"/>
                    <a:gd name="connsiteX5" fmla="*/ 347662 w 347662"/>
                    <a:gd name="connsiteY5" fmla="*/ 128587 h 454818"/>
                    <a:gd name="connsiteX6" fmla="*/ 202406 w 347662"/>
                    <a:gd name="connsiteY6" fmla="*/ 0 h 45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662" h="454818">
                      <a:moveTo>
                        <a:pt x="202406" y="0"/>
                      </a:moveTo>
                      <a:lnTo>
                        <a:pt x="90487" y="107156"/>
                      </a:lnTo>
                      <a:lnTo>
                        <a:pt x="169069" y="204787"/>
                      </a:lnTo>
                      <a:lnTo>
                        <a:pt x="0" y="366712"/>
                      </a:lnTo>
                      <a:lnTo>
                        <a:pt x="92869" y="454818"/>
                      </a:lnTo>
                      <a:lnTo>
                        <a:pt x="347662" y="128587"/>
                      </a:lnTo>
                      <a:lnTo>
                        <a:pt x="202406"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72" name="Prostokąt 31"/>
                <p:cNvSpPr>
                  <a:spLocks noChangeArrowheads="1"/>
                </p:cNvSpPr>
                <p:nvPr/>
              </p:nvSpPr>
              <p:spPr bwMode="auto">
                <a:xfrm>
                  <a:off x="5500000" y="3786190"/>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12 </a:t>
                  </a:r>
                  <a:endParaRPr lang="pl-PL" sz="1100" b="1" dirty="0">
                    <a:solidFill>
                      <a:schemeClr val="bg1"/>
                    </a:solidFill>
                    <a:latin typeface="Calibri" pitchFamily="34" charset="0"/>
                  </a:endParaRPr>
                </a:p>
              </p:txBody>
            </p:sp>
          </p:grpSp>
        </p:grpSp>
        <p:grpSp>
          <p:nvGrpSpPr>
            <p:cNvPr id="77" name="Grupa 76"/>
            <p:cNvGrpSpPr/>
            <p:nvPr/>
          </p:nvGrpSpPr>
          <p:grpSpPr>
            <a:xfrm>
              <a:off x="4857056" y="5000636"/>
              <a:ext cx="360996" cy="328613"/>
              <a:chOff x="4857056" y="5000636"/>
              <a:chExt cx="360996" cy="328613"/>
            </a:xfrm>
          </p:grpSpPr>
          <p:sp>
            <p:nvSpPr>
              <p:cNvPr id="75" name="Dowolny kształt 74"/>
              <p:cNvSpPr/>
              <p:nvPr/>
            </p:nvSpPr>
            <p:spPr>
              <a:xfrm>
                <a:off x="5000628" y="5072074"/>
                <a:ext cx="188913" cy="257175"/>
              </a:xfrm>
              <a:custGeom>
                <a:avLst/>
                <a:gdLst>
                  <a:gd name="connsiteX0" fmla="*/ 0 w 188119"/>
                  <a:gd name="connsiteY0" fmla="*/ 102394 h 257175"/>
                  <a:gd name="connsiteX1" fmla="*/ 147638 w 188119"/>
                  <a:gd name="connsiteY1" fmla="*/ 0 h 257175"/>
                  <a:gd name="connsiteX2" fmla="*/ 188119 w 188119"/>
                  <a:gd name="connsiteY2" fmla="*/ 59532 h 257175"/>
                  <a:gd name="connsiteX3" fmla="*/ 90488 w 188119"/>
                  <a:gd name="connsiteY3" fmla="*/ 257175 h 257175"/>
                  <a:gd name="connsiteX4" fmla="*/ 0 w 188119"/>
                  <a:gd name="connsiteY4" fmla="*/ 102394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19" h="257175">
                    <a:moveTo>
                      <a:pt x="0" y="102394"/>
                    </a:moveTo>
                    <a:lnTo>
                      <a:pt x="147638" y="0"/>
                    </a:lnTo>
                    <a:lnTo>
                      <a:pt x="188119" y="59532"/>
                    </a:lnTo>
                    <a:lnTo>
                      <a:pt x="90488" y="257175"/>
                    </a:lnTo>
                    <a:lnTo>
                      <a:pt x="0" y="102394"/>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76" name="Prostokąt 31"/>
              <p:cNvSpPr>
                <a:spLocks noChangeArrowheads="1"/>
              </p:cNvSpPr>
              <p:nvPr/>
            </p:nvSpPr>
            <p:spPr bwMode="auto">
              <a:xfrm>
                <a:off x="4857056" y="5000636"/>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13 </a:t>
                </a:r>
                <a:endParaRPr lang="pl-PL" sz="1100" b="1" dirty="0">
                  <a:solidFill>
                    <a:schemeClr val="bg1"/>
                  </a:solidFill>
                  <a:latin typeface="Calibri" pitchFamily="34" charset="0"/>
                </a:endParaRPr>
              </a:p>
            </p:txBody>
          </p:sp>
        </p:grpSp>
      </p:grpSp>
      <p:sp>
        <p:nvSpPr>
          <p:cNvPr id="16" name="Prostokąt 15"/>
          <p:cNvSpPr/>
          <p:nvPr/>
        </p:nvSpPr>
        <p:spPr>
          <a:xfrm>
            <a:off x="1428728" y="928670"/>
            <a:ext cx="6357982"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6"/>
                  </a:solidFill>
                  <a:prstDash val="solid"/>
                </a:ln>
                <a:solidFill>
                  <a:schemeClr val="bg1"/>
                </a:solidFill>
                <a:effectLst>
                  <a:reflection blurRad="12700" stA="28000" endPos="45000" dist="1000" dir="5400000" sy="-100000" algn="bl" rotWithShape="0"/>
                </a:effectLst>
              </a:rPr>
              <a:t>PRZESTRZEŃ PUBLICZNA I ZIELEŃ </a:t>
            </a:r>
            <a:endParaRPr lang="pl-PL" sz="3200" cap="all" dirty="0">
              <a:ln w="9000" cmpd="sng">
                <a:solidFill>
                  <a:schemeClr val="accent6"/>
                </a:solidFill>
                <a:prstDash val="solid"/>
              </a:ln>
              <a:solidFill>
                <a:schemeClr val="bg1"/>
              </a:solidFill>
              <a:effectLst>
                <a:reflection blurRad="12700" stA="28000" endPos="45000" dist="1000" dir="5400000" sy="-100000" algn="bl" rotWithShape="0"/>
              </a:effectLst>
            </a:endParaRPr>
          </a:p>
        </p:txBody>
      </p:sp>
      <p:sp>
        <p:nvSpPr>
          <p:cNvPr id="79" name="Prostokąt 23"/>
          <p:cNvSpPr>
            <a:spLocks noChangeArrowheads="1"/>
          </p:cNvSpPr>
          <p:nvPr/>
        </p:nvSpPr>
        <p:spPr bwMode="auto">
          <a:xfrm>
            <a:off x="5834171" y="1884355"/>
            <a:ext cx="285655"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5</a:t>
            </a:r>
            <a:r>
              <a:rPr lang="pl-PL" sz="1000" b="1" dirty="0" smtClean="0">
                <a:solidFill>
                  <a:schemeClr val="bg1"/>
                </a:solidFill>
                <a:latin typeface="Calibri" pitchFamily="34" charset="0"/>
              </a:rPr>
              <a:t> </a:t>
            </a:r>
            <a:endParaRPr lang="pl-PL" sz="1000" b="1" dirty="0">
              <a:solidFill>
                <a:schemeClr val="bg1"/>
              </a:solidFill>
              <a:latin typeface="Calibri" pitchFamily="34" charset="0"/>
            </a:endParaRPr>
          </a:p>
        </p:txBody>
      </p:sp>
      <p:pic>
        <p:nvPicPr>
          <p:cNvPr id="80" name="Obraz 79"/>
          <p:cNvPicPr>
            <a:picLocks noChangeAspect="1"/>
          </p:cNvPicPr>
          <p:nvPr/>
        </p:nvPicPr>
        <p:blipFill rotWithShape="1">
          <a:blip r:embed="rId3"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215238" cy="554578"/>
          </a:xfrm>
          <a:prstGeom prst="rect">
            <a:avLst/>
          </a:prstGeom>
          <a:noFill/>
        </p:spPr>
        <p:txBody>
          <a:bodyPr wrap="square">
            <a:noAutofit/>
          </a:bodyPr>
          <a:lstStyle/>
          <a:p>
            <a:pPr marL="342900" lvl="0" indent="-342900">
              <a:spcBef>
                <a:spcPct val="0"/>
              </a:spcBef>
              <a:defRPr/>
            </a:pPr>
            <a:r>
              <a:rPr lang="pl-PL" sz="1000" b="1" dirty="0" smtClean="0">
                <a:solidFill>
                  <a:schemeClr val="accent6"/>
                </a:solidFill>
              </a:rPr>
              <a:t>TUBY - ODGLOSY PTAKÓW</a:t>
            </a:r>
          </a:p>
          <a:p>
            <a:pPr lvl="0">
              <a:spcBef>
                <a:spcPct val="0"/>
              </a:spcBef>
              <a:defRPr/>
            </a:pPr>
            <a:r>
              <a:rPr lang="pl-PL" sz="1000" dirty="0" smtClean="0"/>
              <a:t>MONTAŻ  TUB </a:t>
            </a:r>
            <a:r>
              <a:rPr lang="pl-PL" sz="1000" dirty="0" smtClean="0"/>
              <a:t>SŁUŻĄCYCH </a:t>
            </a:r>
            <a:r>
              <a:rPr lang="pl-PL" sz="1000" dirty="0" smtClean="0"/>
              <a:t>DO ODSŁUCHIWANIA ODGLOSÓW PTAKÓW PRZY UL. ŚLĘZOUJŚCIE.</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6"/>
                  </a:solidFill>
                  <a:prstDash val="solid"/>
                </a:ln>
                <a:solidFill>
                  <a:schemeClr val="accent6"/>
                </a:solidFill>
                <a:effectLst>
                  <a:reflection blurRad="12700" stA="28000" endPos="45000" dist="1000" dir="5400000" sy="-100000" algn="bl" rotWithShape="0"/>
                </a:effectLst>
              </a:rPr>
              <a:t>14</a:t>
            </a:r>
            <a:endParaRPr lang="pl-PL" sz="1200" cap="all" dirty="0">
              <a:ln w="9000" cmpd="sng">
                <a:solidFill>
                  <a:schemeClr val="accent6"/>
                </a:solidFill>
                <a:prstDash val="solid"/>
              </a:ln>
              <a:solidFill>
                <a:schemeClr val="accent6"/>
              </a:solidFill>
              <a:effectLst>
                <a:reflection blurRad="12700" stA="28000" endPos="45000" dist="1000" dir="5400000" sy="-100000" algn="bl" rotWithShape="0"/>
              </a:effectLst>
            </a:endParaRPr>
          </a:p>
        </p:txBody>
      </p:sp>
      <p:sp>
        <p:nvSpPr>
          <p:cNvPr id="17"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grpSp>
        <p:nvGrpSpPr>
          <p:cNvPr id="82" name="Grupa 81"/>
          <p:cNvGrpSpPr/>
          <p:nvPr/>
        </p:nvGrpSpPr>
        <p:grpSpPr>
          <a:xfrm>
            <a:off x="3286116" y="978195"/>
            <a:ext cx="3429024" cy="4351054"/>
            <a:chOff x="3286116" y="978195"/>
            <a:chExt cx="3429024" cy="4351054"/>
          </a:xfrm>
        </p:grpSpPr>
        <p:grpSp>
          <p:nvGrpSpPr>
            <p:cNvPr id="81" name="Grupa 80"/>
            <p:cNvGrpSpPr/>
            <p:nvPr/>
          </p:nvGrpSpPr>
          <p:grpSpPr>
            <a:xfrm>
              <a:off x="3286116" y="978195"/>
              <a:ext cx="3429024" cy="4351054"/>
              <a:chOff x="3286116" y="978195"/>
              <a:chExt cx="3429024" cy="4351054"/>
            </a:xfrm>
          </p:grpSpPr>
          <p:grpSp>
            <p:nvGrpSpPr>
              <p:cNvPr id="2" name="Grupa 73"/>
              <p:cNvGrpSpPr/>
              <p:nvPr/>
            </p:nvGrpSpPr>
            <p:grpSpPr>
              <a:xfrm>
                <a:off x="3286116" y="978195"/>
                <a:ext cx="3429024" cy="4114379"/>
                <a:chOff x="3286116" y="978195"/>
                <a:chExt cx="3429024" cy="4114379"/>
              </a:xfrm>
            </p:grpSpPr>
            <p:grpSp>
              <p:nvGrpSpPr>
                <p:cNvPr id="3" name="Grupa 70"/>
                <p:cNvGrpSpPr/>
                <p:nvPr/>
              </p:nvGrpSpPr>
              <p:grpSpPr>
                <a:xfrm>
                  <a:off x="3286116" y="978195"/>
                  <a:ext cx="3429024" cy="4114379"/>
                  <a:chOff x="3286116" y="978195"/>
                  <a:chExt cx="3429024" cy="4114379"/>
                </a:xfrm>
              </p:grpSpPr>
              <p:grpSp>
                <p:nvGrpSpPr>
                  <p:cNvPr id="4" name="Grupa 54"/>
                  <p:cNvGrpSpPr/>
                  <p:nvPr/>
                </p:nvGrpSpPr>
                <p:grpSpPr>
                  <a:xfrm>
                    <a:off x="3286116" y="978195"/>
                    <a:ext cx="3429024" cy="4114379"/>
                    <a:chOff x="3286116" y="978195"/>
                    <a:chExt cx="3429024" cy="4114379"/>
                  </a:xfrm>
                </p:grpSpPr>
                <p:grpSp>
                  <p:nvGrpSpPr>
                    <p:cNvPr id="5" name="Grupa 53"/>
                    <p:cNvGrpSpPr/>
                    <p:nvPr/>
                  </p:nvGrpSpPr>
                  <p:grpSpPr>
                    <a:xfrm>
                      <a:off x="3286116" y="978195"/>
                      <a:ext cx="3429024" cy="4114379"/>
                      <a:chOff x="3286116" y="978195"/>
                      <a:chExt cx="3429024" cy="4114379"/>
                    </a:xfrm>
                  </p:grpSpPr>
                  <p:grpSp>
                    <p:nvGrpSpPr>
                      <p:cNvPr id="6" name="Grupa 48"/>
                      <p:cNvGrpSpPr/>
                      <p:nvPr/>
                    </p:nvGrpSpPr>
                    <p:grpSpPr>
                      <a:xfrm>
                        <a:off x="3286116" y="978195"/>
                        <a:ext cx="3429024" cy="4114379"/>
                        <a:chOff x="3286116" y="978195"/>
                        <a:chExt cx="3429024" cy="4114379"/>
                      </a:xfrm>
                    </p:grpSpPr>
                    <p:grpSp>
                      <p:nvGrpSpPr>
                        <p:cNvPr id="7" name="Grupa 47"/>
                        <p:cNvGrpSpPr/>
                        <p:nvPr/>
                      </p:nvGrpSpPr>
                      <p:grpSpPr>
                        <a:xfrm>
                          <a:off x="3286116" y="978195"/>
                          <a:ext cx="3071834" cy="4114379"/>
                          <a:chOff x="3286116" y="978195"/>
                          <a:chExt cx="3071834" cy="4114379"/>
                        </a:xfrm>
                      </p:grpSpPr>
                      <p:grpSp>
                        <p:nvGrpSpPr>
                          <p:cNvPr id="8" name="Grupa 39"/>
                          <p:cNvGrpSpPr/>
                          <p:nvPr/>
                        </p:nvGrpSpPr>
                        <p:grpSpPr>
                          <a:xfrm>
                            <a:off x="3286116" y="978195"/>
                            <a:ext cx="3071834" cy="2736557"/>
                            <a:chOff x="3286116" y="978195"/>
                            <a:chExt cx="3071834" cy="2736557"/>
                          </a:xfrm>
                        </p:grpSpPr>
                        <p:grpSp>
                          <p:nvGrpSpPr>
                            <p:cNvPr id="9" name="Grupa 35"/>
                            <p:cNvGrpSpPr/>
                            <p:nvPr/>
                          </p:nvGrpSpPr>
                          <p:grpSpPr>
                            <a:xfrm>
                              <a:off x="3286116" y="1622417"/>
                              <a:ext cx="3071834" cy="2092335"/>
                              <a:chOff x="3286116" y="1622417"/>
                              <a:chExt cx="3071834" cy="2092335"/>
                            </a:xfrm>
                          </p:grpSpPr>
                          <p:grpSp>
                            <p:nvGrpSpPr>
                              <p:cNvPr id="10" name="Grupa 32"/>
                              <p:cNvGrpSpPr/>
                              <p:nvPr/>
                            </p:nvGrpSpPr>
                            <p:grpSpPr>
                              <a:xfrm>
                                <a:off x="4167963" y="1622417"/>
                                <a:ext cx="2189987" cy="2092335"/>
                                <a:chOff x="4167963" y="1622417"/>
                                <a:chExt cx="2189987" cy="2092335"/>
                              </a:xfrm>
                            </p:grpSpPr>
                            <p:grpSp>
                              <p:nvGrpSpPr>
                                <p:cNvPr id="11" name="Grupa 32"/>
                                <p:cNvGrpSpPr/>
                                <p:nvPr/>
                              </p:nvGrpSpPr>
                              <p:grpSpPr>
                                <a:xfrm>
                                  <a:off x="4167963" y="2214554"/>
                                  <a:ext cx="1975673" cy="1500198"/>
                                  <a:chOff x="4167963" y="2214554"/>
                                  <a:chExt cx="1975673" cy="1500198"/>
                                </a:xfrm>
                              </p:grpSpPr>
                              <p:grpSp>
                                <p:nvGrpSpPr>
                                  <p:cNvPr id="14" name="Grupa 25"/>
                                  <p:cNvGrpSpPr/>
                                  <p:nvPr/>
                                </p:nvGrpSpPr>
                                <p:grpSpPr>
                                  <a:xfrm>
                                    <a:off x="4167963" y="2870791"/>
                                    <a:ext cx="904103" cy="843961"/>
                                    <a:chOff x="4167963" y="2870791"/>
                                    <a:chExt cx="904103" cy="843961"/>
                                  </a:xfrm>
                                </p:grpSpPr>
                                <p:grpSp>
                                  <p:nvGrpSpPr>
                                    <p:cNvPr id="15" name="Grupa 24"/>
                                    <p:cNvGrpSpPr/>
                                    <p:nvPr/>
                                  </p:nvGrpSpPr>
                                  <p:grpSpPr>
                                    <a:xfrm>
                                      <a:off x="4167963" y="2870791"/>
                                      <a:ext cx="904103" cy="843961"/>
                                      <a:chOff x="4167963" y="2870791"/>
                                      <a:chExt cx="904103" cy="843961"/>
                                    </a:xfrm>
                                  </p:grpSpPr>
                                  <p:cxnSp>
                                    <p:nvCxnSpPr>
                                      <p:cNvPr id="13" name="Łącznik prosty 12"/>
                                      <p:cNvCxnSpPr/>
                                      <p:nvPr/>
                                    </p:nvCxnSpPr>
                                    <p:spPr>
                                      <a:xfrm>
                                        <a:off x="4286248" y="3071810"/>
                                        <a:ext cx="785818" cy="642942"/>
                                      </a:xfrm>
                                      <a:prstGeom prst="line">
                                        <a:avLst/>
                                      </a:pr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Dowolny kształt 20"/>
                                      <p:cNvSpPr/>
                                      <p:nvPr/>
                                    </p:nvSpPr>
                                    <p:spPr>
                                      <a:xfrm>
                                        <a:off x="4167963" y="2870791"/>
                                        <a:ext cx="170121" cy="318976"/>
                                      </a:xfrm>
                                      <a:custGeom>
                                        <a:avLst/>
                                        <a:gdLst>
                                          <a:gd name="connsiteX0" fmla="*/ 0 w 170121"/>
                                          <a:gd name="connsiteY0" fmla="*/ 318976 h 318976"/>
                                          <a:gd name="connsiteX1" fmla="*/ 138223 w 170121"/>
                                          <a:gd name="connsiteY1" fmla="*/ 191386 h 318976"/>
                                          <a:gd name="connsiteX2" fmla="*/ 138223 w 170121"/>
                                          <a:gd name="connsiteY2" fmla="*/ 85060 h 318976"/>
                                          <a:gd name="connsiteX3" fmla="*/ 170121 w 170121"/>
                                          <a:gd name="connsiteY3" fmla="*/ 0 h 318976"/>
                                        </a:gdLst>
                                        <a:ahLst/>
                                        <a:cxnLst>
                                          <a:cxn ang="0">
                                            <a:pos x="connsiteX0" y="connsiteY0"/>
                                          </a:cxn>
                                          <a:cxn ang="0">
                                            <a:pos x="connsiteX1" y="connsiteY1"/>
                                          </a:cxn>
                                          <a:cxn ang="0">
                                            <a:pos x="connsiteX2" y="connsiteY2"/>
                                          </a:cxn>
                                          <a:cxn ang="0">
                                            <a:pos x="connsiteX3" y="connsiteY3"/>
                                          </a:cxn>
                                        </a:cxnLst>
                                        <a:rect l="l" t="t" r="r" b="b"/>
                                        <a:pathLst>
                                          <a:path w="170121" h="318976">
                                            <a:moveTo>
                                              <a:pt x="0" y="318976"/>
                                            </a:moveTo>
                                            <a:cubicBezTo>
                                              <a:pt x="57593" y="274674"/>
                                              <a:pt x="115186" y="230372"/>
                                              <a:pt x="138223" y="191386"/>
                                            </a:cubicBezTo>
                                            <a:cubicBezTo>
                                              <a:pt x="161260" y="152400"/>
                                              <a:pt x="132907" y="116958"/>
                                              <a:pt x="138223" y="85060"/>
                                            </a:cubicBezTo>
                                            <a:cubicBezTo>
                                              <a:pt x="143539" y="53162"/>
                                              <a:pt x="156830" y="26581"/>
                                              <a:pt x="170121" y="0"/>
                                            </a:cubicBezTo>
                                          </a:path>
                                        </a:pathLst>
                                      </a:cu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sp>
                                  <p:nvSpPr>
                                    <p:cNvPr id="22" name="Prostokąt 39"/>
                                    <p:cNvSpPr>
                                      <a:spLocks noChangeArrowheads="1"/>
                                    </p:cNvSpPr>
                                    <p:nvPr/>
                                  </p:nvSpPr>
                                  <p:spPr bwMode="auto">
                                    <a:xfrm>
                                      <a:off x="4211700" y="2928934"/>
                                      <a:ext cx="288862"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1 </a:t>
                                      </a:r>
                                    </a:p>
                                  </p:txBody>
                                </p:sp>
                              </p:grpSp>
                              <p:grpSp>
                                <p:nvGrpSpPr>
                                  <p:cNvPr id="18" name="Grupa 26"/>
                                  <p:cNvGrpSpPr/>
                                  <p:nvPr/>
                                </p:nvGrpSpPr>
                                <p:grpSpPr>
                                  <a:xfrm>
                                    <a:off x="4286248" y="2214554"/>
                                    <a:ext cx="914404" cy="553712"/>
                                    <a:chOff x="4286248" y="2214554"/>
                                    <a:chExt cx="914404" cy="553712"/>
                                  </a:xfrm>
                                </p:grpSpPr>
                                <p:grpSp>
                                  <p:nvGrpSpPr>
                                    <p:cNvPr id="32" name="Grupa 17"/>
                                    <p:cNvGrpSpPr/>
                                    <p:nvPr/>
                                  </p:nvGrpSpPr>
                                  <p:grpSpPr>
                                    <a:xfrm>
                                      <a:off x="4786314" y="2500306"/>
                                      <a:ext cx="414338" cy="267960"/>
                                      <a:chOff x="4370388" y="2922588"/>
                                      <a:chExt cx="414338" cy="267960"/>
                                    </a:xfrm>
                                  </p:grpSpPr>
                                  <p:sp>
                                    <p:nvSpPr>
                                      <p:cNvPr id="19" name="Dowolny kształt 18"/>
                                      <p:cNvSpPr/>
                                      <p:nvPr/>
                                    </p:nvSpPr>
                                    <p:spPr>
                                      <a:xfrm>
                                        <a:off x="4370388" y="2922588"/>
                                        <a:ext cx="230187" cy="230187"/>
                                      </a:xfrm>
                                      <a:custGeom>
                                        <a:avLst/>
                                        <a:gdLst>
                                          <a:gd name="connsiteX0" fmla="*/ 11249 w 230324"/>
                                          <a:gd name="connsiteY0" fmla="*/ 0 h 230981"/>
                                          <a:gd name="connsiteX1" fmla="*/ 204130 w 230324"/>
                                          <a:gd name="connsiteY1" fmla="*/ 16669 h 230981"/>
                                          <a:gd name="connsiteX2" fmla="*/ 223180 w 230324"/>
                                          <a:gd name="connsiteY2" fmla="*/ 40481 h 230981"/>
                                          <a:gd name="connsiteX3" fmla="*/ 230324 w 230324"/>
                                          <a:gd name="connsiteY3" fmla="*/ 111919 h 230981"/>
                                          <a:gd name="connsiteX4" fmla="*/ 230324 w 230324"/>
                                          <a:gd name="connsiteY4" fmla="*/ 202406 h 230981"/>
                                          <a:gd name="connsiteX5" fmla="*/ 201749 w 230324"/>
                                          <a:gd name="connsiteY5" fmla="*/ 230981 h 230981"/>
                                          <a:gd name="connsiteX6" fmla="*/ 154124 w 230324"/>
                                          <a:gd name="connsiteY6" fmla="*/ 226219 h 230981"/>
                                          <a:gd name="connsiteX7" fmla="*/ 1724 w 230324"/>
                                          <a:gd name="connsiteY7" fmla="*/ 73819 h 230981"/>
                                          <a:gd name="connsiteX8" fmla="*/ 11249 w 230324"/>
                                          <a:gd name="connsiteY8" fmla="*/ 0 h 23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324" h="230981">
                                            <a:moveTo>
                                              <a:pt x="11249" y="0"/>
                                            </a:moveTo>
                                            <a:lnTo>
                                              <a:pt x="204130" y="16669"/>
                                            </a:lnTo>
                                            <a:lnTo>
                                              <a:pt x="223180" y="40481"/>
                                            </a:lnTo>
                                            <a:cubicBezTo>
                                              <a:pt x="228020" y="110657"/>
                                              <a:pt x="211631" y="93218"/>
                                              <a:pt x="230324" y="111919"/>
                                            </a:cubicBezTo>
                                            <a:lnTo>
                                              <a:pt x="230324" y="202406"/>
                                            </a:lnTo>
                                            <a:lnTo>
                                              <a:pt x="201749" y="230981"/>
                                            </a:lnTo>
                                            <a:lnTo>
                                              <a:pt x="154124" y="226219"/>
                                            </a:lnTo>
                                            <a:cubicBezTo>
                                              <a:pt x="0" y="79319"/>
                                              <a:pt x="1724" y="151141"/>
                                              <a:pt x="1724" y="73819"/>
                                            </a:cubicBezTo>
                                            <a:lnTo>
                                              <a:pt x="11249"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20" name="Prostokąt 42"/>
                                      <p:cNvSpPr>
                                        <a:spLocks noChangeArrowheads="1"/>
                                      </p:cNvSpPr>
                                      <p:nvPr/>
                                    </p:nvSpPr>
                                    <p:spPr bwMode="auto">
                                      <a:xfrm>
                                        <a:off x="4499071" y="2928938"/>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grpSp>
                                <p:grpSp>
                                  <p:nvGrpSpPr>
                                    <p:cNvPr id="35" name="Grupa 25"/>
                                    <p:cNvGrpSpPr/>
                                    <p:nvPr/>
                                  </p:nvGrpSpPr>
                                  <p:grpSpPr>
                                    <a:xfrm>
                                      <a:off x="4286248" y="2214554"/>
                                      <a:ext cx="357093" cy="261610"/>
                                      <a:chOff x="4286248" y="2214554"/>
                                      <a:chExt cx="357093" cy="261610"/>
                                    </a:xfrm>
                                  </p:grpSpPr>
                                  <p:sp>
                                    <p:nvSpPr>
                                      <p:cNvPr id="24" name="Prostokąt 23"/>
                                      <p:cNvSpPr>
                                        <a:spLocks noChangeArrowheads="1"/>
                                      </p:cNvSpPr>
                                      <p:nvPr/>
                                    </p:nvSpPr>
                                    <p:spPr bwMode="auto">
                                      <a:xfrm>
                                        <a:off x="4357686" y="2214554"/>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sp>
                                    <p:nvSpPr>
                                      <p:cNvPr id="25" name="Dowolny kształt 24"/>
                                      <p:cNvSpPr/>
                                      <p:nvPr/>
                                    </p:nvSpPr>
                                    <p:spPr>
                                      <a:xfrm>
                                        <a:off x="4286248" y="2285992"/>
                                        <a:ext cx="169858" cy="163518"/>
                                      </a:xfrm>
                                      <a:custGeom>
                                        <a:avLst/>
                                        <a:gdLst>
                                          <a:gd name="connsiteX0" fmla="*/ 790 w 134140"/>
                                          <a:gd name="connsiteY0" fmla="*/ 107231 h 114374"/>
                                          <a:gd name="connsiteX1" fmla="*/ 134140 w 134140"/>
                                          <a:gd name="connsiteY1" fmla="*/ 114374 h 114374"/>
                                          <a:gd name="connsiteX2" fmla="*/ 105565 w 134140"/>
                                          <a:gd name="connsiteY2" fmla="*/ 47699 h 114374"/>
                                          <a:gd name="connsiteX3" fmla="*/ 105565 w 134140"/>
                                          <a:gd name="connsiteY3" fmla="*/ 9599 h 114374"/>
                                          <a:gd name="connsiteX4" fmla="*/ 790 w 134140"/>
                                          <a:gd name="connsiteY4" fmla="*/ 74 h 114374"/>
                                          <a:gd name="connsiteX5" fmla="*/ 3171 w 134140"/>
                                          <a:gd name="connsiteY5" fmla="*/ 74 h 114374"/>
                                          <a:gd name="connsiteX6" fmla="*/ 790 w 134140"/>
                                          <a:gd name="connsiteY6" fmla="*/ 107231 h 11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40" h="114374">
                                            <a:moveTo>
                                              <a:pt x="790" y="107231"/>
                                            </a:moveTo>
                                            <a:lnTo>
                                              <a:pt x="134140" y="114374"/>
                                            </a:lnTo>
                                            <a:lnTo>
                                              <a:pt x="105565" y="47699"/>
                                            </a:lnTo>
                                            <a:lnTo>
                                              <a:pt x="105565" y="9599"/>
                                            </a:lnTo>
                                            <a:lnTo>
                                              <a:pt x="790" y="74"/>
                                            </a:lnTo>
                                            <a:cubicBezTo>
                                              <a:pt x="0" y="0"/>
                                              <a:pt x="2377" y="74"/>
                                              <a:pt x="3171" y="74"/>
                                            </a:cubicBezTo>
                                            <a:cubicBezTo>
                                              <a:pt x="2377" y="35793"/>
                                              <a:pt x="1584" y="71512"/>
                                              <a:pt x="790" y="107231"/>
                                            </a:cubicBezTo>
                                            <a:close/>
                                          </a:path>
                                        </a:pathLst>
                                      </a:custGeom>
                                      <a:solidFill>
                                        <a:srgbClr val="FFC000">
                                          <a:alpha val="20000"/>
                                        </a:srgbClr>
                                      </a:solidFill>
                                      <a:ln>
                                        <a:solidFill>
                                          <a:srgbClr val="FF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grpSp>
                                <p:nvGrpSpPr>
                                  <p:cNvPr id="36" name="Grupa 31"/>
                                  <p:cNvGrpSpPr/>
                                  <p:nvPr/>
                                </p:nvGrpSpPr>
                                <p:grpSpPr>
                                  <a:xfrm>
                                    <a:off x="5397885" y="2357430"/>
                                    <a:ext cx="745751" cy="576262"/>
                                    <a:chOff x="5397885" y="2357430"/>
                                    <a:chExt cx="745751" cy="576262"/>
                                  </a:xfrm>
                                </p:grpSpPr>
                                <p:sp>
                                  <p:nvSpPr>
                                    <p:cNvPr id="26" name="Dowolny kształt 25"/>
                                    <p:cNvSpPr/>
                                    <p:nvPr/>
                                  </p:nvSpPr>
                                  <p:spPr>
                                    <a:xfrm>
                                      <a:off x="5397885" y="2357430"/>
                                      <a:ext cx="745751" cy="576262"/>
                                    </a:xfrm>
                                    <a:custGeom>
                                      <a:avLst/>
                                      <a:gdLst>
                                        <a:gd name="connsiteX0" fmla="*/ 9525 w 838200"/>
                                        <a:gd name="connsiteY0" fmla="*/ 261937 h 648041"/>
                                        <a:gd name="connsiteX1" fmla="*/ 0 w 838200"/>
                                        <a:gd name="connsiteY1" fmla="*/ 504825 h 648041"/>
                                        <a:gd name="connsiteX2" fmla="*/ 357188 w 838200"/>
                                        <a:gd name="connsiteY2" fmla="*/ 542925 h 648041"/>
                                        <a:gd name="connsiteX3" fmla="*/ 485775 w 838200"/>
                                        <a:gd name="connsiteY3" fmla="*/ 571500 h 648041"/>
                                        <a:gd name="connsiteX4" fmla="*/ 633413 w 838200"/>
                                        <a:gd name="connsiteY4" fmla="*/ 590550 h 648041"/>
                                        <a:gd name="connsiteX5" fmla="*/ 714375 w 838200"/>
                                        <a:gd name="connsiteY5" fmla="*/ 635794 h 648041"/>
                                        <a:gd name="connsiteX6" fmla="*/ 781050 w 838200"/>
                                        <a:gd name="connsiteY6" fmla="*/ 647700 h 648041"/>
                                        <a:gd name="connsiteX7" fmla="*/ 773906 w 838200"/>
                                        <a:gd name="connsiteY7" fmla="*/ 642937 h 648041"/>
                                        <a:gd name="connsiteX8" fmla="*/ 771525 w 838200"/>
                                        <a:gd name="connsiteY8" fmla="*/ 638175 h 648041"/>
                                        <a:gd name="connsiteX9" fmla="*/ 838200 w 838200"/>
                                        <a:gd name="connsiteY9" fmla="*/ 121444 h 648041"/>
                                        <a:gd name="connsiteX10" fmla="*/ 650081 w 838200"/>
                                        <a:gd name="connsiteY10" fmla="*/ 66675 h 648041"/>
                                        <a:gd name="connsiteX11" fmla="*/ 447675 w 838200"/>
                                        <a:gd name="connsiteY11" fmla="*/ 7144 h 648041"/>
                                        <a:gd name="connsiteX12" fmla="*/ 381000 w 838200"/>
                                        <a:gd name="connsiteY12" fmla="*/ 0 h 648041"/>
                                        <a:gd name="connsiteX13" fmla="*/ 364331 w 838200"/>
                                        <a:gd name="connsiteY13" fmla="*/ 152400 h 648041"/>
                                        <a:gd name="connsiteX14" fmla="*/ 104775 w 838200"/>
                                        <a:gd name="connsiteY14" fmla="*/ 219075 h 648041"/>
                                        <a:gd name="connsiteX15" fmla="*/ 9525 w 838200"/>
                                        <a:gd name="connsiteY15" fmla="*/ 261937 h 6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8200" h="648041">
                                          <a:moveTo>
                                            <a:pt x="9525" y="261937"/>
                                          </a:moveTo>
                                          <a:lnTo>
                                            <a:pt x="0" y="504825"/>
                                          </a:lnTo>
                                          <a:lnTo>
                                            <a:pt x="357188" y="542925"/>
                                          </a:lnTo>
                                          <a:lnTo>
                                            <a:pt x="485775" y="571500"/>
                                          </a:lnTo>
                                          <a:lnTo>
                                            <a:pt x="633413" y="590550"/>
                                          </a:lnTo>
                                          <a:lnTo>
                                            <a:pt x="714375" y="635794"/>
                                          </a:lnTo>
                                          <a:cubicBezTo>
                                            <a:pt x="736600" y="639763"/>
                                            <a:pt x="758634" y="645010"/>
                                            <a:pt x="781050" y="647700"/>
                                          </a:cubicBezTo>
                                          <a:cubicBezTo>
                                            <a:pt x="783892" y="648041"/>
                                            <a:pt x="775930" y="644961"/>
                                            <a:pt x="773906" y="642937"/>
                                          </a:cubicBezTo>
                                          <a:cubicBezTo>
                                            <a:pt x="772651" y="641682"/>
                                            <a:pt x="772319" y="639762"/>
                                            <a:pt x="771525" y="638175"/>
                                          </a:cubicBezTo>
                                          <a:lnTo>
                                            <a:pt x="838200" y="121444"/>
                                          </a:lnTo>
                                          <a:cubicBezTo>
                                            <a:pt x="775284" y="103923"/>
                                            <a:pt x="650081" y="131985"/>
                                            <a:pt x="650081" y="66675"/>
                                          </a:cubicBezTo>
                                          <a:lnTo>
                                            <a:pt x="447675" y="7144"/>
                                          </a:lnTo>
                                          <a:lnTo>
                                            <a:pt x="381000" y="0"/>
                                          </a:lnTo>
                                          <a:lnTo>
                                            <a:pt x="364331" y="152400"/>
                                          </a:lnTo>
                                          <a:lnTo>
                                            <a:pt x="104775" y="219075"/>
                                          </a:lnTo>
                                          <a:lnTo>
                                            <a:pt x="9525" y="261937"/>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1" name="Prostokąt 45"/>
                                    <p:cNvSpPr>
                                      <a:spLocks noChangeArrowheads="1"/>
                                    </p:cNvSpPr>
                                    <p:nvPr/>
                                  </p:nvSpPr>
                                  <p:spPr bwMode="auto">
                                    <a:xfrm>
                                      <a:off x="5715008" y="2428868"/>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4 </a:t>
                                      </a:r>
                                      <a:endParaRPr lang="pl-PL" sz="1100" b="1" dirty="0">
                                        <a:solidFill>
                                          <a:schemeClr val="bg1"/>
                                        </a:solidFill>
                                        <a:latin typeface="Calibri" pitchFamily="34" charset="0"/>
                                      </a:endParaRPr>
                                    </a:p>
                                  </p:txBody>
                                </p:sp>
                              </p:grpSp>
                            </p:grpSp>
                            <p:sp>
                              <p:nvSpPr>
                                <p:cNvPr id="27" name="Dowolny kształt 26"/>
                                <p:cNvSpPr/>
                                <p:nvPr/>
                              </p:nvSpPr>
                              <p:spPr>
                                <a:xfrm>
                                  <a:off x="5573725" y="1622417"/>
                                  <a:ext cx="784225" cy="735013"/>
                                </a:xfrm>
                                <a:custGeom>
                                  <a:avLst/>
                                  <a:gdLst>
                                    <a:gd name="connsiteX0" fmla="*/ 102393 w 783431"/>
                                    <a:gd name="connsiteY0" fmla="*/ 0 h 735806"/>
                                    <a:gd name="connsiteX1" fmla="*/ 345281 w 783431"/>
                                    <a:gd name="connsiteY1" fmla="*/ 235744 h 735806"/>
                                    <a:gd name="connsiteX2" fmla="*/ 783431 w 783431"/>
                                    <a:gd name="connsiteY2" fmla="*/ 600075 h 735806"/>
                                    <a:gd name="connsiteX3" fmla="*/ 702468 w 783431"/>
                                    <a:gd name="connsiteY3" fmla="*/ 735806 h 735806"/>
                                    <a:gd name="connsiteX4" fmla="*/ 159543 w 783431"/>
                                    <a:gd name="connsiteY4" fmla="*/ 323850 h 735806"/>
                                    <a:gd name="connsiteX5" fmla="*/ 92868 w 783431"/>
                                    <a:gd name="connsiteY5" fmla="*/ 245269 h 735806"/>
                                    <a:gd name="connsiteX6" fmla="*/ 0 w 783431"/>
                                    <a:gd name="connsiteY6" fmla="*/ 152400 h 735806"/>
                                    <a:gd name="connsiteX7" fmla="*/ 102393 w 783431"/>
                                    <a:gd name="connsiteY7" fmla="*/ 0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431" h="735806">
                                      <a:moveTo>
                                        <a:pt x="102393" y="0"/>
                                      </a:moveTo>
                                      <a:lnTo>
                                        <a:pt x="345281" y="235744"/>
                                      </a:lnTo>
                                      <a:lnTo>
                                        <a:pt x="783431" y="600075"/>
                                      </a:lnTo>
                                      <a:lnTo>
                                        <a:pt x="702468" y="735806"/>
                                      </a:lnTo>
                                      <a:lnTo>
                                        <a:pt x="159543" y="323850"/>
                                      </a:lnTo>
                                      <a:lnTo>
                                        <a:pt x="92868" y="245269"/>
                                      </a:lnTo>
                                      <a:lnTo>
                                        <a:pt x="0" y="152400"/>
                                      </a:lnTo>
                                      <a:cubicBezTo>
                                        <a:pt x="33584" y="102024"/>
                                        <a:pt x="41849" y="2381"/>
                                        <a:pt x="102393" y="0"/>
                                      </a:cubicBez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nvGrpSpPr>
                              <p:cNvPr id="40" name="Grupa 31"/>
                              <p:cNvGrpSpPr/>
                              <p:nvPr/>
                            </p:nvGrpSpPr>
                            <p:grpSpPr>
                              <a:xfrm>
                                <a:off x="3286116" y="2857496"/>
                                <a:ext cx="747713" cy="833110"/>
                                <a:chOff x="2714625" y="3429000"/>
                                <a:chExt cx="747713" cy="833110"/>
                              </a:xfrm>
                            </p:grpSpPr>
                            <p:sp>
                              <p:nvSpPr>
                                <p:cNvPr id="33" name="Dowolny kształt 32"/>
                                <p:cNvSpPr/>
                                <p:nvPr/>
                              </p:nvSpPr>
                              <p:spPr>
                                <a:xfrm>
                                  <a:off x="2714625" y="3429000"/>
                                  <a:ext cx="747713" cy="831850"/>
                                </a:xfrm>
                                <a:custGeom>
                                  <a:avLst/>
                                  <a:gdLst>
                                    <a:gd name="connsiteX0" fmla="*/ 0 w 747713"/>
                                    <a:gd name="connsiteY0" fmla="*/ 78581 h 832301"/>
                                    <a:gd name="connsiteX1" fmla="*/ 216694 w 747713"/>
                                    <a:gd name="connsiteY1" fmla="*/ 0 h 832301"/>
                                    <a:gd name="connsiteX2" fmla="*/ 326231 w 747713"/>
                                    <a:gd name="connsiteY2" fmla="*/ 100012 h 832301"/>
                                    <a:gd name="connsiteX3" fmla="*/ 509588 w 747713"/>
                                    <a:gd name="connsiteY3" fmla="*/ 328612 h 832301"/>
                                    <a:gd name="connsiteX4" fmla="*/ 688181 w 747713"/>
                                    <a:gd name="connsiteY4" fmla="*/ 566737 h 832301"/>
                                    <a:gd name="connsiteX5" fmla="*/ 747713 w 747713"/>
                                    <a:gd name="connsiteY5" fmla="*/ 666750 h 832301"/>
                                    <a:gd name="connsiteX6" fmla="*/ 490538 w 747713"/>
                                    <a:gd name="connsiteY6" fmla="*/ 828675 h 832301"/>
                                    <a:gd name="connsiteX7" fmla="*/ 483394 w 747713"/>
                                    <a:gd name="connsiteY7" fmla="*/ 831056 h 832301"/>
                                    <a:gd name="connsiteX8" fmla="*/ 473869 w 747713"/>
                                    <a:gd name="connsiteY8" fmla="*/ 819150 h 832301"/>
                                    <a:gd name="connsiteX9" fmla="*/ 0 w 747713"/>
                                    <a:gd name="connsiteY9" fmla="*/ 78581 h 83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7713" h="832301">
                                      <a:moveTo>
                                        <a:pt x="0" y="78581"/>
                                      </a:moveTo>
                                      <a:lnTo>
                                        <a:pt x="216694" y="0"/>
                                      </a:lnTo>
                                      <a:lnTo>
                                        <a:pt x="326231" y="100012"/>
                                      </a:lnTo>
                                      <a:lnTo>
                                        <a:pt x="509588" y="328612"/>
                                      </a:lnTo>
                                      <a:lnTo>
                                        <a:pt x="688181" y="566737"/>
                                      </a:lnTo>
                                      <a:lnTo>
                                        <a:pt x="747713" y="666750"/>
                                      </a:lnTo>
                                      <a:lnTo>
                                        <a:pt x="490538" y="828675"/>
                                      </a:lnTo>
                                      <a:cubicBezTo>
                                        <a:pt x="488406" y="830000"/>
                                        <a:pt x="485573" y="832301"/>
                                        <a:pt x="483394" y="831056"/>
                                      </a:cubicBezTo>
                                      <a:cubicBezTo>
                                        <a:pt x="478981" y="828534"/>
                                        <a:pt x="473869" y="819150"/>
                                        <a:pt x="473869" y="819150"/>
                                      </a:cubicBezTo>
                                      <a:lnTo>
                                        <a:pt x="0" y="78581"/>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4" name="Prostokąt 31"/>
                                <p:cNvSpPr>
                                  <a:spLocks noChangeArrowheads="1"/>
                                </p:cNvSpPr>
                                <p:nvPr/>
                              </p:nvSpPr>
                              <p:spPr bwMode="auto">
                                <a:xfrm>
                                  <a:off x="2995678" y="4000500"/>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6 </a:t>
                                  </a:r>
                                  <a:endParaRPr lang="pl-PL" sz="1100" b="1" dirty="0">
                                    <a:solidFill>
                                      <a:schemeClr val="bg1"/>
                                    </a:solidFill>
                                    <a:latin typeface="Calibri" pitchFamily="34" charset="0"/>
                                  </a:endParaRPr>
                                </a:p>
                              </p:txBody>
                            </p:sp>
                          </p:grpSp>
                        </p:grpSp>
                        <p:grpSp>
                          <p:nvGrpSpPr>
                            <p:cNvPr id="41" name="Grupa 36"/>
                            <p:cNvGrpSpPr/>
                            <p:nvPr/>
                          </p:nvGrpSpPr>
                          <p:grpSpPr>
                            <a:xfrm>
                              <a:off x="3838353" y="978195"/>
                              <a:ext cx="510363" cy="1116419"/>
                              <a:chOff x="3838353" y="978195"/>
                              <a:chExt cx="510363" cy="1116419"/>
                            </a:xfrm>
                          </p:grpSpPr>
                          <p:sp>
                            <p:nvSpPr>
                              <p:cNvPr id="38" name="Dowolny kształt 37"/>
                              <p:cNvSpPr/>
                              <p:nvPr/>
                            </p:nvSpPr>
                            <p:spPr>
                              <a:xfrm>
                                <a:off x="3838353" y="978195"/>
                                <a:ext cx="510363" cy="1116419"/>
                              </a:xfrm>
                              <a:custGeom>
                                <a:avLst/>
                                <a:gdLst>
                                  <a:gd name="connsiteX0" fmla="*/ 0 w 510363"/>
                                  <a:gd name="connsiteY0" fmla="*/ 10633 h 1116419"/>
                                  <a:gd name="connsiteX1" fmla="*/ 233917 w 510363"/>
                                  <a:gd name="connsiteY1" fmla="*/ 744279 h 1116419"/>
                                  <a:gd name="connsiteX2" fmla="*/ 212652 w 510363"/>
                                  <a:gd name="connsiteY2" fmla="*/ 1116419 h 1116419"/>
                                  <a:gd name="connsiteX3" fmla="*/ 510363 w 510363"/>
                                  <a:gd name="connsiteY3" fmla="*/ 978196 h 1116419"/>
                                  <a:gd name="connsiteX4" fmla="*/ 308345 w 510363"/>
                                  <a:gd name="connsiteY4" fmla="*/ 393405 h 1116419"/>
                                  <a:gd name="connsiteX5" fmla="*/ 318977 w 510363"/>
                                  <a:gd name="connsiteY5" fmla="*/ 0 h 1116419"/>
                                  <a:gd name="connsiteX6" fmla="*/ 0 w 510363"/>
                                  <a:gd name="connsiteY6" fmla="*/ 10633 h 111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363" h="1116419">
                                    <a:moveTo>
                                      <a:pt x="0" y="10633"/>
                                    </a:moveTo>
                                    <a:lnTo>
                                      <a:pt x="233917" y="744279"/>
                                    </a:lnTo>
                                    <a:lnTo>
                                      <a:pt x="212652" y="1116419"/>
                                    </a:lnTo>
                                    <a:lnTo>
                                      <a:pt x="510363" y="978196"/>
                                    </a:lnTo>
                                    <a:lnTo>
                                      <a:pt x="308345" y="393405"/>
                                    </a:lnTo>
                                    <a:lnTo>
                                      <a:pt x="318977" y="0"/>
                                    </a:lnTo>
                                    <a:lnTo>
                                      <a:pt x="0" y="10633"/>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rostokąt 38"/>
                              <p:cNvSpPr/>
                              <p:nvPr/>
                            </p:nvSpPr>
                            <p:spPr>
                              <a:xfrm>
                                <a:off x="4071934" y="1714488"/>
                                <a:ext cx="256802" cy="261610"/>
                              </a:xfrm>
                              <a:prstGeom prst="rect">
                                <a:avLst/>
                              </a:prstGeom>
                            </p:spPr>
                            <p:txBody>
                              <a:bodyPr wrap="none">
                                <a:spAutoFit/>
                              </a:bodyPr>
                              <a:lstStyle/>
                              <a:p>
                                <a:r>
                                  <a:rPr lang="pl-PL" sz="1100" b="1" dirty="0" smtClean="0">
                                    <a:solidFill>
                                      <a:schemeClr val="bg1"/>
                                    </a:solidFill>
                                    <a:latin typeface="Calibri" pitchFamily="34" charset="0"/>
                                  </a:rPr>
                                  <a:t>3</a:t>
                                </a:r>
                                <a:endParaRPr lang="pl-PL" sz="1100" dirty="0"/>
                              </a:p>
                            </p:txBody>
                          </p:sp>
                        </p:grpSp>
                      </p:grpSp>
                      <p:grpSp>
                        <p:nvGrpSpPr>
                          <p:cNvPr id="49" name="Grupa 46"/>
                          <p:cNvGrpSpPr/>
                          <p:nvPr/>
                        </p:nvGrpSpPr>
                        <p:grpSpPr>
                          <a:xfrm>
                            <a:off x="4802863" y="4200808"/>
                            <a:ext cx="792179" cy="891766"/>
                            <a:chOff x="4802863" y="4200808"/>
                            <a:chExt cx="792179" cy="891766"/>
                          </a:xfrm>
                        </p:grpSpPr>
                        <p:sp>
                          <p:nvSpPr>
                            <p:cNvPr id="42" name="Dowolny kształt 41"/>
                            <p:cNvSpPr/>
                            <p:nvPr/>
                          </p:nvSpPr>
                          <p:spPr>
                            <a:xfrm>
                              <a:off x="4802863" y="4200808"/>
                              <a:ext cx="792179" cy="891766"/>
                            </a:xfrm>
                            <a:custGeom>
                              <a:avLst/>
                              <a:gdLst>
                                <a:gd name="connsiteX0" fmla="*/ 81482 w 792179"/>
                                <a:gd name="connsiteY0" fmla="*/ 0 h 891766"/>
                                <a:gd name="connsiteX1" fmla="*/ 792179 w 792179"/>
                                <a:gd name="connsiteY1" fmla="*/ 90535 h 891766"/>
                                <a:gd name="connsiteX2" fmla="*/ 380246 w 792179"/>
                                <a:gd name="connsiteY2" fmla="*/ 891766 h 891766"/>
                                <a:gd name="connsiteX3" fmla="*/ 194650 w 792179"/>
                                <a:gd name="connsiteY3" fmla="*/ 629216 h 891766"/>
                                <a:gd name="connsiteX4" fmla="*/ 108642 w 792179"/>
                                <a:gd name="connsiteY4" fmla="*/ 665430 h 891766"/>
                                <a:gd name="connsiteX5" fmla="*/ 72428 w 792179"/>
                                <a:gd name="connsiteY5" fmla="*/ 583948 h 891766"/>
                                <a:gd name="connsiteX6" fmla="*/ 0 w 792179"/>
                                <a:gd name="connsiteY6" fmla="*/ 620162 h 891766"/>
                                <a:gd name="connsiteX7" fmla="*/ 81482 w 792179"/>
                                <a:gd name="connsiteY7" fmla="*/ 0 h 89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179" h="891766">
                                  <a:moveTo>
                                    <a:pt x="81482" y="0"/>
                                  </a:moveTo>
                                  <a:lnTo>
                                    <a:pt x="792179" y="90535"/>
                                  </a:lnTo>
                                  <a:lnTo>
                                    <a:pt x="380246" y="891766"/>
                                  </a:lnTo>
                                  <a:lnTo>
                                    <a:pt x="194650" y="629216"/>
                                  </a:lnTo>
                                  <a:lnTo>
                                    <a:pt x="108642" y="665430"/>
                                  </a:lnTo>
                                  <a:lnTo>
                                    <a:pt x="72428" y="583948"/>
                                  </a:lnTo>
                                  <a:lnTo>
                                    <a:pt x="0" y="620162"/>
                                  </a:lnTo>
                                  <a:lnTo>
                                    <a:pt x="81482"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Prostokąt 31"/>
                            <p:cNvSpPr>
                              <a:spLocks noChangeArrowheads="1"/>
                            </p:cNvSpPr>
                            <p:nvPr/>
                          </p:nvSpPr>
                          <p:spPr bwMode="auto">
                            <a:xfrm>
                              <a:off x="4854642" y="435769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7 </a:t>
                              </a:r>
                              <a:endParaRPr lang="pl-PL" sz="1100" b="1" dirty="0">
                                <a:solidFill>
                                  <a:schemeClr val="bg1"/>
                                </a:solidFill>
                                <a:latin typeface="Calibri" pitchFamily="34" charset="0"/>
                              </a:endParaRPr>
                            </a:p>
                          </p:txBody>
                        </p:sp>
                      </p:grpSp>
                    </p:grpSp>
                    <p:grpSp>
                      <p:nvGrpSpPr>
                        <p:cNvPr id="54" name="Grupa 47"/>
                        <p:cNvGrpSpPr/>
                        <p:nvPr/>
                      </p:nvGrpSpPr>
                      <p:grpSpPr>
                        <a:xfrm>
                          <a:off x="6286512" y="4065701"/>
                          <a:ext cx="428628" cy="649183"/>
                          <a:chOff x="6286512" y="4065701"/>
                          <a:chExt cx="428628" cy="649183"/>
                        </a:xfrm>
                      </p:grpSpPr>
                      <p:sp>
                        <p:nvSpPr>
                          <p:cNvPr id="43" name="Dowolny kształt 42"/>
                          <p:cNvSpPr/>
                          <p:nvPr/>
                        </p:nvSpPr>
                        <p:spPr>
                          <a:xfrm>
                            <a:off x="6286512" y="4065701"/>
                            <a:ext cx="428628" cy="649183"/>
                          </a:xfrm>
                          <a:custGeom>
                            <a:avLst/>
                            <a:gdLst>
                              <a:gd name="connsiteX0" fmla="*/ 207169 w 490537"/>
                              <a:gd name="connsiteY0" fmla="*/ 9525 h 742950"/>
                              <a:gd name="connsiteX1" fmla="*/ 280987 w 490537"/>
                              <a:gd name="connsiteY1" fmla="*/ 7144 h 742950"/>
                              <a:gd name="connsiteX2" fmla="*/ 326231 w 490537"/>
                              <a:gd name="connsiteY2" fmla="*/ 45244 h 742950"/>
                              <a:gd name="connsiteX3" fmla="*/ 369094 w 490537"/>
                              <a:gd name="connsiteY3" fmla="*/ 0 h 742950"/>
                              <a:gd name="connsiteX4" fmla="*/ 464344 w 490537"/>
                              <a:gd name="connsiteY4" fmla="*/ 66675 h 742950"/>
                              <a:gd name="connsiteX5" fmla="*/ 490537 w 490537"/>
                              <a:gd name="connsiteY5" fmla="*/ 90487 h 742950"/>
                              <a:gd name="connsiteX6" fmla="*/ 450056 w 490537"/>
                              <a:gd name="connsiteY6" fmla="*/ 173831 h 742950"/>
                              <a:gd name="connsiteX7" fmla="*/ 409575 w 490537"/>
                              <a:gd name="connsiteY7" fmla="*/ 211931 h 742950"/>
                              <a:gd name="connsiteX8" fmla="*/ 321469 w 490537"/>
                              <a:gd name="connsiteY8" fmla="*/ 433387 h 742950"/>
                              <a:gd name="connsiteX9" fmla="*/ 304800 w 490537"/>
                              <a:gd name="connsiteY9" fmla="*/ 469106 h 742950"/>
                              <a:gd name="connsiteX10" fmla="*/ 340519 w 490537"/>
                              <a:gd name="connsiteY10" fmla="*/ 483394 h 742950"/>
                              <a:gd name="connsiteX11" fmla="*/ 292894 w 490537"/>
                              <a:gd name="connsiteY11" fmla="*/ 619125 h 742950"/>
                              <a:gd name="connsiteX12" fmla="*/ 261937 w 490537"/>
                              <a:gd name="connsiteY12" fmla="*/ 709612 h 742950"/>
                              <a:gd name="connsiteX13" fmla="*/ 150019 w 490537"/>
                              <a:gd name="connsiteY13" fmla="*/ 728662 h 742950"/>
                              <a:gd name="connsiteX14" fmla="*/ 83344 w 490537"/>
                              <a:gd name="connsiteY14" fmla="*/ 742950 h 742950"/>
                              <a:gd name="connsiteX15" fmla="*/ 54769 w 490537"/>
                              <a:gd name="connsiteY15" fmla="*/ 721519 h 742950"/>
                              <a:gd name="connsiteX16" fmla="*/ 66675 w 490537"/>
                              <a:gd name="connsiteY16" fmla="*/ 673894 h 742950"/>
                              <a:gd name="connsiteX17" fmla="*/ 23812 w 490537"/>
                              <a:gd name="connsiteY17" fmla="*/ 638175 h 742950"/>
                              <a:gd name="connsiteX18" fmla="*/ 0 w 490537"/>
                              <a:gd name="connsiteY18" fmla="*/ 492919 h 742950"/>
                              <a:gd name="connsiteX19" fmla="*/ 61912 w 490537"/>
                              <a:gd name="connsiteY19" fmla="*/ 283369 h 742950"/>
                              <a:gd name="connsiteX20" fmla="*/ 140494 w 490537"/>
                              <a:gd name="connsiteY20" fmla="*/ 311944 h 742950"/>
                              <a:gd name="connsiteX21" fmla="*/ 207169 w 490537"/>
                              <a:gd name="connsiteY21" fmla="*/ 9525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0537" h="742950">
                                <a:moveTo>
                                  <a:pt x="207169" y="9525"/>
                                </a:moveTo>
                                <a:lnTo>
                                  <a:pt x="280987" y="7144"/>
                                </a:lnTo>
                                <a:lnTo>
                                  <a:pt x="326231" y="45244"/>
                                </a:lnTo>
                                <a:lnTo>
                                  <a:pt x="369094" y="0"/>
                                </a:lnTo>
                                <a:lnTo>
                                  <a:pt x="464344" y="66675"/>
                                </a:lnTo>
                                <a:lnTo>
                                  <a:pt x="490537" y="90487"/>
                                </a:lnTo>
                                <a:lnTo>
                                  <a:pt x="450056" y="173831"/>
                                </a:lnTo>
                                <a:lnTo>
                                  <a:pt x="409575" y="211931"/>
                                </a:lnTo>
                                <a:lnTo>
                                  <a:pt x="321469" y="433387"/>
                                </a:lnTo>
                                <a:lnTo>
                                  <a:pt x="304800" y="469106"/>
                                </a:lnTo>
                                <a:lnTo>
                                  <a:pt x="340519" y="483394"/>
                                </a:lnTo>
                                <a:lnTo>
                                  <a:pt x="292894" y="619125"/>
                                </a:lnTo>
                                <a:lnTo>
                                  <a:pt x="261937" y="709612"/>
                                </a:lnTo>
                                <a:lnTo>
                                  <a:pt x="150019" y="728662"/>
                                </a:lnTo>
                                <a:lnTo>
                                  <a:pt x="83344" y="742950"/>
                                </a:lnTo>
                                <a:cubicBezTo>
                                  <a:pt x="54109" y="723460"/>
                                  <a:pt x="54769" y="735348"/>
                                  <a:pt x="54769" y="721519"/>
                                </a:cubicBezTo>
                                <a:lnTo>
                                  <a:pt x="66675" y="673894"/>
                                </a:lnTo>
                                <a:lnTo>
                                  <a:pt x="23812" y="638175"/>
                                </a:lnTo>
                                <a:lnTo>
                                  <a:pt x="0" y="492919"/>
                                </a:lnTo>
                                <a:cubicBezTo>
                                  <a:pt x="20424" y="423006"/>
                                  <a:pt x="61912" y="210534"/>
                                  <a:pt x="61912" y="283369"/>
                                </a:cubicBezTo>
                                <a:lnTo>
                                  <a:pt x="140494" y="311944"/>
                                </a:lnTo>
                                <a:lnTo>
                                  <a:pt x="207169" y="9525"/>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47" name="Prostokąt 31"/>
                          <p:cNvSpPr>
                            <a:spLocks noChangeArrowheads="1"/>
                          </p:cNvSpPr>
                          <p:nvPr/>
                        </p:nvSpPr>
                        <p:spPr bwMode="auto">
                          <a:xfrm>
                            <a:off x="6286512" y="435769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8 </a:t>
                            </a:r>
                            <a:endParaRPr lang="pl-PL" sz="1100" b="1" dirty="0">
                              <a:solidFill>
                                <a:schemeClr val="bg1"/>
                              </a:solidFill>
                              <a:latin typeface="Calibri" pitchFamily="34" charset="0"/>
                            </a:endParaRPr>
                          </a:p>
                        </p:txBody>
                      </p:sp>
                    </p:grpSp>
                  </p:grpSp>
                  <p:grpSp>
                    <p:nvGrpSpPr>
                      <p:cNvPr id="57" name="Grupa 52"/>
                      <p:cNvGrpSpPr/>
                      <p:nvPr/>
                    </p:nvGrpSpPr>
                    <p:grpSpPr>
                      <a:xfrm>
                        <a:off x="5038725" y="1979613"/>
                        <a:ext cx="1148588" cy="763587"/>
                        <a:chOff x="5038725" y="1979613"/>
                        <a:chExt cx="1148588" cy="763587"/>
                      </a:xfrm>
                    </p:grpSpPr>
                    <p:sp>
                      <p:nvSpPr>
                        <p:cNvPr id="51" name="Dowolny kształt 50"/>
                        <p:cNvSpPr/>
                        <p:nvPr/>
                      </p:nvSpPr>
                      <p:spPr>
                        <a:xfrm>
                          <a:off x="5038725" y="1979613"/>
                          <a:ext cx="1148588" cy="763587"/>
                        </a:xfrm>
                        <a:custGeom>
                          <a:avLst/>
                          <a:gdLst>
                            <a:gd name="connsiteX0" fmla="*/ 652463 w 1148588"/>
                            <a:gd name="connsiteY0" fmla="*/ 6350 h 763587"/>
                            <a:gd name="connsiteX1" fmla="*/ 481013 w 1148588"/>
                            <a:gd name="connsiteY1" fmla="*/ 277812 h 763587"/>
                            <a:gd name="connsiteX2" fmla="*/ 376238 w 1148588"/>
                            <a:gd name="connsiteY2" fmla="*/ 220662 h 763587"/>
                            <a:gd name="connsiteX3" fmla="*/ 0 w 1148588"/>
                            <a:gd name="connsiteY3" fmla="*/ 515937 h 763587"/>
                            <a:gd name="connsiteX4" fmla="*/ 85725 w 1148588"/>
                            <a:gd name="connsiteY4" fmla="*/ 763587 h 763587"/>
                            <a:gd name="connsiteX5" fmla="*/ 257175 w 1148588"/>
                            <a:gd name="connsiteY5" fmla="*/ 639762 h 763587"/>
                            <a:gd name="connsiteX6" fmla="*/ 647700 w 1148588"/>
                            <a:gd name="connsiteY6" fmla="*/ 492125 h 763587"/>
                            <a:gd name="connsiteX7" fmla="*/ 719138 w 1148588"/>
                            <a:gd name="connsiteY7" fmla="*/ 330200 h 763587"/>
                            <a:gd name="connsiteX8" fmla="*/ 766763 w 1148588"/>
                            <a:gd name="connsiteY8" fmla="*/ 306387 h 763587"/>
                            <a:gd name="connsiteX9" fmla="*/ 1100138 w 1148588"/>
                            <a:gd name="connsiteY9" fmla="*/ 373062 h 763587"/>
                            <a:gd name="connsiteX10" fmla="*/ 1109663 w 1148588"/>
                            <a:gd name="connsiteY10" fmla="*/ 315912 h 763587"/>
                            <a:gd name="connsiteX11" fmla="*/ 1095375 w 1148588"/>
                            <a:gd name="connsiteY11" fmla="*/ 315912 h 763587"/>
                            <a:gd name="connsiteX12" fmla="*/ 652463 w 1148588"/>
                            <a:gd name="connsiteY12" fmla="*/ 6350 h 76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8588" h="763587">
                              <a:moveTo>
                                <a:pt x="652463" y="6350"/>
                              </a:moveTo>
                              <a:cubicBezTo>
                                <a:pt x="550069" y="0"/>
                                <a:pt x="583563" y="226543"/>
                                <a:pt x="481013" y="277812"/>
                              </a:cubicBezTo>
                              <a:cubicBezTo>
                                <a:pt x="370067" y="219928"/>
                                <a:pt x="330292" y="220662"/>
                                <a:pt x="376238" y="220662"/>
                              </a:cubicBezTo>
                              <a:lnTo>
                                <a:pt x="0" y="515937"/>
                              </a:lnTo>
                              <a:cubicBezTo>
                                <a:pt x="29074" y="598313"/>
                                <a:pt x="85725" y="676231"/>
                                <a:pt x="85725" y="763587"/>
                              </a:cubicBezTo>
                              <a:lnTo>
                                <a:pt x="257175" y="639762"/>
                              </a:lnTo>
                              <a:lnTo>
                                <a:pt x="647700" y="492125"/>
                              </a:lnTo>
                              <a:lnTo>
                                <a:pt x="719138" y="330200"/>
                              </a:lnTo>
                              <a:lnTo>
                                <a:pt x="766763" y="306387"/>
                              </a:lnTo>
                              <a:lnTo>
                                <a:pt x="1100138" y="373062"/>
                              </a:lnTo>
                              <a:cubicBezTo>
                                <a:pt x="1139011" y="288837"/>
                                <a:pt x="1148588" y="310352"/>
                                <a:pt x="1109663" y="315912"/>
                              </a:cubicBezTo>
                              <a:cubicBezTo>
                                <a:pt x="1104948" y="316585"/>
                                <a:pt x="1100138" y="315912"/>
                                <a:pt x="1095375" y="315912"/>
                              </a:cubicBezTo>
                              <a:cubicBezTo>
                                <a:pt x="948286" y="208793"/>
                                <a:pt x="754857" y="12700"/>
                                <a:pt x="652463" y="6350"/>
                              </a:cubicBez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Prostokąt 89"/>
                        <p:cNvSpPr>
                          <a:spLocks noChangeArrowheads="1"/>
                        </p:cNvSpPr>
                        <p:nvPr/>
                      </p:nvSpPr>
                      <p:spPr bwMode="auto">
                        <a:xfrm>
                          <a:off x="5286380" y="221455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9 </a:t>
                          </a:r>
                          <a:endParaRPr lang="pl-PL" sz="1100" b="1" dirty="0">
                            <a:solidFill>
                              <a:schemeClr val="bg1"/>
                            </a:solidFill>
                            <a:latin typeface="Calibri" pitchFamily="34" charset="0"/>
                          </a:endParaRPr>
                        </a:p>
                      </p:txBody>
                    </p:sp>
                  </p:grpSp>
                </p:grpSp>
                <p:grpSp>
                  <p:nvGrpSpPr>
                    <p:cNvPr id="58" name="Grupa 53"/>
                    <p:cNvGrpSpPr/>
                    <p:nvPr/>
                  </p:nvGrpSpPr>
                  <p:grpSpPr>
                    <a:xfrm>
                      <a:off x="3928362" y="2694244"/>
                      <a:ext cx="360996" cy="543358"/>
                      <a:chOff x="3928362" y="2694244"/>
                      <a:chExt cx="360996" cy="543358"/>
                    </a:xfrm>
                  </p:grpSpPr>
                  <p:sp>
                    <p:nvSpPr>
                      <p:cNvPr id="52" name="Prostokąt 51"/>
                      <p:cNvSpPr/>
                      <p:nvPr/>
                    </p:nvSpPr>
                    <p:spPr>
                      <a:xfrm rot="17766089">
                        <a:off x="3838566" y="2823047"/>
                        <a:ext cx="543358" cy="285752"/>
                      </a:xfrm>
                      <a:prstGeom prst="rect">
                        <a:avLst/>
                      </a:pr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Prostokąt 31"/>
                      <p:cNvSpPr>
                        <a:spLocks noChangeArrowheads="1"/>
                      </p:cNvSpPr>
                      <p:nvPr/>
                    </p:nvSpPr>
                    <p:spPr bwMode="auto">
                      <a:xfrm>
                        <a:off x="3928362" y="2714620"/>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10 </a:t>
                        </a:r>
                        <a:endParaRPr lang="pl-PL" sz="1100" b="1" dirty="0">
                          <a:solidFill>
                            <a:schemeClr val="bg1"/>
                          </a:solidFill>
                          <a:latin typeface="Calibri" pitchFamily="34" charset="0"/>
                        </a:endParaRPr>
                      </a:p>
                    </p:txBody>
                  </p:sp>
                </p:grpSp>
              </p:grpSp>
              <p:grpSp>
                <p:nvGrpSpPr>
                  <p:cNvPr id="61" name="Grupa 56"/>
                  <p:cNvGrpSpPr/>
                  <p:nvPr/>
                </p:nvGrpSpPr>
                <p:grpSpPr>
                  <a:xfrm>
                    <a:off x="3857620" y="2500306"/>
                    <a:ext cx="328936" cy="285752"/>
                    <a:chOff x="2746674" y="4143380"/>
                    <a:chExt cx="328936" cy="285752"/>
                  </a:xfrm>
                </p:grpSpPr>
                <p:sp>
                  <p:nvSpPr>
                    <p:cNvPr id="55" name="Elipsa 54"/>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6"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64" name="Grupa 57"/>
                  <p:cNvGrpSpPr/>
                  <p:nvPr/>
                </p:nvGrpSpPr>
                <p:grpSpPr>
                  <a:xfrm>
                    <a:off x="3786182" y="1428736"/>
                    <a:ext cx="328936" cy="285752"/>
                    <a:chOff x="2746674" y="4143380"/>
                    <a:chExt cx="328936" cy="285752"/>
                  </a:xfrm>
                </p:grpSpPr>
                <p:sp>
                  <p:nvSpPr>
                    <p:cNvPr id="59" name="Elipsa 58"/>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0"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67" name="Grupa 60"/>
                  <p:cNvGrpSpPr/>
                  <p:nvPr/>
                </p:nvGrpSpPr>
                <p:grpSpPr>
                  <a:xfrm>
                    <a:off x="3357554" y="1785926"/>
                    <a:ext cx="328936" cy="285752"/>
                    <a:chOff x="2746674" y="4143380"/>
                    <a:chExt cx="328936" cy="285752"/>
                  </a:xfrm>
                </p:grpSpPr>
                <p:sp>
                  <p:nvSpPr>
                    <p:cNvPr id="62" name="Elipsa 61"/>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71" name="Grupa 63"/>
                  <p:cNvGrpSpPr/>
                  <p:nvPr/>
                </p:nvGrpSpPr>
                <p:grpSpPr>
                  <a:xfrm>
                    <a:off x="4786314" y="3786190"/>
                    <a:ext cx="328936" cy="285752"/>
                    <a:chOff x="2746674" y="4143380"/>
                    <a:chExt cx="328936" cy="285752"/>
                  </a:xfrm>
                </p:grpSpPr>
                <p:sp>
                  <p:nvSpPr>
                    <p:cNvPr id="65" name="Elipsa 64"/>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73" name="Grupa 66"/>
                  <p:cNvGrpSpPr/>
                  <p:nvPr/>
                </p:nvGrpSpPr>
                <p:grpSpPr>
                  <a:xfrm>
                    <a:off x="5814700" y="2643182"/>
                    <a:ext cx="328936" cy="285752"/>
                    <a:chOff x="2746674" y="4143380"/>
                    <a:chExt cx="328936" cy="285752"/>
                  </a:xfrm>
                </p:grpSpPr>
                <p:sp>
                  <p:nvSpPr>
                    <p:cNvPr id="68" name="Elipsa 67"/>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9"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grpSp>
              <p:nvGrpSpPr>
                <p:cNvPr id="74" name="Grupa 72"/>
                <p:cNvGrpSpPr/>
                <p:nvPr/>
              </p:nvGrpSpPr>
              <p:grpSpPr>
                <a:xfrm>
                  <a:off x="5500000" y="3786190"/>
                  <a:ext cx="360996" cy="454025"/>
                  <a:chOff x="5500000" y="3786190"/>
                  <a:chExt cx="360996" cy="454025"/>
                </a:xfrm>
              </p:grpSpPr>
              <p:sp>
                <p:nvSpPr>
                  <p:cNvPr id="70" name="Dowolny kształt 69"/>
                  <p:cNvSpPr/>
                  <p:nvPr/>
                </p:nvSpPr>
                <p:spPr>
                  <a:xfrm>
                    <a:off x="5500694" y="3786190"/>
                    <a:ext cx="346075" cy="454025"/>
                  </a:xfrm>
                  <a:custGeom>
                    <a:avLst/>
                    <a:gdLst>
                      <a:gd name="connsiteX0" fmla="*/ 202406 w 347662"/>
                      <a:gd name="connsiteY0" fmla="*/ 0 h 454818"/>
                      <a:gd name="connsiteX1" fmla="*/ 90487 w 347662"/>
                      <a:gd name="connsiteY1" fmla="*/ 107156 h 454818"/>
                      <a:gd name="connsiteX2" fmla="*/ 169069 w 347662"/>
                      <a:gd name="connsiteY2" fmla="*/ 204787 h 454818"/>
                      <a:gd name="connsiteX3" fmla="*/ 0 w 347662"/>
                      <a:gd name="connsiteY3" fmla="*/ 366712 h 454818"/>
                      <a:gd name="connsiteX4" fmla="*/ 92869 w 347662"/>
                      <a:gd name="connsiteY4" fmla="*/ 454818 h 454818"/>
                      <a:gd name="connsiteX5" fmla="*/ 347662 w 347662"/>
                      <a:gd name="connsiteY5" fmla="*/ 128587 h 454818"/>
                      <a:gd name="connsiteX6" fmla="*/ 202406 w 347662"/>
                      <a:gd name="connsiteY6" fmla="*/ 0 h 45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662" h="454818">
                        <a:moveTo>
                          <a:pt x="202406" y="0"/>
                        </a:moveTo>
                        <a:lnTo>
                          <a:pt x="90487" y="107156"/>
                        </a:lnTo>
                        <a:lnTo>
                          <a:pt x="169069" y="204787"/>
                        </a:lnTo>
                        <a:lnTo>
                          <a:pt x="0" y="366712"/>
                        </a:lnTo>
                        <a:lnTo>
                          <a:pt x="92869" y="454818"/>
                        </a:lnTo>
                        <a:lnTo>
                          <a:pt x="347662" y="128587"/>
                        </a:lnTo>
                        <a:lnTo>
                          <a:pt x="202406"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72" name="Prostokąt 31"/>
                  <p:cNvSpPr>
                    <a:spLocks noChangeArrowheads="1"/>
                  </p:cNvSpPr>
                  <p:nvPr/>
                </p:nvSpPr>
                <p:spPr bwMode="auto">
                  <a:xfrm>
                    <a:off x="5500000" y="3786190"/>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12 </a:t>
                    </a:r>
                    <a:endParaRPr lang="pl-PL" sz="1100" b="1" dirty="0">
                      <a:solidFill>
                        <a:schemeClr val="bg1"/>
                      </a:solidFill>
                      <a:latin typeface="Calibri" pitchFamily="34" charset="0"/>
                    </a:endParaRPr>
                  </a:p>
                </p:txBody>
              </p:sp>
            </p:grpSp>
          </p:grpSp>
          <p:grpSp>
            <p:nvGrpSpPr>
              <p:cNvPr id="77" name="Grupa 76"/>
              <p:cNvGrpSpPr/>
              <p:nvPr/>
            </p:nvGrpSpPr>
            <p:grpSpPr>
              <a:xfrm>
                <a:off x="4857056" y="5000636"/>
                <a:ext cx="360996" cy="328613"/>
                <a:chOff x="4857056" y="5000636"/>
                <a:chExt cx="360996" cy="328613"/>
              </a:xfrm>
            </p:grpSpPr>
            <p:sp>
              <p:nvSpPr>
                <p:cNvPr id="75" name="Dowolny kształt 74"/>
                <p:cNvSpPr/>
                <p:nvPr/>
              </p:nvSpPr>
              <p:spPr>
                <a:xfrm>
                  <a:off x="5000628" y="5072074"/>
                  <a:ext cx="188913" cy="257175"/>
                </a:xfrm>
                <a:custGeom>
                  <a:avLst/>
                  <a:gdLst>
                    <a:gd name="connsiteX0" fmla="*/ 0 w 188119"/>
                    <a:gd name="connsiteY0" fmla="*/ 102394 h 257175"/>
                    <a:gd name="connsiteX1" fmla="*/ 147638 w 188119"/>
                    <a:gd name="connsiteY1" fmla="*/ 0 h 257175"/>
                    <a:gd name="connsiteX2" fmla="*/ 188119 w 188119"/>
                    <a:gd name="connsiteY2" fmla="*/ 59532 h 257175"/>
                    <a:gd name="connsiteX3" fmla="*/ 90488 w 188119"/>
                    <a:gd name="connsiteY3" fmla="*/ 257175 h 257175"/>
                    <a:gd name="connsiteX4" fmla="*/ 0 w 188119"/>
                    <a:gd name="connsiteY4" fmla="*/ 102394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19" h="257175">
                      <a:moveTo>
                        <a:pt x="0" y="102394"/>
                      </a:moveTo>
                      <a:lnTo>
                        <a:pt x="147638" y="0"/>
                      </a:lnTo>
                      <a:lnTo>
                        <a:pt x="188119" y="59532"/>
                      </a:lnTo>
                      <a:lnTo>
                        <a:pt x="90488" y="257175"/>
                      </a:lnTo>
                      <a:lnTo>
                        <a:pt x="0" y="102394"/>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76" name="Prostokąt 31"/>
                <p:cNvSpPr>
                  <a:spLocks noChangeArrowheads="1"/>
                </p:cNvSpPr>
                <p:nvPr/>
              </p:nvSpPr>
              <p:spPr bwMode="auto">
                <a:xfrm>
                  <a:off x="4857056" y="5000636"/>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13 </a:t>
                  </a:r>
                  <a:endParaRPr lang="pl-PL" sz="1100" b="1" dirty="0">
                    <a:solidFill>
                      <a:schemeClr val="bg1"/>
                    </a:solidFill>
                    <a:latin typeface="Calibri" pitchFamily="34" charset="0"/>
                  </a:endParaRPr>
                </a:p>
              </p:txBody>
            </p:sp>
          </p:grpSp>
        </p:grpSp>
        <p:grpSp>
          <p:nvGrpSpPr>
            <p:cNvPr id="80" name="Grupa 79"/>
            <p:cNvGrpSpPr/>
            <p:nvPr/>
          </p:nvGrpSpPr>
          <p:grpSpPr>
            <a:xfrm>
              <a:off x="5429256" y="2143116"/>
              <a:ext cx="360996" cy="285752"/>
              <a:chOff x="5429256" y="2143116"/>
              <a:chExt cx="360996" cy="285752"/>
            </a:xfrm>
          </p:grpSpPr>
          <p:sp>
            <p:nvSpPr>
              <p:cNvPr id="78" name="Elipsa 77"/>
              <p:cNvSpPr/>
              <p:nvPr/>
            </p:nvSpPr>
            <p:spPr>
              <a:xfrm>
                <a:off x="5500694" y="2143116"/>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Prostokąt 31"/>
              <p:cNvSpPr>
                <a:spLocks noChangeArrowheads="1"/>
              </p:cNvSpPr>
              <p:nvPr/>
            </p:nvSpPr>
            <p:spPr bwMode="auto">
              <a:xfrm>
                <a:off x="5429256" y="2143116"/>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14 </a:t>
                </a:r>
                <a:endParaRPr lang="pl-PL" sz="1100" b="1" dirty="0">
                  <a:solidFill>
                    <a:schemeClr val="bg1"/>
                  </a:solidFill>
                  <a:latin typeface="Calibri" pitchFamily="34" charset="0"/>
                </a:endParaRPr>
              </a:p>
            </p:txBody>
          </p:sp>
        </p:grpSp>
      </p:grpSp>
      <p:sp>
        <p:nvSpPr>
          <p:cNvPr id="16" name="Prostokąt 15"/>
          <p:cNvSpPr/>
          <p:nvPr/>
        </p:nvSpPr>
        <p:spPr>
          <a:xfrm>
            <a:off x="1428728" y="928670"/>
            <a:ext cx="6357982"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6"/>
                  </a:solidFill>
                  <a:prstDash val="solid"/>
                </a:ln>
                <a:solidFill>
                  <a:schemeClr val="bg1"/>
                </a:solidFill>
                <a:effectLst>
                  <a:reflection blurRad="12700" stA="28000" endPos="45000" dist="1000" dir="5400000" sy="-100000" algn="bl" rotWithShape="0"/>
                </a:effectLst>
              </a:rPr>
              <a:t>PRZESTRZEŃ PUBLICZNA I ZIELEŃ </a:t>
            </a:r>
            <a:endParaRPr lang="pl-PL" sz="3200" cap="all" dirty="0">
              <a:ln w="9000" cmpd="sng">
                <a:solidFill>
                  <a:schemeClr val="accent6"/>
                </a:solidFill>
                <a:prstDash val="solid"/>
              </a:ln>
              <a:solidFill>
                <a:schemeClr val="bg1"/>
              </a:solidFill>
              <a:effectLst>
                <a:reflection blurRad="12700" stA="28000" endPos="45000" dist="1000" dir="5400000" sy="-100000" algn="bl" rotWithShape="0"/>
              </a:effectLst>
            </a:endParaRPr>
          </a:p>
        </p:txBody>
      </p:sp>
      <p:sp>
        <p:nvSpPr>
          <p:cNvPr id="83" name="Prostokąt 23"/>
          <p:cNvSpPr>
            <a:spLocks noChangeArrowheads="1"/>
          </p:cNvSpPr>
          <p:nvPr/>
        </p:nvSpPr>
        <p:spPr bwMode="auto">
          <a:xfrm>
            <a:off x="5834171" y="1884355"/>
            <a:ext cx="285655"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5</a:t>
            </a:r>
            <a:r>
              <a:rPr lang="pl-PL" sz="1000" b="1" dirty="0" smtClean="0">
                <a:solidFill>
                  <a:schemeClr val="bg1"/>
                </a:solidFill>
                <a:latin typeface="Calibri" pitchFamily="34" charset="0"/>
              </a:rPr>
              <a:t> </a:t>
            </a:r>
            <a:endParaRPr lang="pl-PL" sz="1000" b="1" dirty="0">
              <a:solidFill>
                <a:schemeClr val="bg1"/>
              </a:solidFill>
              <a:latin typeface="Calibri" pitchFamily="34" charset="0"/>
            </a:endParaRPr>
          </a:p>
        </p:txBody>
      </p:sp>
      <p:pic>
        <p:nvPicPr>
          <p:cNvPr id="84" name="Obraz 83"/>
          <p:cNvPicPr>
            <a:picLocks noChangeAspect="1"/>
          </p:cNvPicPr>
          <p:nvPr/>
        </p:nvPicPr>
        <p:blipFill rotWithShape="1">
          <a:blip r:embed="rId3"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215238" cy="554578"/>
          </a:xfrm>
          <a:prstGeom prst="rect">
            <a:avLst/>
          </a:prstGeom>
          <a:noFill/>
        </p:spPr>
        <p:txBody>
          <a:bodyPr wrap="square">
            <a:noAutofit/>
          </a:bodyPr>
          <a:lstStyle/>
          <a:p>
            <a:pPr marL="342900" lvl="0" indent="-342900">
              <a:spcBef>
                <a:spcPct val="0"/>
              </a:spcBef>
              <a:defRPr/>
            </a:pPr>
            <a:r>
              <a:rPr lang="pl-PL" sz="1000" b="1" dirty="0" smtClean="0">
                <a:solidFill>
                  <a:schemeClr val="accent6"/>
                </a:solidFill>
              </a:rPr>
              <a:t>ŁAWKI - UL. KRÓLEWIECKA</a:t>
            </a:r>
          </a:p>
          <a:p>
            <a:pPr lvl="0">
              <a:spcBef>
                <a:spcPct val="0"/>
              </a:spcBef>
              <a:defRPr/>
            </a:pPr>
            <a:r>
              <a:rPr lang="pl-PL" sz="1000" dirty="0" smtClean="0"/>
              <a:t>MONTAŻ ŁAWEK WZDŁUŻ UL. KRÓLEWIECKIEJ.</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6"/>
                  </a:solidFill>
                  <a:prstDash val="solid"/>
                </a:ln>
                <a:solidFill>
                  <a:schemeClr val="accent6"/>
                </a:solidFill>
                <a:effectLst>
                  <a:reflection blurRad="12700" stA="28000" endPos="45000" dist="1000" dir="5400000" sy="-100000" algn="bl" rotWithShape="0"/>
                </a:effectLst>
              </a:rPr>
              <a:t>15</a:t>
            </a:r>
            <a:endParaRPr lang="pl-PL" sz="1200" cap="all" dirty="0">
              <a:ln w="9000" cmpd="sng">
                <a:solidFill>
                  <a:schemeClr val="accent6"/>
                </a:solidFill>
                <a:prstDash val="solid"/>
              </a:ln>
              <a:solidFill>
                <a:schemeClr val="accent6"/>
              </a:solidFill>
              <a:effectLst>
                <a:reflection blurRad="12700" stA="28000" endPos="45000" dist="1000" dir="5400000" sy="-100000" algn="bl" rotWithShape="0"/>
              </a:effectLst>
            </a:endParaRPr>
          </a:p>
        </p:txBody>
      </p:sp>
      <p:sp>
        <p:nvSpPr>
          <p:cNvPr id="17"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grpSp>
        <p:nvGrpSpPr>
          <p:cNvPr id="89" name="Grupa 88"/>
          <p:cNvGrpSpPr/>
          <p:nvPr/>
        </p:nvGrpSpPr>
        <p:grpSpPr>
          <a:xfrm>
            <a:off x="3232298" y="978195"/>
            <a:ext cx="3482842" cy="4351054"/>
            <a:chOff x="3232298" y="978195"/>
            <a:chExt cx="3482842" cy="4351054"/>
          </a:xfrm>
        </p:grpSpPr>
        <p:grpSp>
          <p:nvGrpSpPr>
            <p:cNvPr id="2" name="Grupa 81"/>
            <p:cNvGrpSpPr/>
            <p:nvPr/>
          </p:nvGrpSpPr>
          <p:grpSpPr>
            <a:xfrm>
              <a:off x="3286116" y="978195"/>
              <a:ext cx="3429024" cy="4351054"/>
              <a:chOff x="3286116" y="978195"/>
              <a:chExt cx="3429024" cy="4351054"/>
            </a:xfrm>
          </p:grpSpPr>
          <p:grpSp>
            <p:nvGrpSpPr>
              <p:cNvPr id="3" name="Grupa 80"/>
              <p:cNvGrpSpPr/>
              <p:nvPr/>
            </p:nvGrpSpPr>
            <p:grpSpPr>
              <a:xfrm>
                <a:off x="3286116" y="978195"/>
                <a:ext cx="3429024" cy="4351054"/>
                <a:chOff x="3286116" y="978195"/>
                <a:chExt cx="3429024" cy="4351054"/>
              </a:xfrm>
            </p:grpSpPr>
            <p:grpSp>
              <p:nvGrpSpPr>
                <p:cNvPr id="4" name="Grupa 73"/>
                <p:cNvGrpSpPr/>
                <p:nvPr/>
              </p:nvGrpSpPr>
              <p:grpSpPr>
                <a:xfrm>
                  <a:off x="3286116" y="978195"/>
                  <a:ext cx="3429024" cy="4114379"/>
                  <a:chOff x="3286116" y="978195"/>
                  <a:chExt cx="3429024" cy="4114379"/>
                </a:xfrm>
              </p:grpSpPr>
              <p:grpSp>
                <p:nvGrpSpPr>
                  <p:cNvPr id="5" name="Grupa 70"/>
                  <p:cNvGrpSpPr/>
                  <p:nvPr/>
                </p:nvGrpSpPr>
                <p:grpSpPr>
                  <a:xfrm>
                    <a:off x="3286116" y="978195"/>
                    <a:ext cx="3429024" cy="4114379"/>
                    <a:chOff x="3286116" y="978195"/>
                    <a:chExt cx="3429024" cy="4114379"/>
                  </a:xfrm>
                </p:grpSpPr>
                <p:grpSp>
                  <p:nvGrpSpPr>
                    <p:cNvPr id="6" name="Grupa 54"/>
                    <p:cNvGrpSpPr/>
                    <p:nvPr/>
                  </p:nvGrpSpPr>
                  <p:grpSpPr>
                    <a:xfrm>
                      <a:off x="3286116" y="978195"/>
                      <a:ext cx="3429024" cy="4114379"/>
                      <a:chOff x="3286116" y="978195"/>
                      <a:chExt cx="3429024" cy="4114379"/>
                    </a:xfrm>
                  </p:grpSpPr>
                  <p:grpSp>
                    <p:nvGrpSpPr>
                      <p:cNvPr id="7" name="Grupa 53"/>
                      <p:cNvGrpSpPr/>
                      <p:nvPr/>
                    </p:nvGrpSpPr>
                    <p:grpSpPr>
                      <a:xfrm>
                        <a:off x="3286116" y="978195"/>
                        <a:ext cx="3429024" cy="4114379"/>
                        <a:chOff x="3286116" y="978195"/>
                        <a:chExt cx="3429024" cy="4114379"/>
                      </a:xfrm>
                    </p:grpSpPr>
                    <p:grpSp>
                      <p:nvGrpSpPr>
                        <p:cNvPr id="8" name="Grupa 48"/>
                        <p:cNvGrpSpPr/>
                        <p:nvPr/>
                      </p:nvGrpSpPr>
                      <p:grpSpPr>
                        <a:xfrm>
                          <a:off x="3286116" y="978195"/>
                          <a:ext cx="3429024" cy="4114379"/>
                          <a:chOff x="3286116" y="978195"/>
                          <a:chExt cx="3429024" cy="4114379"/>
                        </a:xfrm>
                      </p:grpSpPr>
                      <p:grpSp>
                        <p:nvGrpSpPr>
                          <p:cNvPr id="9" name="Grupa 47"/>
                          <p:cNvGrpSpPr/>
                          <p:nvPr/>
                        </p:nvGrpSpPr>
                        <p:grpSpPr>
                          <a:xfrm>
                            <a:off x="3286116" y="978195"/>
                            <a:ext cx="3071834" cy="4114379"/>
                            <a:chOff x="3286116" y="978195"/>
                            <a:chExt cx="3071834" cy="4114379"/>
                          </a:xfrm>
                        </p:grpSpPr>
                        <p:grpSp>
                          <p:nvGrpSpPr>
                            <p:cNvPr id="10" name="Grupa 39"/>
                            <p:cNvGrpSpPr/>
                            <p:nvPr/>
                          </p:nvGrpSpPr>
                          <p:grpSpPr>
                            <a:xfrm>
                              <a:off x="3286116" y="978195"/>
                              <a:ext cx="3071834" cy="2736557"/>
                              <a:chOff x="3286116" y="978195"/>
                              <a:chExt cx="3071834" cy="2736557"/>
                            </a:xfrm>
                          </p:grpSpPr>
                          <p:grpSp>
                            <p:nvGrpSpPr>
                              <p:cNvPr id="11" name="Grupa 35"/>
                              <p:cNvGrpSpPr/>
                              <p:nvPr/>
                            </p:nvGrpSpPr>
                            <p:grpSpPr>
                              <a:xfrm>
                                <a:off x="3286116" y="1622417"/>
                                <a:ext cx="3071834" cy="2092335"/>
                                <a:chOff x="3286116" y="1622417"/>
                                <a:chExt cx="3071834" cy="2092335"/>
                              </a:xfrm>
                            </p:grpSpPr>
                            <p:grpSp>
                              <p:nvGrpSpPr>
                                <p:cNvPr id="14" name="Grupa 32"/>
                                <p:cNvGrpSpPr/>
                                <p:nvPr/>
                              </p:nvGrpSpPr>
                              <p:grpSpPr>
                                <a:xfrm>
                                  <a:off x="4167963" y="1622417"/>
                                  <a:ext cx="2189987" cy="2092335"/>
                                  <a:chOff x="4167963" y="1622417"/>
                                  <a:chExt cx="2189987" cy="2092335"/>
                                </a:xfrm>
                              </p:grpSpPr>
                              <p:grpSp>
                                <p:nvGrpSpPr>
                                  <p:cNvPr id="15" name="Grupa 32"/>
                                  <p:cNvGrpSpPr/>
                                  <p:nvPr/>
                                </p:nvGrpSpPr>
                                <p:grpSpPr>
                                  <a:xfrm>
                                    <a:off x="4167963" y="2214554"/>
                                    <a:ext cx="1975673" cy="1500198"/>
                                    <a:chOff x="4167963" y="2214554"/>
                                    <a:chExt cx="1975673" cy="1500198"/>
                                  </a:xfrm>
                                </p:grpSpPr>
                                <p:grpSp>
                                  <p:nvGrpSpPr>
                                    <p:cNvPr id="18" name="Grupa 25"/>
                                    <p:cNvGrpSpPr/>
                                    <p:nvPr/>
                                  </p:nvGrpSpPr>
                                  <p:grpSpPr>
                                    <a:xfrm>
                                      <a:off x="4167963" y="2870791"/>
                                      <a:ext cx="904103" cy="843961"/>
                                      <a:chOff x="4167963" y="2870791"/>
                                      <a:chExt cx="904103" cy="843961"/>
                                    </a:xfrm>
                                  </p:grpSpPr>
                                  <p:grpSp>
                                    <p:nvGrpSpPr>
                                      <p:cNvPr id="32" name="Grupa 24"/>
                                      <p:cNvGrpSpPr/>
                                      <p:nvPr/>
                                    </p:nvGrpSpPr>
                                    <p:grpSpPr>
                                      <a:xfrm>
                                        <a:off x="4167963" y="2870791"/>
                                        <a:ext cx="904103" cy="843961"/>
                                        <a:chOff x="4167963" y="2870791"/>
                                        <a:chExt cx="904103" cy="843961"/>
                                      </a:xfrm>
                                    </p:grpSpPr>
                                    <p:cxnSp>
                                      <p:nvCxnSpPr>
                                        <p:cNvPr id="13" name="Łącznik prosty 12"/>
                                        <p:cNvCxnSpPr/>
                                        <p:nvPr/>
                                      </p:nvCxnSpPr>
                                      <p:spPr>
                                        <a:xfrm>
                                          <a:off x="4286248" y="3071810"/>
                                          <a:ext cx="785818" cy="642942"/>
                                        </a:xfrm>
                                        <a:prstGeom prst="line">
                                          <a:avLst/>
                                        </a:pr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Dowolny kształt 20"/>
                                        <p:cNvSpPr/>
                                        <p:nvPr/>
                                      </p:nvSpPr>
                                      <p:spPr>
                                        <a:xfrm>
                                          <a:off x="4167963" y="2870791"/>
                                          <a:ext cx="170121" cy="318976"/>
                                        </a:xfrm>
                                        <a:custGeom>
                                          <a:avLst/>
                                          <a:gdLst>
                                            <a:gd name="connsiteX0" fmla="*/ 0 w 170121"/>
                                            <a:gd name="connsiteY0" fmla="*/ 318976 h 318976"/>
                                            <a:gd name="connsiteX1" fmla="*/ 138223 w 170121"/>
                                            <a:gd name="connsiteY1" fmla="*/ 191386 h 318976"/>
                                            <a:gd name="connsiteX2" fmla="*/ 138223 w 170121"/>
                                            <a:gd name="connsiteY2" fmla="*/ 85060 h 318976"/>
                                            <a:gd name="connsiteX3" fmla="*/ 170121 w 170121"/>
                                            <a:gd name="connsiteY3" fmla="*/ 0 h 318976"/>
                                          </a:gdLst>
                                          <a:ahLst/>
                                          <a:cxnLst>
                                            <a:cxn ang="0">
                                              <a:pos x="connsiteX0" y="connsiteY0"/>
                                            </a:cxn>
                                            <a:cxn ang="0">
                                              <a:pos x="connsiteX1" y="connsiteY1"/>
                                            </a:cxn>
                                            <a:cxn ang="0">
                                              <a:pos x="connsiteX2" y="connsiteY2"/>
                                            </a:cxn>
                                            <a:cxn ang="0">
                                              <a:pos x="connsiteX3" y="connsiteY3"/>
                                            </a:cxn>
                                          </a:cxnLst>
                                          <a:rect l="l" t="t" r="r" b="b"/>
                                          <a:pathLst>
                                            <a:path w="170121" h="318976">
                                              <a:moveTo>
                                                <a:pt x="0" y="318976"/>
                                              </a:moveTo>
                                              <a:cubicBezTo>
                                                <a:pt x="57593" y="274674"/>
                                                <a:pt x="115186" y="230372"/>
                                                <a:pt x="138223" y="191386"/>
                                              </a:cubicBezTo>
                                              <a:cubicBezTo>
                                                <a:pt x="161260" y="152400"/>
                                                <a:pt x="132907" y="116958"/>
                                                <a:pt x="138223" y="85060"/>
                                              </a:cubicBezTo>
                                              <a:cubicBezTo>
                                                <a:pt x="143539" y="53162"/>
                                                <a:pt x="156830" y="26581"/>
                                                <a:pt x="170121" y="0"/>
                                              </a:cubicBezTo>
                                            </a:path>
                                          </a:pathLst>
                                        </a:cu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sp>
                                    <p:nvSpPr>
                                      <p:cNvPr id="22" name="Prostokąt 39"/>
                                      <p:cNvSpPr>
                                        <a:spLocks noChangeArrowheads="1"/>
                                      </p:cNvSpPr>
                                      <p:nvPr/>
                                    </p:nvSpPr>
                                    <p:spPr bwMode="auto">
                                      <a:xfrm>
                                        <a:off x="4211700" y="2928934"/>
                                        <a:ext cx="288862"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1 </a:t>
                                        </a:r>
                                      </a:p>
                                    </p:txBody>
                                  </p:sp>
                                </p:grpSp>
                                <p:grpSp>
                                  <p:nvGrpSpPr>
                                    <p:cNvPr id="35" name="Grupa 26"/>
                                    <p:cNvGrpSpPr/>
                                    <p:nvPr/>
                                  </p:nvGrpSpPr>
                                  <p:grpSpPr>
                                    <a:xfrm>
                                      <a:off x="4286248" y="2214554"/>
                                      <a:ext cx="914404" cy="553712"/>
                                      <a:chOff x="4286248" y="2214554"/>
                                      <a:chExt cx="914404" cy="553712"/>
                                    </a:xfrm>
                                  </p:grpSpPr>
                                  <p:grpSp>
                                    <p:nvGrpSpPr>
                                      <p:cNvPr id="36" name="Grupa 17"/>
                                      <p:cNvGrpSpPr/>
                                      <p:nvPr/>
                                    </p:nvGrpSpPr>
                                    <p:grpSpPr>
                                      <a:xfrm>
                                        <a:off x="4786314" y="2500306"/>
                                        <a:ext cx="414338" cy="267960"/>
                                        <a:chOff x="4370388" y="2922588"/>
                                        <a:chExt cx="414338" cy="267960"/>
                                      </a:xfrm>
                                    </p:grpSpPr>
                                    <p:sp>
                                      <p:nvSpPr>
                                        <p:cNvPr id="19" name="Dowolny kształt 18"/>
                                        <p:cNvSpPr/>
                                        <p:nvPr/>
                                      </p:nvSpPr>
                                      <p:spPr>
                                        <a:xfrm>
                                          <a:off x="4370388" y="2922588"/>
                                          <a:ext cx="230187" cy="230187"/>
                                        </a:xfrm>
                                        <a:custGeom>
                                          <a:avLst/>
                                          <a:gdLst>
                                            <a:gd name="connsiteX0" fmla="*/ 11249 w 230324"/>
                                            <a:gd name="connsiteY0" fmla="*/ 0 h 230981"/>
                                            <a:gd name="connsiteX1" fmla="*/ 204130 w 230324"/>
                                            <a:gd name="connsiteY1" fmla="*/ 16669 h 230981"/>
                                            <a:gd name="connsiteX2" fmla="*/ 223180 w 230324"/>
                                            <a:gd name="connsiteY2" fmla="*/ 40481 h 230981"/>
                                            <a:gd name="connsiteX3" fmla="*/ 230324 w 230324"/>
                                            <a:gd name="connsiteY3" fmla="*/ 111919 h 230981"/>
                                            <a:gd name="connsiteX4" fmla="*/ 230324 w 230324"/>
                                            <a:gd name="connsiteY4" fmla="*/ 202406 h 230981"/>
                                            <a:gd name="connsiteX5" fmla="*/ 201749 w 230324"/>
                                            <a:gd name="connsiteY5" fmla="*/ 230981 h 230981"/>
                                            <a:gd name="connsiteX6" fmla="*/ 154124 w 230324"/>
                                            <a:gd name="connsiteY6" fmla="*/ 226219 h 230981"/>
                                            <a:gd name="connsiteX7" fmla="*/ 1724 w 230324"/>
                                            <a:gd name="connsiteY7" fmla="*/ 73819 h 230981"/>
                                            <a:gd name="connsiteX8" fmla="*/ 11249 w 230324"/>
                                            <a:gd name="connsiteY8" fmla="*/ 0 h 23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324" h="230981">
                                              <a:moveTo>
                                                <a:pt x="11249" y="0"/>
                                              </a:moveTo>
                                              <a:lnTo>
                                                <a:pt x="204130" y="16669"/>
                                              </a:lnTo>
                                              <a:lnTo>
                                                <a:pt x="223180" y="40481"/>
                                              </a:lnTo>
                                              <a:cubicBezTo>
                                                <a:pt x="228020" y="110657"/>
                                                <a:pt x="211631" y="93218"/>
                                                <a:pt x="230324" y="111919"/>
                                              </a:cubicBezTo>
                                              <a:lnTo>
                                                <a:pt x="230324" y="202406"/>
                                              </a:lnTo>
                                              <a:lnTo>
                                                <a:pt x="201749" y="230981"/>
                                              </a:lnTo>
                                              <a:lnTo>
                                                <a:pt x="154124" y="226219"/>
                                              </a:lnTo>
                                              <a:cubicBezTo>
                                                <a:pt x="0" y="79319"/>
                                                <a:pt x="1724" y="151141"/>
                                                <a:pt x="1724" y="73819"/>
                                              </a:cubicBezTo>
                                              <a:lnTo>
                                                <a:pt x="11249"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20" name="Prostokąt 42"/>
                                        <p:cNvSpPr>
                                          <a:spLocks noChangeArrowheads="1"/>
                                        </p:cNvSpPr>
                                        <p:nvPr/>
                                      </p:nvSpPr>
                                      <p:spPr bwMode="auto">
                                        <a:xfrm>
                                          <a:off x="4499071" y="2928938"/>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grpSp>
                                  <p:grpSp>
                                    <p:nvGrpSpPr>
                                      <p:cNvPr id="37" name="Grupa 25"/>
                                      <p:cNvGrpSpPr/>
                                      <p:nvPr/>
                                    </p:nvGrpSpPr>
                                    <p:grpSpPr>
                                      <a:xfrm>
                                        <a:off x="4286248" y="2214554"/>
                                        <a:ext cx="357093" cy="261610"/>
                                        <a:chOff x="4286248" y="2214554"/>
                                        <a:chExt cx="357093" cy="261610"/>
                                      </a:xfrm>
                                    </p:grpSpPr>
                                    <p:sp>
                                      <p:nvSpPr>
                                        <p:cNvPr id="24" name="Prostokąt 23"/>
                                        <p:cNvSpPr>
                                          <a:spLocks noChangeArrowheads="1"/>
                                        </p:cNvSpPr>
                                        <p:nvPr/>
                                      </p:nvSpPr>
                                      <p:spPr bwMode="auto">
                                        <a:xfrm>
                                          <a:off x="4357686" y="2214554"/>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sp>
                                      <p:nvSpPr>
                                        <p:cNvPr id="25" name="Dowolny kształt 24"/>
                                        <p:cNvSpPr/>
                                        <p:nvPr/>
                                      </p:nvSpPr>
                                      <p:spPr>
                                        <a:xfrm>
                                          <a:off x="4286248" y="2285992"/>
                                          <a:ext cx="169858" cy="163518"/>
                                        </a:xfrm>
                                        <a:custGeom>
                                          <a:avLst/>
                                          <a:gdLst>
                                            <a:gd name="connsiteX0" fmla="*/ 790 w 134140"/>
                                            <a:gd name="connsiteY0" fmla="*/ 107231 h 114374"/>
                                            <a:gd name="connsiteX1" fmla="*/ 134140 w 134140"/>
                                            <a:gd name="connsiteY1" fmla="*/ 114374 h 114374"/>
                                            <a:gd name="connsiteX2" fmla="*/ 105565 w 134140"/>
                                            <a:gd name="connsiteY2" fmla="*/ 47699 h 114374"/>
                                            <a:gd name="connsiteX3" fmla="*/ 105565 w 134140"/>
                                            <a:gd name="connsiteY3" fmla="*/ 9599 h 114374"/>
                                            <a:gd name="connsiteX4" fmla="*/ 790 w 134140"/>
                                            <a:gd name="connsiteY4" fmla="*/ 74 h 114374"/>
                                            <a:gd name="connsiteX5" fmla="*/ 3171 w 134140"/>
                                            <a:gd name="connsiteY5" fmla="*/ 74 h 114374"/>
                                            <a:gd name="connsiteX6" fmla="*/ 790 w 134140"/>
                                            <a:gd name="connsiteY6" fmla="*/ 107231 h 11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40" h="114374">
                                              <a:moveTo>
                                                <a:pt x="790" y="107231"/>
                                              </a:moveTo>
                                              <a:lnTo>
                                                <a:pt x="134140" y="114374"/>
                                              </a:lnTo>
                                              <a:lnTo>
                                                <a:pt x="105565" y="47699"/>
                                              </a:lnTo>
                                              <a:lnTo>
                                                <a:pt x="105565" y="9599"/>
                                              </a:lnTo>
                                              <a:lnTo>
                                                <a:pt x="790" y="74"/>
                                              </a:lnTo>
                                              <a:cubicBezTo>
                                                <a:pt x="0" y="0"/>
                                                <a:pt x="2377" y="74"/>
                                                <a:pt x="3171" y="74"/>
                                              </a:cubicBezTo>
                                              <a:cubicBezTo>
                                                <a:pt x="2377" y="35793"/>
                                                <a:pt x="1584" y="71512"/>
                                                <a:pt x="790" y="107231"/>
                                              </a:cubicBezTo>
                                              <a:close/>
                                            </a:path>
                                          </a:pathLst>
                                        </a:custGeom>
                                        <a:solidFill>
                                          <a:srgbClr val="FFC000">
                                            <a:alpha val="20000"/>
                                          </a:srgbClr>
                                        </a:solidFill>
                                        <a:ln>
                                          <a:solidFill>
                                            <a:srgbClr val="FF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grpSp>
                                  <p:nvGrpSpPr>
                                    <p:cNvPr id="40" name="Grupa 31"/>
                                    <p:cNvGrpSpPr/>
                                    <p:nvPr/>
                                  </p:nvGrpSpPr>
                                  <p:grpSpPr>
                                    <a:xfrm>
                                      <a:off x="5397885" y="2357430"/>
                                      <a:ext cx="745751" cy="576262"/>
                                      <a:chOff x="5397885" y="2357430"/>
                                      <a:chExt cx="745751" cy="576262"/>
                                    </a:xfrm>
                                  </p:grpSpPr>
                                  <p:sp>
                                    <p:nvSpPr>
                                      <p:cNvPr id="26" name="Dowolny kształt 25"/>
                                      <p:cNvSpPr/>
                                      <p:nvPr/>
                                    </p:nvSpPr>
                                    <p:spPr>
                                      <a:xfrm>
                                        <a:off x="5397885" y="2357430"/>
                                        <a:ext cx="745751" cy="576262"/>
                                      </a:xfrm>
                                      <a:custGeom>
                                        <a:avLst/>
                                        <a:gdLst>
                                          <a:gd name="connsiteX0" fmla="*/ 9525 w 838200"/>
                                          <a:gd name="connsiteY0" fmla="*/ 261937 h 648041"/>
                                          <a:gd name="connsiteX1" fmla="*/ 0 w 838200"/>
                                          <a:gd name="connsiteY1" fmla="*/ 504825 h 648041"/>
                                          <a:gd name="connsiteX2" fmla="*/ 357188 w 838200"/>
                                          <a:gd name="connsiteY2" fmla="*/ 542925 h 648041"/>
                                          <a:gd name="connsiteX3" fmla="*/ 485775 w 838200"/>
                                          <a:gd name="connsiteY3" fmla="*/ 571500 h 648041"/>
                                          <a:gd name="connsiteX4" fmla="*/ 633413 w 838200"/>
                                          <a:gd name="connsiteY4" fmla="*/ 590550 h 648041"/>
                                          <a:gd name="connsiteX5" fmla="*/ 714375 w 838200"/>
                                          <a:gd name="connsiteY5" fmla="*/ 635794 h 648041"/>
                                          <a:gd name="connsiteX6" fmla="*/ 781050 w 838200"/>
                                          <a:gd name="connsiteY6" fmla="*/ 647700 h 648041"/>
                                          <a:gd name="connsiteX7" fmla="*/ 773906 w 838200"/>
                                          <a:gd name="connsiteY7" fmla="*/ 642937 h 648041"/>
                                          <a:gd name="connsiteX8" fmla="*/ 771525 w 838200"/>
                                          <a:gd name="connsiteY8" fmla="*/ 638175 h 648041"/>
                                          <a:gd name="connsiteX9" fmla="*/ 838200 w 838200"/>
                                          <a:gd name="connsiteY9" fmla="*/ 121444 h 648041"/>
                                          <a:gd name="connsiteX10" fmla="*/ 650081 w 838200"/>
                                          <a:gd name="connsiteY10" fmla="*/ 66675 h 648041"/>
                                          <a:gd name="connsiteX11" fmla="*/ 447675 w 838200"/>
                                          <a:gd name="connsiteY11" fmla="*/ 7144 h 648041"/>
                                          <a:gd name="connsiteX12" fmla="*/ 381000 w 838200"/>
                                          <a:gd name="connsiteY12" fmla="*/ 0 h 648041"/>
                                          <a:gd name="connsiteX13" fmla="*/ 364331 w 838200"/>
                                          <a:gd name="connsiteY13" fmla="*/ 152400 h 648041"/>
                                          <a:gd name="connsiteX14" fmla="*/ 104775 w 838200"/>
                                          <a:gd name="connsiteY14" fmla="*/ 219075 h 648041"/>
                                          <a:gd name="connsiteX15" fmla="*/ 9525 w 838200"/>
                                          <a:gd name="connsiteY15" fmla="*/ 261937 h 6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8200" h="648041">
                                            <a:moveTo>
                                              <a:pt x="9525" y="261937"/>
                                            </a:moveTo>
                                            <a:lnTo>
                                              <a:pt x="0" y="504825"/>
                                            </a:lnTo>
                                            <a:lnTo>
                                              <a:pt x="357188" y="542925"/>
                                            </a:lnTo>
                                            <a:lnTo>
                                              <a:pt x="485775" y="571500"/>
                                            </a:lnTo>
                                            <a:lnTo>
                                              <a:pt x="633413" y="590550"/>
                                            </a:lnTo>
                                            <a:lnTo>
                                              <a:pt x="714375" y="635794"/>
                                            </a:lnTo>
                                            <a:cubicBezTo>
                                              <a:pt x="736600" y="639763"/>
                                              <a:pt x="758634" y="645010"/>
                                              <a:pt x="781050" y="647700"/>
                                            </a:cubicBezTo>
                                            <a:cubicBezTo>
                                              <a:pt x="783892" y="648041"/>
                                              <a:pt x="775930" y="644961"/>
                                              <a:pt x="773906" y="642937"/>
                                            </a:cubicBezTo>
                                            <a:cubicBezTo>
                                              <a:pt x="772651" y="641682"/>
                                              <a:pt x="772319" y="639762"/>
                                              <a:pt x="771525" y="638175"/>
                                            </a:cubicBezTo>
                                            <a:lnTo>
                                              <a:pt x="838200" y="121444"/>
                                            </a:lnTo>
                                            <a:cubicBezTo>
                                              <a:pt x="775284" y="103923"/>
                                              <a:pt x="650081" y="131985"/>
                                              <a:pt x="650081" y="66675"/>
                                            </a:cubicBezTo>
                                            <a:lnTo>
                                              <a:pt x="447675" y="7144"/>
                                            </a:lnTo>
                                            <a:lnTo>
                                              <a:pt x="381000" y="0"/>
                                            </a:lnTo>
                                            <a:lnTo>
                                              <a:pt x="364331" y="152400"/>
                                            </a:lnTo>
                                            <a:lnTo>
                                              <a:pt x="104775" y="219075"/>
                                            </a:lnTo>
                                            <a:lnTo>
                                              <a:pt x="9525" y="261937"/>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1" name="Prostokąt 45"/>
                                      <p:cNvSpPr>
                                        <a:spLocks noChangeArrowheads="1"/>
                                      </p:cNvSpPr>
                                      <p:nvPr/>
                                    </p:nvSpPr>
                                    <p:spPr bwMode="auto">
                                      <a:xfrm>
                                        <a:off x="5715008" y="2428868"/>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4 </a:t>
                                        </a:r>
                                        <a:endParaRPr lang="pl-PL" sz="1100" b="1" dirty="0">
                                          <a:solidFill>
                                            <a:schemeClr val="bg1"/>
                                          </a:solidFill>
                                          <a:latin typeface="Calibri" pitchFamily="34" charset="0"/>
                                        </a:endParaRPr>
                                      </a:p>
                                    </p:txBody>
                                  </p:sp>
                                </p:grpSp>
                              </p:grpSp>
                              <p:sp>
                                <p:nvSpPr>
                                  <p:cNvPr id="27" name="Dowolny kształt 26"/>
                                  <p:cNvSpPr/>
                                  <p:nvPr/>
                                </p:nvSpPr>
                                <p:spPr>
                                  <a:xfrm>
                                    <a:off x="5573725" y="1622417"/>
                                    <a:ext cx="784225" cy="735013"/>
                                  </a:xfrm>
                                  <a:custGeom>
                                    <a:avLst/>
                                    <a:gdLst>
                                      <a:gd name="connsiteX0" fmla="*/ 102393 w 783431"/>
                                      <a:gd name="connsiteY0" fmla="*/ 0 h 735806"/>
                                      <a:gd name="connsiteX1" fmla="*/ 345281 w 783431"/>
                                      <a:gd name="connsiteY1" fmla="*/ 235744 h 735806"/>
                                      <a:gd name="connsiteX2" fmla="*/ 783431 w 783431"/>
                                      <a:gd name="connsiteY2" fmla="*/ 600075 h 735806"/>
                                      <a:gd name="connsiteX3" fmla="*/ 702468 w 783431"/>
                                      <a:gd name="connsiteY3" fmla="*/ 735806 h 735806"/>
                                      <a:gd name="connsiteX4" fmla="*/ 159543 w 783431"/>
                                      <a:gd name="connsiteY4" fmla="*/ 323850 h 735806"/>
                                      <a:gd name="connsiteX5" fmla="*/ 92868 w 783431"/>
                                      <a:gd name="connsiteY5" fmla="*/ 245269 h 735806"/>
                                      <a:gd name="connsiteX6" fmla="*/ 0 w 783431"/>
                                      <a:gd name="connsiteY6" fmla="*/ 152400 h 735806"/>
                                      <a:gd name="connsiteX7" fmla="*/ 102393 w 783431"/>
                                      <a:gd name="connsiteY7" fmla="*/ 0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431" h="735806">
                                        <a:moveTo>
                                          <a:pt x="102393" y="0"/>
                                        </a:moveTo>
                                        <a:lnTo>
                                          <a:pt x="345281" y="235744"/>
                                        </a:lnTo>
                                        <a:lnTo>
                                          <a:pt x="783431" y="600075"/>
                                        </a:lnTo>
                                        <a:lnTo>
                                          <a:pt x="702468" y="735806"/>
                                        </a:lnTo>
                                        <a:lnTo>
                                          <a:pt x="159543" y="323850"/>
                                        </a:lnTo>
                                        <a:lnTo>
                                          <a:pt x="92868" y="245269"/>
                                        </a:lnTo>
                                        <a:lnTo>
                                          <a:pt x="0" y="152400"/>
                                        </a:lnTo>
                                        <a:cubicBezTo>
                                          <a:pt x="33584" y="102024"/>
                                          <a:pt x="41849" y="2381"/>
                                          <a:pt x="102393" y="0"/>
                                        </a:cubicBez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nvGrpSpPr>
                                <p:cNvPr id="49" name="Grupa 31"/>
                                <p:cNvGrpSpPr/>
                                <p:nvPr/>
                              </p:nvGrpSpPr>
                              <p:grpSpPr>
                                <a:xfrm>
                                  <a:off x="3286116" y="2857496"/>
                                  <a:ext cx="747713" cy="833110"/>
                                  <a:chOff x="2714625" y="3429000"/>
                                  <a:chExt cx="747713" cy="833110"/>
                                </a:xfrm>
                              </p:grpSpPr>
                              <p:sp>
                                <p:nvSpPr>
                                  <p:cNvPr id="33" name="Dowolny kształt 32"/>
                                  <p:cNvSpPr/>
                                  <p:nvPr/>
                                </p:nvSpPr>
                                <p:spPr>
                                  <a:xfrm>
                                    <a:off x="2714625" y="3429000"/>
                                    <a:ext cx="747713" cy="831850"/>
                                  </a:xfrm>
                                  <a:custGeom>
                                    <a:avLst/>
                                    <a:gdLst>
                                      <a:gd name="connsiteX0" fmla="*/ 0 w 747713"/>
                                      <a:gd name="connsiteY0" fmla="*/ 78581 h 832301"/>
                                      <a:gd name="connsiteX1" fmla="*/ 216694 w 747713"/>
                                      <a:gd name="connsiteY1" fmla="*/ 0 h 832301"/>
                                      <a:gd name="connsiteX2" fmla="*/ 326231 w 747713"/>
                                      <a:gd name="connsiteY2" fmla="*/ 100012 h 832301"/>
                                      <a:gd name="connsiteX3" fmla="*/ 509588 w 747713"/>
                                      <a:gd name="connsiteY3" fmla="*/ 328612 h 832301"/>
                                      <a:gd name="connsiteX4" fmla="*/ 688181 w 747713"/>
                                      <a:gd name="connsiteY4" fmla="*/ 566737 h 832301"/>
                                      <a:gd name="connsiteX5" fmla="*/ 747713 w 747713"/>
                                      <a:gd name="connsiteY5" fmla="*/ 666750 h 832301"/>
                                      <a:gd name="connsiteX6" fmla="*/ 490538 w 747713"/>
                                      <a:gd name="connsiteY6" fmla="*/ 828675 h 832301"/>
                                      <a:gd name="connsiteX7" fmla="*/ 483394 w 747713"/>
                                      <a:gd name="connsiteY7" fmla="*/ 831056 h 832301"/>
                                      <a:gd name="connsiteX8" fmla="*/ 473869 w 747713"/>
                                      <a:gd name="connsiteY8" fmla="*/ 819150 h 832301"/>
                                      <a:gd name="connsiteX9" fmla="*/ 0 w 747713"/>
                                      <a:gd name="connsiteY9" fmla="*/ 78581 h 83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7713" h="832301">
                                        <a:moveTo>
                                          <a:pt x="0" y="78581"/>
                                        </a:moveTo>
                                        <a:lnTo>
                                          <a:pt x="216694" y="0"/>
                                        </a:lnTo>
                                        <a:lnTo>
                                          <a:pt x="326231" y="100012"/>
                                        </a:lnTo>
                                        <a:lnTo>
                                          <a:pt x="509588" y="328612"/>
                                        </a:lnTo>
                                        <a:lnTo>
                                          <a:pt x="688181" y="566737"/>
                                        </a:lnTo>
                                        <a:lnTo>
                                          <a:pt x="747713" y="666750"/>
                                        </a:lnTo>
                                        <a:lnTo>
                                          <a:pt x="490538" y="828675"/>
                                        </a:lnTo>
                                        <a:cubicBezTo>
                                          <a:pt x="488406" y="830000"/>
                                          <a:pt x="485573" y="832301"/>
                                          <a:pt x="483394" y="831056"/>
                                        </a:cubicBezTo>
                                        <a:cubicBezTo>
                                          <a:pt x="478981" y="828534"/>
                                          <a:pt x="473869" y="819150"/>
                                          <a:pt x="473869" y="819150"/>
                                        </a:cubicBezTo>
                                        <a:lnTo>
                                          <a:pt x="0" y="78581"/>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4" name="Prostokąt 31"/>
                                  <p:cNvSpPr>
                                    <a:spLocks noChangeArrowheads="1"/>
                                  </p:cNvSpPr>
                                  <p:nvPr/>
                                </p:nvSpPr>
                                <p:spPr bwMode="auto">
                                  <a:xfrm>
                                    <a:off x="2995678" y="4000500"/>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6 </a:t>
                                    </a:r>
                                    <a:endParaRPr lang="pl-PL" sz="1100" b="1" dirty="0">
                                      <a:solidFill>
                                        <a:schemeClr val="bg1"/>
                                      </a:solidFill>
                                      <a:latin typeface="Calibri" pitchFamily="34" charset="0"/>
                                    </a:endParaRPr>
                                  </a:p>
                                </p:txBody>
                              </p:sp>
                            </p:grpSp>
                          </p:grpSp>
                          <p:grpSp>
                            <p:nvGrpSpPr>
                              <p:cNvPr id="54" name="Grupa 36"/>
                              <p:cNvGrpSpPr/>
                              <p:nvPr/>
                            </p:nvGrpSpPr>
                            <p:grpSpPr>
                              <a:xfrm>
                                <a:off x="3838353" y="978195"/>
                                <a:ext cx="510363" cy="1116419"/>
                                <a:chOff x="3838353" y="978195"/>
                                <a:chExt cx="510363" cy="1116419"/>
                              </a:xfrm>
                            </p:grpSpPr>
                            <p:sp>
                              <p:nvSpPr>
                                <p:cNvPr id="38" name="Dowolny kształt 37"/>
                                <p:cNvSpPr/>
                                <p:nvPr/>
                              </p:nvSpPr>
                              <p:spPr>
                                <a:xfrm>
                                  <a:off x="3838353" y="978195"/>
                                  <a:ext cx="510363" cy="1116419"/>
                                </a:xfrm>
                                <a:custGeom>
                                  <a:avLst/>
                                  <a:gdLst>
                                    <a:gd name="connsiteX0" fmla="*/ 0 w 510363"/>
                                    <a:gd name="connsiteY0" fmla="*/ 10633 h 1116419"/>
                                    <a:gd name="connsiteX1" fmla="*/ 233917 w 510363"/>
                                    <a:gd name="connsiteY1" fmla="*/ 744279 h 1116419"/>
                                    <a:gd name="connsiteX2" fmla="*/ 212652 w 510363"/>
                                    <a:gd name="connsiteY2" fmla="*/ 1116419 h 1116419"/>
                                    <a:gd name="connsiteX3" fmla="*/ 510363 w 510363"/>
                                    <a:gd name="connsiteY3" fmla="*/ 978196 h 1116419"/>
                                    <a:gd name="connsiteX4" fmla="*/ 308345 w 510363"/>
                                    <a:gd name="connsiteY4" fmla="*/ 393405 h 1116419"/>
                                    <a:gd name="connsiteX5" fmla="*/ 318977 w 510363"/>
                                    <a:gd name="connsiteY5" fmla="*/ 0 h 1116419"/>
                                    <a:gd name="connsiteX6" fmla="*/ 0 w 510363"/>
                                    <a:gd name="connsiteY6" fmla="*/ 10633 h 111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363" h="1116419">
                                      <a:moveTo>
                                        <a:pt x="0" y="10633"/>
                                      </a:moveTo>
                                      <a:lnTo>
                                        <a:pt x="233917" y="744279"/>
                                      </a:lnTo>
                                      <a:lnTo>
                                        <a:pt x="212652" y="1116419"/>
                                      </a:lnTo>
                                      <a:lnTo>
                                        <a:pt x="510363" y="978196"/>
                                      </a:lnTo>
                                      <a:lnTo>
                                        <a:pt x="308345" y="393405"/>
                                      </a:lnTo>
                                      <a:lnTo>
                                        <a:pt x="318977" y="0"/>
                                      </a:lnTo>
                                      <a:lnTo>
                                        <a:pt x="0" y="10633"/>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rostokąt 38"/>
                                <p:cNvSpPr/>
                                <p:nvPr/>
                              </p:nvSpPr>
                              <p:spPr>
                                <a:xfrm>
                                  <a:off x="4071934" y="1714488"/>
                                  <a:ext cx="256802" cy="261610"/>
                                </a:xfrm>
                                <a:prstGeom prst="rect">
                                  <a:avLst/>
                                </a:prstGeom>
                              </p:spPr>
                              <p:txBody>
                                <a:bodyPr wrap="none">
                                  <a:spAutoFit/>
                                </a:bodyPr>
                                <a:lstStyle/>
                                <a:p>
                                  <a:r>
                                    <a:rPr lang="pl-PL" sz="1100" b="1" dirty="0" smtClean="0">
                                      <a:solidFill>
                                        <a:schemeClr val="bg1"/>
                                      </a:solidFill>
                                      <a:latin typeface="Calibri" pitchFamily="34" charset="0"/>
                                    </a:rPr>
                                    <a:t>3</a:t>
                                  </a:r>
                                  <a:endParaRPr lang="pl-PL" sz="1100" dirty="0"/>
                                </a:p>
                              </p:txBody>
                            </p:sp>
                          </p:grpSp>
                        </p:grpSp>
                        <p:grpSp>
                          <p:nvGrpSpPr>
                            <p:cNvPr id="57" name="Grupa 46"/>
                            <p:cNvGrpSpPr/>
                            <p:nvPr/>
                          </p:nvGrpSpPr>
                          <p:grpSpPr>
                            <a:xfrm>
                              <a:off x="4802863" y="4200808"/>
                              <a:ext cx="792179" cy="891766"/>
                              <a:chOff x="4802863" y="4200808"/>
                              <a:chExt cx="792179" cy="891766"/>
                            </a:xfrm>
                          </p:grpSpPr>
                          <p:sp>
                            <p:nvSpPr>
                              <p:cNvPr id="42" name="Dowolny kształt 41"/>
                              <p:cNvSpPr/>
                              <p:nvPr/>
                            </p:nvSpPr>
                            <p:spPr>
                              <a:xfrm>
                                <a:off x="4802863" y="4200808"/>
                                <a:ext cx="792179" cy="891766"/>
                              </a:xfrm>
                              <a:custGeom>
                                <a:avLst/>
                                <a:gdLst>
                                  <a:gd name="connsiteX0" fmla="*/ 81482 w 792179"/>
                                  <a:gd name="connsiteY0" fmla="*/ 0 h 891766"/>
                                  <a:gd name="connsiteX1" fmla="*/ 792179 w 792179"/>
                                  <a:gd name="connsiteY1" fmla="*/ 90535 h 891766"/>
                                  <a:gd name="connsiteX2" fmla="*/ 380246 w 792179"/>
                                  <a:gd name="connsiteY2" fmla="*/ 891766 h 891766"/>
                                  <a:gd name="connsiteX3" fmla="*/ 194650 w 792179"/>
                                  <a:gd name="connsiteY3" fmla="*/ 629216 h 891766"/>
                                  <a:gd name="connsiteX4" fmla="*/ 108642 w 792179"/>
                                  <a:gd name="connsiteY4" fmla="*/ 665430 h 891766"/>
                                  <a:gd name="connsiteX5" fmla="*/ 72428 w 792179"/>
                                  <a:gd name="connsiteY5" fmla="*/ 583948 h 891766"/>
                                  <a:gd name="connsiteX6" fmla="*/ 0 w 792179"/>
                                  <a:gd name="connsiteY6" fmla="*/ 620162 h 891766"/>
                                  <a:gd name="connsiteX7" fmla="*/ 81482 w 792179"/>
                                  <a:gd name="connsiteY7" fmla="*/ 0 h 89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179" h="891766">
                                    <a:moveTo>
                                      <a:pt x="81482" y="0"/>
                                    </a:moveTo>
                                    <a:lnTo>
                                      <a:pt x="792179" y="90535"/>
                                    </a:lnTo>
                                    <a:lnTo>
                                      <a:pt x="380246" y="891766"/>
                                    </a:lnTo>
                                    <a:lnTo>
                                      <a:pt x="194650" y="629216"/>
                                    </a:lnTo>
                                    <a:lnTo>
                                      <a:pt x="108642" y="665430"/>
                                    </a:lnTo>
                                    <a:lnTo>
                                      <a:pt x="72428" y="583948"/>
                                    </a:lnTo>
                                    <a:lnTo>
                                      <a:pt x="0" y="620162"/>
                                    </a:lnTo>
                                    <a:lnTo>
                                      <a:pt x="81482"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Prostokąt 31"/>
                              <p:cNvSpPr>
                                <a:spLocks noChangeArrowheads="1"/>
                              </p:cNvSpPr>
                              <p:nvPr/>
                            </p:nvSpPr>
                            <p:spPr bwMode="auto">
                              <a:xfrm>
                                <a:off x="4854642" y="435769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7 </a:t>
                                </a:r>
                                <a:endParaRPr lang="pl-PL" sz="1100" b="1" dirty="0">
                                  <a:solidFill>
                                    <a:schemeClr val="bg1"/>
                                  </a:solidFill>
                                  <a:latin typeface="Calibri" pitchFamily="34" charset="0"/>
                                </a:endParaRPr>
                              </a:p>
                            </p:txBody>
                          </p:sp>
                        </p:grpSp>
                      </p:grpSp>
                      <p:grpSp>
                        <p:nvGrpSpPr>
                          <p:cNvPr id="58" name="Grupa 47"/>
                          <p:cNvGrpSpPr/>
                          <p:nvPr/>
                        </p:nvGrpSpPr>
                        <p:grpSpPr>
                          <a:xfrm>
                            <a:off x="6286512" y="4065701"/>
                            <a:ext cx="428628" cy="649183"/>
                            <a:chOff x="6286512" y="4065701"/>
                            <a:chExt cx="428628" cy="649183"/>
                          </a:xfrm>
                        </p:grpSpPr>
                        <p:sp>
                          <p:nvSpPr>
                            <p:cNvPr id="43" name="Dowolny kształt 42"/>
                            <p:cNvSpPr/>
                            <p:nvPr/>
                          </p:nvSpPr>
                          <p:spPr>
                            <a:xfrm>
                              <a:off x="6286512" y="4065701"/>
                              <a:ext cx="428628" cy="649183"/>
                            </a:xfrm>
                            <a:custGeom>
                              <a:avLst/>
                              <a:gdLst>
                                <a:gd name="connsiteX0" fmla="*/ 207169 w 490537"/>
                                <a:gd name="connsiteY0" fmla="*/ 9525 h 742950"/>
                                <a:gd name="connsiteX1" fmla="*/ 280987 w 490537"/>
                                <a:gd name="connsiteY1" fmla="*/ 7144 h 742950"/>
                                <a:gd name="connsiteX2" fmla="*/ 326231 w 490537"/>
                                <a:gd name="connsiteY2" fmla="*/ 45244 h 742950"/>
                                <a:gd name="connsiteX3" fmla="*/ 369094 w 490537"/>
                                <a:gd name="connsiteY3" fmla="*/ 0 h 742950"/>
                                <a:gd name="connsiteX4" fmla="*/ 464344 w 490537"/>
                                <a:gd name="connsiteY4" fmla="*/ 66675 h 742950"/>
                                <a:gd name="connsiteX5" fmla="*/ 490537 w 490537"/>
                                <a:gd name="connsiteY5" fmla="*/ 90487 h 742950"/>
                                <a:gd name="connsiteX6" fmla="*/ 450056 w 490537"/>
                                <a:gd name="connsiteY6" fmla="*/ 173831 h 742950"/>
                                <a:gd name="connsiteX7" fmla="*/ 409575 w 490537"/>
                                <a:gd name="connsiteY7" fmla="*/ 211931 h 742950"/>
                                <a:gd name="connsiteX8" fmla="*/ 321469 w 490537"/>
                                <a:gd name="connsiteY8" fmla="*/ 433387 h 742950"/>
                                <a:gd name="connsiteX9" fmla="*/ 304800 w 490537"/>
                                <a:gd name="connsiteY9" fmla="*/ 469106 h 742950"/>
                                <a:gd name="connsiteX10" fmla="*/ 340519 w 490537"/>
                                <a:gd name="connsiteY10" fmla="*/ 483394 h 742950"/>
                                <a:gd name="connsiteX11" fmla="*/ 292894 w 490537"/>
                                <a:gd name="connsiteY11" fmla="*/ 619125 h 742950"/>
                                <a:gd name="connsiteX12" fmla="*/ 261937 w 490537"/>
                                <a:gd name="connsiteY12" fmla="*/ 709612 h 742950"/>
                                <a:gd name="connsiteX13" fmla="*/ 150019 w 490537"/>
                                <a:gd name="connsiteY13" fmla="*/ 728662 h 742950"/>
                                <a:gd name="connsiteX14" fmla="*/ 83344 w 490537"/>
                                <a:gd name="connsiteY14" fmla="*/ 742950 h 742950"/>
                                <a:gd name="connsiteX15" fmla="*/ 54769 w 490537"/>
                                <a:gd name="connsiteY15" fmla="*/ 721519 h 742950"/>
                                <a:gd name="connsiteX16" fmla="*/ 66675 w 490537"/>
                                <a:gd name="connsiteY16" fmla="*/ 673894 h 742950"/>
                                <a:gd name="connsiteX17" fmla="*/ 23812 w 490537"/>
                                <a:gd name="connsiteY17" fmla="*/ 638175 h 742950"/>
                                <a:gd name="connsiteX18" fmla="*/ 0 w 490537"/>
                                <a:gd name="connsiteY18" fmla="*/ 492919 h 742950"/>
                                <a:gd name="connsiteX19" fmla="*/ 61912 w 490537"/>
                                <a:gd name="connsiteY19" fmla="*/ 283369 h 742950"/>
                                <a:gd name="connsiteX20" fmla="*/ 140494 w 490537"/>
                                <a:gd name="connsiteY20" fmla="*/ 311944 h 742950"/>
                                <a:gd name="connsiteX21" fmla="*/ 207169 w 490537"/>
                                <a:gd name="connsiteY21" fmla="*/ 9525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0537" h="742950">
                                  <a:moveTo>
                                    <a:pt x="207169" y="9525"/>
                                  </a:moveTo>
                                  <a:lnTo>
                                    <a:pt x="280987" y="7144"/>
                                  </a:lnTo>
                                  <a:lnTo>
                                    <a:pt x="326231" y="45244"/>
                                  </a:lnTo>
                                  <a:lnTo>
                                    <a:pt x="369094" y="0"/>
                                  </a:lnTo>
                                  <a:lnTo>
                                    <a:pt x="464344" y="66675"/>
                                  </a:lnTo>
                                  <a:lnTo>
                                    <a:pt x="490537" y="90487"/>
                                  </a:lnTo>
                                  <a:lnTo>
                                    <a:pt x="450056" y="173831"/>
                                  </a:lnTo>
                                  <a:lnTo>
                                    <a:pt x="409575" y="211931"/>
                                  </a:lnTo>
                                  <a:lnTo>
                                    <a:pt x="321469" y="433387"/>
                                  </a:lnTo>
                                  <a:lnTo>
                                    <a:pt x="304800" y="469106"/>
                                  </a:lnTo>
                                  <a:lnTo>
                                    <a:pt x="340519" y="483394"/>
                                  </a:lnTo>
                                  <a:lnTo>
                                    <a:pt x="292894" y="619125"/>
                                  </a:lnTo>
                                  <a:lnTo>
                                    <a:pt x="261937" y="709612"/>
                                  </a:lnTo>
                                  <a:lnTo>
                                    <a:pt x="150019" y="728662"/>
                                  </a:lnTo>
                                  <a:lnTo>
                                    <a:pt x="83344" y="742950"/>
                                  </a:lnTo>
                                  <a:cubicBezTo>
                                    <a:pt x="54109" y="723460"/>
                                    <a:pt x="54769" y="735348"/>
                                    <a:pt x="54769" y="721519"/>
                                  </a:cubicBezTo>
                                  <a:lnTo>
                                    <a:pt x="66675" y="673894"/>
                                  </a:lnTo>
                                  <a:lnTo>
                                    <a:pt x="23812" y="638175"/>
                                  </a:lnTo>
                                  <a:lnTo>
                                    <a:pt x="0" y="492919"/>
                                  </a:lnTo>
                                  <a:cubicBezTo>
                                    <a:pt x="20424" y="423006"/>
                                    <a:pt x="61912" y="210534"/>
                                    <a:pt x="61912" y="283369"/>
                                  </a:cubicBezTo>
                                  <a:lnTo>
                                    <a:pt x="140494" y="311944"/>
                                  </a:lnTo>
                                  <a:lnTo>
                                    <a:pt x="207169" y="9525"/>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47" name="Prostokąt 31"/>
                            <p:cNvSpPr>
                              <a:spLocks noChangeArrowheads="1"/>
                            </p:cNvSpPr>
                            <p:nvPr/>
                          </p:nvSpPr>
                          <p:spPr bwMode="auto">
                            <a:xfrm>
                              <a:off x="6286512" y="435769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8 </a:t>
                              </a:r>
                              <a:endParaRPr lang="pl-PL" sz="1100" b="1" dirty="0">
                                <a:solidFill>
                                  <a:schemeClr val="bg1"/>
                                </a:solidFill>
                                <a:latin typeface="Calibri" pitchFamily="34" charset="0"/>
                              </a:endParaRPr>
                            </a:p>
                          </p:txBody>
                        </p:sp>
                      </p:grpSp>
                    </p:grpSp>
                    <p:grpSp>
                      <p:nvGrpSpPr>
                        <p:cNvPr id="61" name="Grupa 52"/>
                        <p:cNvGrpSpPr/>
                        <p:nvPr/>
                      </p:nvGrpSpPr>
                      <p:grpSpPr>
                        <a:xfrm>
                          <a:off x="5038725" y="1979613"/>
                          <a:ext cx="1148588" cy="763587"/>
                          <a:chOff x="5038725" y="1979613"/>
                          <a:chExt cx="1148588" cy="763587"/>
                        </a:xfrm>
                      </p:grpSpPr>
                      <p:sp>
                        <p:nvSpPr>
                          <p:cNvPr id="51" name="Dowolny kształt 50"/>
                          <p:cNvSpPr/>
                          <p:nvPr/>
                        </p:nvSpPr>
                        <p:spPr>
                          <a:xfrm>
                            <a:off x="5038725" y="1979613"/>
                            <a:ext cx="1148588" cy="763587"/>
                          </a:xfrm>
                          <a:custGeom>
                            <a:avLst/>
                            <a:gdLst>
                              <a:gd name="connsiteX0" fmla="*/ 652463 w 1148588"/>
                              <a:gd name="connsiteY0" fmla="*/ 6350 h 763587"/>
                              <a:gd name="connsiteX1" fmla="*/ 481013 w 1148588"/>
                              <a:gd name="connsiteY1" fmla="*/ 277812 h 763587"/>
                              <a:gd name="connsiteX2" fmla="*/ 376238 w 1148588"/>
                              <a:gd name="connsiteY2" fmla="*/ 220662 h 763587"/>
                              <a:gd name="connsiteX3" fmla="*/ 0 w 1148588"/>
                              <a:gd name="connsiteY3" fmla="*/ 515937 h 763587"/>
                              <a:gd name="connsiteX4" fmla="*/ 85725 w 1148588"/>
                              <a:gd name="connsiteY4" fmla="*/ 763587 h 763587"/>
                              <a:gd name="connsiteX5" fmla="*/ 257175 w 1148588"/>
                              <a:gd name="connsiteY5" fmla="*/ 639762 h 763587"/>
                              <a:gd name="connsiteX6" fmla="*/ 647700 w 1148588"/>
                              <a:gd name="connsiteY6" fmla="*/ 492125 h 763587"/>
                              <a:gd name="connsiteX7" fmla="*/ 719138 w 1148588"/>
                              <a:gd name="connsiteY7" fmla="*/ 330200 h 763587"/>
                              <a:gd name="connsiteX8" fmla="*/ 766763 w 1148588"/>
                              <a:gd name="connsiteY8" fmla="*/ 306387 h 763587"/>
                              <a:gd name="connsiteX9" fmla="*/ 1100138 w 1148588"/>
                              <a:gd name="connsiteY9" fmla="*/ 373062 h 763587"/>
                              <a:gd name="connsiteX10" fmla="*/ 1109663 w 1148588"/>
                              <a:gd name="connsiteY10" fmla="*/ 315912 h 763587"/>
                              <a:gd name="connsiteX11" fmla="*/ 1095375 w 1148588"/>
                              <a:gd name="connsiteY11" fmla="*/ 315912 h 763587"/>
                              <a:gd name="connsiteX12" fmla="*/ 652463 w 1148588"/>
                              <a:gd name="connsiteY12" fmla="*/ 6350 h 76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8588" h="763587">
                                <a:moveTo>
                                  <a:pt x="652463" y="6350"/>
                                </a:moveTo>
                                <a:cubicBezTo>
                                  <a:pt x="550069" y="0"/>
                                  <a:pt x="583563" y="226543"/>
                                  <a:pt x="481013" y="277812"/>
                                </a:cubicBezTo>
                                <a:cubicBezTo>
                                  <a:pt x="370067" y="219928"/>
                                  <a:pt x="330292" y="220662"/>
                                  <a:pt x="376238" y="220662"/>
                                </a:cubicBezTo>
                                <a:lnTo>
                                  <a:pt x="0" y="515937"/>
                                </a:lnTo>
                                <a:cubicBezTo>
                                  <a:pt x="29074" y="598313"/>
                                  <a:pt x="85725" y="676231"/>
                                  <a:pt x="85725" y="763587"/>
                                </a:cubicBezTo>
                                <a:lnTo>
                                  <a:pt x="257175" y="639762"/>
                                </a:lnTo>
                                <a:lnTo>
                                  <a:pt x="647700" y="492125"/>
                                </a:lnTo>
                                <a:lnTo>
                                  <a:pt x="719138" y="330200"/>
                                </a:lnTo>
                                <a:lnTo>
                                  <a:pt x="766763" y="306387"/>
                                </a:lnTo>
                                <a:lnTo>
                                  <a:pt x="1100138" y="373062"/>
                                </a:lnTo>
                                <a:cubicBezTo>
                                  <a:pt x="1139011" y="288837"/>
                                  <a:pt x="1148588" y="310352"/>
                                  <a:pt x="1109663" y="315912"/>
                                </a:cubicBezTo>
                                <a:cubicBezTo>
                                  <a:pt x="1104948" y="316585"/>
                                  <a:pt x="1100138" y="315912"/>
                                  <a:pt x="1095375" y="315912"/>
                                </a:cubicBezTo>
                                <a:cubicBezTo>
                                  <a:pt x="948286" y="208793"/>
                                  <a:pt x="754857" y="12700"/>
                                  <a:pt x="652463" y="6350"/>
                                </a:cubicBez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Prostokąt 89"/>
                          <p:cNvSpPr>
                            <a:spLocks noChangeArrowheads="1"/>
                          </p:cNvSpPr>
                          <p:nvPr/>
                        </p:nvSpPr>
                        <p:spPr bwMode="auto">
                          <a:xfrm>
                            <a:off x="5286380" y="221455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9 </a:t>
                            </a:r>
                            <a:endParaRPr lang="pl-PL" sz="1100" b="1" dirty="0">
                              <a:solidFill>
                                <a:schemeClr val="bg1"/>
                              </a:solidFill>
                              <a:latin typeface="Calibri" pitchFamily="34" charset="0"/>
                            </a:endParaRPr>
                          </a:p>
                        </p:txBody>
                      </p:sp>
                    </p:grpSp>
                  </p:grpSp>
                  <p:grpSp>
                    <p:nvGrpSpPr>
                      <p:cNvPr id="64" name="Grupa 53"/>
                      <p:cNvGrpSpPr/>
                      <p:nvPr/>
                    </p:nvGrpSpPr>
                    <p:grpSpPr>
                      <a:xfrm>
                        <a:off x="3928362" y="2694244"/>
                        <a:ext cx="360996" cy="543358"/>
                        <a:chOff x="3928362" y="2694244"/>
                        <a:chExt cx="360996" cy="543358"/>
                      </a:xfrm>
                    </p:grpSpPr>
                    <p:sp>
                      <p:nvSpPr>
                        <p:cNvPr id="52" name="Prostokąt 51"/>
                        <p:cNvSpPr/>
                        <p:nvPr/>
                      </p:nvSpPr>
                      <p:spPr>
                        <a:xfrm rot="17766089">
                          <a:off x="3838566" y="2823047"/>
                          <a:ext cx="543358" cy="285752"/>
                        </a:xfrm>
                        <a:prstGeom prst="rect">
                          <a:avLst/>
                        </a:pr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Prostokąt 31"/>
                        <p:cNvSpPr>
                          <a:spLocks noChangeArrowheads="1"/>
                        </p:cNvSpPr>
                        <p:nvPr/>
                      </p:nvSpPr>
                      <p:spPr bwMode="auto">
                        <a:xfrm>
                          <a:off x="3928362" y="2714620"/>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10 </a:t>
                          </a:r>
                          <a:endParaRPr lang="pl-PL" sz="1100" b="1" dirty="0">
                            <a:solidFill>
                              <a:schemeClr val="bg1"/>
                            </a:solidFill>
                            <a:latin typeface="Calibri" pitchFamily="34" charset="0"/>
                          </a:endParaRPr>
                        </a:p>
                      </p:txBody>
                    </p:sp>
                  </p:grpSp>
                </p:grpSp>
                <p:grpSp>
                  <p:nvGrpSpPr>
                    <p:cNvPr id="67" name="Grupa 56"/>
                    <p:cNvGrpSpPr/>
                    <p:nvPr/>
                  </p:nvGrpSpPr>
                  <p:grpSpPr>
                    <a:xfrm>
                      <a:off x="3857620" y="2500306"/>
                      <a:ext cx="328936" cy="285752"/>
                      <a:chOff x="2746674" y="4143380"/>
                      <a:chExt cx="328936" cy="285752"/>
                    </a:xfrm>
                  </p:grpSpPr>
                  <p:sp>
                    <p:nvSpPr>
                      <p:cNvPr id="55" name="Elipsa 54"/>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6"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71" name="Grupa 57"/>
                    <p:cNvGrpSpPr/>
                    <p:nvPr/>
                  </p:nvGrpSpPr>
                  <p:grpSpPr>
                    <a:xfrm>
                      <a:off x="3786182" y="1428736"/>
                      <a:ext cx="328936" cy="285752"/>
                      <a:chOff x="2746674" y="4143380"/>
                      <a:chExt cx="328936" cy="285752"/>
                    </a:xfrm>
                  </p:grpSpPr>
                  <p:sp>
                    <p:nvSpPr>
                      <p:cNvPr id="59" name="Elipsa 58"/>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0"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73" name="Grupa 60"/>
                    <p:cNvGrpSpPr/>
                    <p:nvPr/>
                  </p:nvGrpSpPr>
                  <p:grpSpPr>
                    <a:xfrm>
                      <a:off x="3357554" y="1785926"/>
                      <a:ext cx="328936" cy="285752"/>
                      <a:chOff x="2746674" y="4143380"/>
                      <a:chExt cx="328936" cy="285752"/>
                    </a:xfrm>
                  </p:grpSpPr>
                  <p:sp>
                    <p:nvSpPr>
                      <p:cNvPr id="62" name="Elipsa 61"/>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74" name="Grupa 63"/>
                    <p:cNvGrpSpPr/>
                    <p:nvPr/>
                  </p:nvGrpSpPr>
                  <p:grpSpPr>
                    <a:xfrm>
                      <a:off x="4786314" y="3786190"/>
                      <a:ext cx="328936" cy="285752"/>
                      <a:chOff x="2746674" y="4143380"/>
                      <a:chExt cx="328936" cy="285752"/>
                    </a:xfrm>
                  </p:grpSpPr>
                  <p:sp>
                    <p:nvSpPr>
                      <p:cNvPr id="65" name="Elipsa 64"/>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77" name="Grupa 66"/>
                    <p:cNvGrpSpPr/>
                    <p:nvPr/>
                  </p:nvGrpSpPr>
                  <p:grpSpPr>
                    <a:xfrm>
                      <a:off x="5814700" y="2643182"/>
                      <a:ext cx="328936" cy="285752"/>
                      <a:chOff x="2746674" y="4143380"/>
                      <a:chExt cx="328936" cy="285752"/>
                    </a:xfrm>
                  </p:grpSpPr>
                  <p:sp>
                    <p:nvSpPr>
                      <p:cNvPr id="68" name="Elipsa 67"/>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9"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grpSp>
                <p:nvGrpSpPr>
                  <p:cNvPr id="80" name="Grupa 72"/>
                  <p:cNvGrpSpPr/>
                  <p:nvPr/>
                </p:nvGrpSpPr>
                <p:grpSpPr>
                  <a:xfrm>
                    <a:off x="5500000" y="3786190"/>
                    <a:ext cx="360996" cy="454025"/>
                    <a:chOff x="5500000" y="3786190"/>
                    <a:chExt cx="360996" cy="454025"/>
                  </a:xfrm>
                </p:grpSpPr>
                <p:sp>
                  <p:nvSpPr>
                    <p:cNvPr id="70" name="Dowolny kształt 69"/>
                    <p:cNvSpPr/>
                    <p:nvPr/>
                  </p:nvSpPr>
                  <p:spPr>
                    <a:xfrm>
                      <a:off x="5500694" y="3786190"/>
                      <a:ext cx="346075" cy="454025"/>
                    </a:xfrm>
                    <a:custGeom>
                      <a:avLst/>
                      <a:gdLst>
                        <a:gd name="connsiteX0" fmla="*/ 202406 w 347662"/>
                        <a:gd name="connsiteY0" fmla="*/ 0 h 454818"/>
                        <a:gd name="connsiteX1" fmla="*/ 90487 w 347662"/>
                        <a:gd name="connsiteY1" fmla="*/ 107156 h 454818"/>
                        <a:gd name="connsiteX2" fmla="*/ 169069 w 347662"/>
                        <a:gd name="connsiteY2" fmla="*/ 204787 h 454818"/>
                        <a:gd name="connsiteX3" fmla="*/ 0 w 347662"/>
                        <a:gd name="connsiteY3" fmla="*/ 366712 h 454818"/>
                        <a:gd name="connsiteX4" fmla="*/ 92869 w 347662"/>
                        <a:gd name="connsiteY4" fmla="*/ 454818 h 454818"/>
                        <a:gd name="connsiteX5" fmla="*/ 347662 w 347662"/>
                        <a:gd name="connsiteY5" fmla="*/ 128587 h 454818"/>
                        <a:gd name="connsiteX6" fmla="*/ 202406 w 347662"/>
                        <a:gd name="connsiteY6" fmla="*/ 0 h 45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662" h="454818">
                          <a:moveTo>
                            <a:pt x="202406" y="0"/>
                          </a:moveTo>
                          <a:lnTo>
                            <a:pt x="90487" y="107156"/>
                          </a:lnTo>
                          <a:lnTo>
                            <a:pt x="169069" y="204787"/>
                          </a:lnTo>
                          <a:lnTo>
                            <a:pt x="0" y="366712"/>
                          </a:lnTo>
                          <a:lnTo>
                            <a:pt x="92869" y="454818"/>
                          </a:lnTo>
                          <a:lnTo>
                            <a:pt x="347662" y="128587"/>
                          </a:lnTo>
                          <a:lnTo>
                            <a:pt x="202406"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72" name="Prostokąt 31"/>
                    <p:cNvSpPr>
                      <a:spLocks noChangeArrowheads="1"/>
                    </p:cNvSpPr>
                    <p:nvPr/>
                  </p:nvSpPr>
                  <p:spPr bwMode="auto">
                    <a:xfrm>
                      <a:off x="5500000" y="3786190"/>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12 </a:t>
                      </a:r>
                      <a:endParaRPr lang="pl-PL" sz="1100" b="1" dirty="0">
                        <a:solidFill>
                          <a:schemeClr val="bg1"/>
                        </a:solidFill>
                        <a:latin typeface="Calibri" pitchFamily="34" charset="0"/>
                      </a:endParaRPr>
                    </a:p>
                  </p:txBody>
                </p:sp>
              </p:grpSp>
            </p:grpSp>
            <p:grpSp>
              <p:nvGrpSpPr>
                <p:cNvPr id="81" name="Grupa 76"/>
                <p:cNvGrpSpPr/>
                <p:nvPr/>
              </p:nvGrpSpPr>
              <p:grpSpPr>
                <a:xfrm>
                  <a:off x="4857056" y="5000636"/>
                  <a:ext cx="360996" cy="328613"/>
                  <a:chOff x="4857056" y="5000636"/>
                  <a:chExt cx="360996" cy="328613"/>
                </a:xfrm>
              </p:grpSpPr>
              <p:sp>
                <p:nvSpPr>
                  <p:cNvPr id="75" name="Dowolny kształt 74"/>
                  <p:cNvSpPr/>
                  <p:nvPr/>
                </p:nvSpPr>
                <p:spPr>
                  <a:xfrm>
                    <a:off x="5000628" y="5072074"/>
                    <a:ext cx="188913" cy="257175"/>
                  </a:xfrm>
                  <a:custGeom>
                    <a:avLst/>
                    <a:gdLst>
                      <a:gd name="connsiteX0" fmla="*/ 0 w 188119"/>
                      <a:gd name="connsiteY0" fmla="*/ 102394 h 257175"/>
                      <a:gd name="connsiteX1" fmla="*/ 147638 w 188119"/>
                      <a:gd name="connsiteY1" fmla="*/ 0 h 257175"/>
                      <a:gd name="connsiteX2" fmla="*/ 188119 w 188119"/>
                      <a:gd name="connsiteY2" fmla="*/ 59532 h 257175"/>
                      <a:gd name="connsiteX3" fmla="*/ 90488 w 188119"/>
                      <a:gd name="connsiteY3" fmla="*/ 257175 h 257175"/>
                      <a:gd name="connsiteX4" fmla="*/ 0 w 188119"/>
                      <a:gd name="connsiteY4" fmla="*/ 102394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19" h="257175">
                        <a:moveTo>
                          <a:pt x="0" y="102394"/>
                        </a:moveTo>
                        <a:lnTo>
                          <a:pt x="147638" y="0"/>
                        </a:lnTo>
                        <a:lnTo>
                          <a:pt x="188119" y="59532"/>
                        </a:lnTo>
                        <a:lnTo>
                          <a:pt x="90488" y="257175"/>
                        </a:lnTo>
                        <a:lnTo>
                          <a:pt x="0" y="102394"/>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76" name="Prostokąt 31"/>
                  <p:cNvSpPr>
                    <a:spLocks noChangeArrowheads="1"/>
                  </p:cNvSpPr>
                  <p:nvPr/>
                </p:nvSpPr>
                <p:spPr bwMode="auto">
                  <a:xfrm>
                    <a:off x="4857056" y="5000636"/>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13 </a:t>
                    </a:r>
                    <a:endParaRPr lang="pl-PL" sz="1100" b="1" dirty="0">
                      <a:solidFill>
                        <a:schemeClr val="bg1"/>
                      </a:solidFill>
                      <a:latin typeface="Calibri" pitchFamily="34" charset="0"/>
                    </a:endParaRPr>
                  </a:p>
                </p:txBody>
              </p:sp>
            </p:grpSp>
          </p:grpSp>
          <p:grpSp>
            <p:nvGrpSpPr>
              <p:cNvPr id="82" name="Grupa 79"/>
              <p:cNvGrpSpPr/>
              <p:nvPr/>
            </p:nvGrpSpPr>
            <p:grpSpPr>
              <a:xfrm>
                <a:off x="5429256" y="2143116"/>
                <a:ext cx="360996" cy="285752"/>
                <a:chOff x="5429256" y="2143116"/>
                <a:chExt cx="360996" cy="285752"/>
              </a:xfrm>
            </p:grpSpPr>
            <p:sp>
              <p:nvSpPr>
                <p:cNvPr id="78" name="Elipsa 77"/>
                <p:cNvSpPr/>
                <p:nvPr/>
              </p:nvSpPr>
              <p:spPr>
                <a:xfrm>
                  <a:off x="5500694" y="2143116"/>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Prostokąt 31"/>
                <p:cNvSpPr>
                  <a:spLocks noChangeArrowheads="1"/>
                </p:cNvSpPr>
                <p:nvPr/>
              </p:nvSpPr>
              <p:spPr bwMode="auto">
                <a:xfrm>
                  <a:off x="5429256" y="2143116"/>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14 </a:t>
                  </a:r>
                  <a:endParaRPr lang="pl-PL" sz="1100" b="1" dirty="0">
                    <a:solidFill>
                      <a:schemeClr val="bg1"/>
                    </a:solidFill>
                    <a:latin typeface="Calibri" pitchFamily="34" charset="0"/>
                  </a:endParaRPr>
                </a:p>
              </p:txBody>
            </p:sp>
          </p:grpSp>
        </p:grpSp>
        <p:grpSp>
          <p:nvGrpSpPr>
            <p:cNvPr id="88" name="Grupa 87"/>
            <p:cNvGrpSpPr/>
            <p:nvPr/>
          </p:nvGrpSpPr>
          <p:grpSpPr>
            <a:xfrm>
              <a:off x="3232298" y="2824716"/>
              <a:ext cx="2381693" cy="1449572"/>
              <a:chOff x="3232298" y="2824716"/>
              <a:chExt cx="2381693" cy="1449572"/>
            </a:xfrm>
          </p:grpSpPr>
          <p:sp>
            <p:nvSpPr>
              <p:cNvPr id="84" name="Dowolny kształt 83"/>
              <p:cNvSpPr/>
              <p:nvPr/>
            </p:nvSpPr>
            <p:spPr>
              <a:xfrm>
                <a:off x="3232298" y="2824716"/>
                <a:ext cx="2381693" cy="1449572"/>
              </a:xfrm>
              <a:custGeom>
                <a:avLst/>
                <a:gdLst>
                  <a:gd name="connsiteX0" fmla="*/ 0 w 2381693"/>
                  <a:gd name="connsiteY0" fmla="*/ 14177 h 1449572"/>
                  <a:gd name="connsiteX1" fmla="*/ 170121 w 2381693"/>
                  <a:gd name="connsiteY1" fmla="*/ 14177 h 1449572"/>
                  <a:gd name="connsiteX2" fmla="*/ 372139 w 2381693"/>
                  <a:gd name="connsiteY2" fmla="*/ 99237 h 1449572"/>
                  <a:gd name="connsiteX3" fmla="*/ 723014 w 2381693"/>
                  <a:gd name="connsiteY3" fmla="*/ 545805 h 1449572"/>
                  <a:gd name="connsiteX4" fmla="*/ 1041990 w 2381693"/>
                  <a:gd name="connsiteY4" fmla="*/ 1024270 h 1449572"/>
                  <a:gd name="connsiteX5" fmla="*/ 1180214 w 2381693"/>
                  <a:gd name="connsiteY5" fmla="*/ 1311349 h 1449572"/>
                  <a:gd name="connsiteX6" fmla="*/ 1286539 w 2381693"/>
                  <a:gd name="connsiteY6" fmla="*/ 1343247 h 1449572"/>
                  <a:gd name="connsiteX7" fmla="*/ 1669311 w 2381693"/>
                  <a:gd name="connsiteY7" fmla="*/ 1375144 h 1449572"/>
                  <a:gd name="connsiteX8" fmla="*/ 2381693 w 2381693"/>
                  <a:gd name="connsiteY8" fmla="*/ 1449572 h 14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693" h="1449572">
                    <a:moveTo>
                      <a:pt x="0" y="14177"/>
                    </a:moveTo>
                    <a:cubicBezTo>
                      <a:pt x="54049" y="7088"/>
                      <a:pt x="108098" y="0"/>
                      <a:pt x="170121" y="14177"/>
                    </a:cubicBezTo>
                    <a:cubicBezTo>
                      <a:pt x="232144" y="28354"/>
                      <a:pt x="279990" y="10632"/>
                      <a:pt x="372139" y="99237"/>
                    </a:cubicBezTo>
                    <a:cubicBezTo>
                      <a:pt x="464288" y="187842"/>
                      <a:pt x="611372" y="391633"/>
                      <a:pt x="723014" y="545805"/>
                    </a:cubicBezTo>
                    <a:cubicBezTo>
                      <a:pt x="834656" y="699977"/>
                      <a:pt x="965790" y="896679"/>
                      <a:pt x="1041990" y="1024270"/>
                    </a:cubicBezTo>
                    <a:cubicBezTo>
                      <a:pt x="1118190" y="1151861"/>
                      <a:pt x="1139456" y="1258186"/>
                      <a:pt x="1180214" y="1311349"/>
                    </a:cubicBezTo>
                    <a:cubicBezTo>
                      <a:pt x="1220972" y="1364512"/>
                      <a:pt x="1205023" y="1332615"/>
                      <a:pt x="1286539" y="1343247"/>
                    </a:cubicBezTo>
                    <a:cubicBezTo>
                      <a:pt x="1368055" y="1353879"/>
                      <a:pt x="1669311" y="1375144"/>
                      <a:pt x="1669311" y="1375144"/>
                    </a:cubicBezTo>
                    <a:lnTo>
                      <a:pt x="2381693" y="1449572"/>
                    </a:lnTo>
                  </a:path>
                </a:pathLst>
              </a:cu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86" name="Prostokąt 31"/>
              <p:cNvSpPr>
                <a:spLocks noChangeArrowheads="1"/>
              </p:cNvSpPr>
              <p:nvPr/>
            </p:nvSpPr>
            <p:spPr bwMode="auto">
              <a:xfrm>
                <a:off x="4071934" y="3714752"/>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15</a:t>
                </a:r>
                <a:endParaRPr lang="pl-PL" sz="1100" b="1" dirty="0">
                  <a:solidFill>
                    <a:schemeClr val="bg1"/>
                  </a:solidFill>
                  <a:latin typeface="Calibri" pitchFamily="34" charset="0"/>
                </a:endParaRPr>
              </a:p>
            </p:txBody>
          </p:sp>
        </p:grpSp>
      </p:grpSp>
      <p:sp>
        <p:nvSpPr>
          <p:cNvPr id="16" name="Prostokąt 15"/>
          <p:cNvSpPr/>
          <p:nvPr/>
        </p:nvSpPr>
        <p:spPr>
          <a:xfrm>
            <a:off x="1428728" y="928670"/>
            <a:ext cx="6357982"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6"/>
                  </a:solidFill>
                  <a:prstDash val="solid"/>
                </a:ln>
                <a:solidFill>
                  <a:schemeClr val="bg1"/>
                </a:solidFill>
                <a:effectLst>
                  <a:reflection blurRad="12700" stA="28000" endPos="45000" dist="1000" dir="5400000" sy="-100000" algn="bl" rotWithShape="0"/>
                </a:effectLst>
              </a:rPr>
              <a:t>PRZESTRZEŃ PUBLICZNA I ZIELEŃ </a:t>
            </a:r>
            <a:endParaRPr lang="pl-PL" sz="3200" cap="all" dirty="0">
              <a:ln w="9000" cmpd="sng">
                <a:solidFill>
                  <a:schemeClr val="accent6"/>
                </a:solidFill>
                <a:prstDash val="solid"/>
              </a:ln>
              <a:solidFill>
                <a:schemeClr val="bg1"/>
              </a:solidFill>
              <a:effectLst>
                <a:reflection blurRad="12700" stA="28000" endPos="45000" dist="1000" dir="5400000" sy="-100000" algn="bl" rotWithShape="0"/>
              </a:effectLst>
            </a:endParaRPr>
          </a:p>
        </p:txBody>
      </p:sp>
      <p:sp>
        <p:nvSpPr>
          <p:cNvPr id="90" name="Prostokąt 23"/>
          <p:cNvSpPr>
            <a:spLocks noChangeArrowheads="1"/>
          </p:cNvSpPr>
          <p:nvPr/>
        </p:nvSpPr>
        <p:spPr bwMode="auto">
          <a:xfrm>
            <a:off x="5834171" y="1884355"/>
            <a:ext cx="285655"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5</a:t>
            </a:r>
            <a:r>
              <a:rPr lang="pl-PL" sz="1000" b="1" dirty="0" smtClean="0">
                <a:solidFill>
                  <a:schemeClr val="bg1"/>
                </a:solidFill>
                <a:latin typeface="Calibri" pitchFamily="34" charset="0"/>
              </a:rPr>
              <a:t> </a:t>
            </a:r>
            <a:endParaRPr lang="pl-PL" sz="1000" b="1" dirty="0">
              <a:solidFill>
                <a:schemeClr val="bg1"/>
              </a:solidFill>
              <a:latin typeface="Calibri" pitchFamily="34" charset="0"/>
            </a:endParaRPr>
          </a:p>
        </p:txBody>
      </p:sp>
      <p:pic>
        <p:nvPicPr>
          <p:cNvPr id="87" name="Obraz 86"/>
          <p:cNvPicPr>
            <a:picLocks noChangeAspect="1"/>
          </p:cNvPicPr>
          <p:nvPr/>
        </p:nvPicPr>
        <p:blipFill rotWithShape="1">
          <a:blip r:embed="rId3"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215238" cy="554578"/>
          </a:xfrm>
          <a:prstGeom prst="rect">
            <a:avLst/>
          </a:prstGeom>
          <a:noFill/>
        </p:spPr>
        <p:txBody>
          <a:bodyPr wrap="square">
            <a:noAutofit/>
          </a:bodyPr>
          <a:lstStyle/>
          <a:p>
            <a:pPr marL="342900" lvl="0" indent="-342900">
              <a:spcBef>
                <a:spcPct val="0"/>
              </a:spcBef>
              <a:defRPr/>
            </a:pPr>
            <a:r>
              <a:rPr lang="pl-PL" sz="1000" b="1" dirty="0" smtClean="0">
                <a:solidFill>
                  <a:schemeClr val="accent6"/>
                </a:solidFill>
              </a:rPr>
              <a:t>ZIELONA PRZESTRZEŃ PRZY STADIONIE</a:t>
            </a:r>
          </a:p>
          <a:p>
            <a:pPr lvl="0">
              <a:spcBef>
                <a:spcPct val="0"/>
              </a:spcBef>
              <a:defRPr/>
            </a:pPr>
            <a:r>
              <a:rPr lang="pl-PL" sz="1000" dirty="0" smtClean="0"/>
              <a:t>ZAGOSPODAROWANIE ZIELENIĄ TERENU STADIONU MIEJSKIEGO I WYKORZYSTANIE NA DZIAŁANIA LOKALNE,  SPORT  I  REKREACJĘ.</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6"/>
                  </a:solidFill>
                  <a:prstDash val="solid"/>
                </a:ln>
                <a:solidFill>
                  <a:schemeClr val="accent6"/>
                </a:solidFill>
                <a:effectLst>
                  <a:reflection blurRad="12700" stA="28000" endPos="45000" dist="1000" dir="5400000" sy="-100000" algn="bl" rotWithShape="0"/>
                </a:effectLst>
              </a:rPr>
              <a:t>16</a:t>
            </a:r>
            <a:endParaRPr lang="pl-PL" sz="1200" cap="all" dirty="0">
              <a:ln w="9000" cmpd="sng">
                <a:solidFill>
                  <a:schemeClr val="accent6"/>
                </a:solidFill>
                <a:prstDash val="solid"/>
              </a:ln>
              <a:solidFill>
                <a:schemeClr val="accent6"/>
              </a:solidFill>
              <a:effectLst>
                <a:reflection blurRad="12700" stA="28000" endPos="45000" dist="1000" dir="5400000" sy="-100000" algn="bl" rotWithShape="0"/>
              </a:effectLst>
            </a:endParaRPr>
          </a:p>
        </p:txBody>
      </p:sp>
      <p:sp>
        <p:nvSpPr>
          <p:cNvPr id="17"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16" name="Prostokąt 15"/>
          <p:cNvSpPr/>
          <p:nvPr/>
        </p:nvSpPr>
        <p:spPr>
          <a:xfrm>
            <a:off x="1428728" y="928670"/>
            <a:ext cx="6357982"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6"/>
                  </a:solidFill>
                  <a:prstDash val="solid"/>
                </a:ln>
                <a:solidFill>
                  <a:schemeClr val="bg1"/>
                </a:solidFill>
                <a:effectLst>
                  <a:reflection blurRad="12700" stA="28000" endPos="45000" dist="1000" dir="5400000" sy="-100000" algn="bl" rotWithShape="0"/>
                </a:effectLst>
              </a:rPr>
              <a:t>PRZESTRZEŃ PUBLICZNA I ZIELEŃ </a:t>
            </a:r>
            <a:endParaRPr lang="pl-PL" sz="3200" cap="all" dirty="0">
              <a:ln w="9000" cmpd="sng">
                <a:solidFill>
                  <a:schemeClr val="accent6"/>
                </a:solidFill>
                <a:prstDash val="solid"/>
              </a:ln>
              <a:solidFill>
                <a:schemeClr val="bg1"/>
              </a:solidFill>
              <a:effectLst>
                <a:reflection blurRad="12700" stA="28000" endPos="45000" dist="1000" dir="5400000" sy="-100000" algn="bl" rotWithShape="0"/>
              </a:effectLst>
            </a:endParaRPr>
          </a:p>
        </p:txBody>
      </p:sp>
      <p:grpSp>
        <p:nvGrpSpPr>
          <p:cNvPr id="93" name="Grupa 92"/>
          <p:cNvGrpSpPr/>
          <p:nvPr/>
        </p:nvGrpSpPr>
        <p:grpSpPr>
          <a:xfrm>
            <a:off x="3232298" y="978195"/>
            <a:ext cx="3482842" cy="4665383"/>
            <a:chOff x="3232298" y="978195"/>
            <a:chExt cx="3482842" cy="4665383"/>
          </a:xfrm>
        </p:grpSpPr>
        <p:grpSp>
          <p:nvGrpSpPr>
            <p:cNvPr id="2" name="Grupa 88"/>
            <p:cNvGrpSpPr/>
            <p:nvPr/>
          </p:nvGrpSpPr>
          <p:grpSpPr>
            <a:xfrm>
              <a:off x="3232298" y="978195"/>
              <a:ext cx="3482842" cy="4351054"/>
              <a:chOff x="3232298" y="978195"/>
              <a:chExt cx="3482842" cy="4351054"/>
            </a:xfrm>
          </p:grpSpPr>
          <p:grpSp>
            <p:nvGrpSpPr>
              <p:cNvPr id="3" name="Grupa 81"/>
              <p:cNvGrpSpPr/>
              <p:nvPr/>
            </p:nvGrpSpPr>
            <p:grpSpPr>
              <a:xfrm>
                <a:off x="3286116" y="978195"/>
                <a:ext cx="3429024" cy="4351054"/>
                <a:chOff x="3286116" y="978195"/>
                <a:chExt cx="3429024" cy="4351054"/>
              </a:xfrm>
            </p:grpSpPr>
            <p:grpSp>
              <p:nvGrpSpPr>
                <p:cNvPr id="4" name="Grupa 80"/>
                <p:cNvGrpSpPr/>
                <p:nvPr/>
              </p:nvGrpSpPr>
              <p:grpSpPr>
                <a:xfrm>
                  <a:off x="3286116" y="978195"/>
                  <a:ext cx="3429024" cy="4351054"/>
                  <a:chOff x="3286116" y="978195"/>
                  <a:chExt cx="3429024" cy="4351054"/>
                </a:xfrm>
              </p:grpSpPr>
              <p:grpSp>
                <p:nvGrpSpPr>
                  <p:cNvPr id="5" name="Grupa 73"/>
                  <p:cNvGrpSpPr/>
                  <p:nvPr/>
                </p:nvGrpSpPr>
                <p:grpSpPr>
                  <a:xfrm>
                    <a:off x="3286116" y="978195"/>
                    <a:ext cx="3429024" cy="4114379"/>
                    <a:chOff x="3286116" y="978195"/>
                    <a:chExt cx="3429024" cy="4114379"/>
                  </a:xfrm>
                </p:grpSpPr>
                <p:grpSp>
                  <p:nvGrpSpPr>
                    <p:cNvPr id="6" name="Grupa 70"/>
                    <p:cNvGrpSpPr/>
                    <p:nvPr/>
                  </p:nvGrpSpPr>
                  <p:grpSpPr>
                    <a:xfrm>
                      <a:off x="3286116" y="978195"/>
                      <a:ext cx="3429024" cy="4114379"/>
                      <a:chOff x="3286116" y="978195"/>
                      <a:chExt cx="3429024" cy="4114379"/>
                    </a:xfrm>
                  </p:grpSpPr>
                  <p:grpSp>
                    <p:nvGrpSpPr>
                      <p:cNvPr id="7" name="Grupa 54"/>
                      <p:cNvGrpSpPr/>
                      <p:nvPr/>
                    </p:nvGrpSpPr>
                    <p:grpSpPr>
                      <a:xfrm>
                        <a:off x="3286116" y="978195"/>
                        <a:ext cx="3429024" cy="4114379"/>
                        <a:chOff x="3286116" y="978195"/>
                        <a:chExt cx="3429024" cy="4114379"/>
                      </a:xfrm>
                    </p:grpSpPr>
                    <p:grpSp>
                      <p:nvGrpSpPr>
                        <p:cNvPr id="8" name="Grupa 53"/>
                        <p:cNvGrpSpPr/>
                        <p:nvPr/>
                      </p:nvGrpSpPr>
                      <p:grpSpPr>
                        <a:xfrm>
                          <a:off x="3286116" y="978195"/>
                          <a:ext cx="3429024" cy="4114379"/>
                          <a:chOff x="3286116" y="978195"/>
                          <a:chExt cx="3429024" cy="4114379"/>
                        </a:xfrm>
                      </p:grpSpPr>
                      <p:grpSp>
                        <p:nvGrpSpPr>
                          <p:cNvPr id="9" name="Grupa 48"/>
                          <p:cNvGrpSpPr/>
                          <p:nvPr/>
                        </p:nvGrpSpPr>
                        <p:grpSpPr>
                          <a:xfrm>
                            <a:off x="3286116" y="978195"/>
                            <a:ext cx="3429024" cy="4114379"/>
                            <a:chOff x="3286116" y="978195"/>
                            <a:chExt cx="3429024" cy="4114379"/>
                          </a:xfrm>
                        </p:grpSpPr>
                        <p:grpSp>
                          <p:nvGrpSpPr>
                            <p:cNvPr id="10" name="Grupa 47"/>
                            <p:cNvGrpSpPr/>
                            <p:nvPr/>
                          </p:nvGrpSpPr>
                          <p:grpSpPr>
                            <a:xfrm>
                              <a:off x="3286116" y="978195"/>
                              <a:ext cx="3071834" cy="4114379"/>
                              <a:chOff x="3286116" y="978195"/>
                              <a:chExt cx="3071834" cy="4114379"/>
                            </a:xfrm>
                          </p:grpSpPr>
                          <p:grpSp>
                            <p:nvGrpSpPr>
                              <p:cNvPr id="11" name="Grupa 39"/>
                              <p:cNvGrpSpPr/>
                              <p:nvPr/>
                            </p:nvGrpSpPr>
                            <p:grpSpPr>
                              <a:xfrm>
                                <a:off x="3286116" y="978195"/>
                                <a:ext cx="3071834" cy="2736557"/>
                                <a:chOff x="3286116" y="978195"/>
                                <a:chExt cx="3071834" cy="2736557"/>
                              </a:xfrm>
                            </p:grpSpPr>
                            <p:grpSp>
                              <p:nvGrpSpPr>
                                <p:cNvPr id="14" name="Grupa 35"/>
                                <p:cNvGrpSpPr/>
                                <p:nvPr/>
                              </p:nvGrpSpPr>
                              <p:grpSpPr>
                                <a:xfrm>
                                  <a:off x="3286116" y="1622417"/>
                                  <a:ext cx="3071834" cy="2092335"/>
                                  <a:chOff x="3286116" y="1622417"/>
                                  <a:chExt cx="3071834" cy="2092335"/>
                                </a:xfrm>
                              </p:grpSpPr>
                              <p:grpSp>
                                <p:nvGrpSpPr>
                                  <p:cNvPr id="15" name="Grupa 32"/>
                                  <p:cNvGrpSpPr/>
                                  <p:nvPr/>
                                </p:nvGrpSpPr>
                                <p:grpSpPr>
                                  <a:xfrm>
                                    <a:off x="4167963" y="1622417"/>
                                    <a:ext cx="2189987" cy="2092335"/>
                                    <a:chOff x="4167963" y="1622417"/>
                                    <a:chExt cx="2189987" cy="2092335"/>
                                  </a:xfrm>
                                </p:grpSpPr>
                                <p:grpSp>
                                  <p:nvGrpSpPr>
                                    <p:cNvPr id="18" name="Grupa 32"/>
                                    <p:cNvGrpSpPr/>
                                    <p:nvPr/>
                                  </p:nvGrpSpPr>
                                  <p:grpSpPr>
                                    <a:xfrm>
                                      <a:off x="4167963" y="2214554"/>
                                      <a:ext cx="1975673" cy="1500198"/>
                                      <a:chOff x="4167963" y="2214554"/>
                                      <a:chExt cx="1975673" cy="1500198"/>
                                    </a:xfrm>
                                  </p:grpSpPr>
                                  <p:grpSp>
                                    <p:nvGrpSpPr>
                                      <p:cNvPr id="32" name="Grupa 25"/>
                                      <p:cNvGrpSpPr/>
                                      <p:nvPr/>
                                    </p:nvGrpSpPr>
                                    <p:grpSpPr>
                                      <a:xfrm>
                                        <a:off x="4167963" y="2870791"/>
                                        <a:ext cx="904103" cy="843961"/>
                                        <a:chOff x="4167963" y="2870791"/>
                                        <a:chExt cx="904103" cy="843961"/>
                                      </a:xfrm>
                                    </p:grpSpPr>
                                    <p:grpSp>
                                      <p:nvGrpSpPr>
                                        <p:cNvPr id="35" name="Grupa 24"/>
                                        <p:cNvGrpSpPr/>
                                        <p:nvPr/>
                                      </p:nvGrpSpPr>
                                      <p:grpSpPr>
                                        <a:xfrm>
                                          <a:off x="4167963" y="2870791"/>
                                          <a:ext cx="904103" cy="843961"/>
                                          <a:chOff x="4167963" y="2870791"/>
                                          <a:chExt cx="904103" cy="843961"/>
                                        </a:xfrm>
                                      </p:grpSpPr>
                                      <p:cxnSp>
                                        <p:nvCxnSpPr>
                                          <p:cNvPr id="13" name="Łącznik prosty 12"/>
                                          <p:cNvCxnSpPr/>
                                          <p:nvPr/>
                                        </p:nvCxnSpPr>
                                        <p:spPr>
                                          <a:xfrm>
                                            <a:off x="4286248" y="3071810"/>
                                            <a:ext cx="785818" cy="642942"/>
                                          </a:xfrm>
                                          <a:prstGeom prst="line">
                                            <a:avLst/>
                                          </a:pr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Dowolny kształt 20"/>
                                          <p:cNvSpPr/>
                                          <p:nvPr/>
                                        </p:nvSpPr>
                                        <p:spPr>
                                          <a:xfrm>
                                            <a:off x="4167963" y="2870791"/>
                                            <a:ext cx="170121" cy="318976"/>
                                          </a:xfrm>
                                          <a:custGeom>
                                            <a:avLst/>
                                            <a:gdLst>
                                              <a:gd name="connsiteX0" fmla="*/ 0 w 170121"/>
                                              <a:gd name="connsiteY0" fmla="*/ 318976 h 318976"/>
                                              <a:gd name="connsiteX1" fmla="*/ 138223 w 170121"/>
                                              <a:gd name="connsiteY1" fmla="*/ 191386 h 318976"/>
                                              <a:gd name="connsiteX2" fmla="*/ 138223 w 170121"/>
                                              <a:gd name="connsiteY2" fmla="*/ 85060 h 318976"/>
                                              <a:gd name="connsiteX3" fmla="*/ 170121 w 170121"/>
                                              <a:gd name="connsiteY3" fmla="*/ 0 h 318976"/>
                                            </a:gdLst>
                                            <a:ahLst/>
                                            <a:cxnLst>
                                              <a:cxn ang="0">
                                                <a:pos x="connsiteX0" y="connsiteY0"/>
                                              </a:cxn>
                                              <a:cxn ang="0">
                                                <a:pos x="connsiteX1" y="connsiteY1"/>
                                              </a:cxn>
                                              <a:cxn ang="0">
                                                <a:pos x="connsiteX2" y="connsiteY2"/>
                                              </a:cxn>
                                              <a:cxn ang="0">
                                                <a:pos x="connsiteX3" y="connsiteY3"/>
                                              </a:cxn>
                                            </a:cxnLst>
                                            <a:rect l="l" t="t" r="r" b="b"/>
                                            <a:pathLst>
                                              <a:path w="170121" h="318976">
                                                <a:moveTo>
                                                  <a:pt x="0" y="318976"/>
                                                </a:moveTo>
                                                <a:cubicBezTo>
                                                  <a:pt x="57593" y="274674"/>
                                                  <a:pt x="115186" y="230372"/>
                                                  <a:pt x="138223" y="191386"/>
                                                </a:cubicBezTo>
                                                <a:cubicBezTo>
                                                  <a:pt x="161260" y="152400"/>
                                                  <a:pt x="132907" y="116958"/>
                                                  <a:pt x="138223" y="85060"/>
                                                </a:cubicBezTo>
                                                <a:cubicBezTo>
                                                  <a:pt x="143539" y="53162"/>
                                                  <a:pt x="156830" y="26581"/>
                                                  <a:pt x="170121" y="0"/>
                                                </a:cubicBezTo>
                                              </a:path>
                                            </a:pathLst>
                                          </a:cu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sp>
                                      <p:nvSpPr>
                                        <p:cNvPr id="22" name="Prostokąt 39"/>
                                        <p:cNvSpPr>
                                          <a:spLocks noChangeArrowheads="1"/>
                                        </p:cNvSpPr>
                                        <p:nvPr/>
                                      </p:nvSpPr>
                                      <p:spPr bwMode="auto">
                                        <a:xfrm>
                                          <a:off x="4211700" y="2928934"/>
                                          <a:ext cx="288862"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1 </a:t>
                                          </a:r>
                                        </a:p>
                                      </p:txBody>
                                    </p:sp>
                                  </p:grpSp>
                                  <p:grpSp>
                                    <p:nvGrpSpPr>
                                      <p:cNvPr id="36" name="Grupa 26"/>
                                      <p:cNvGrpSpPr/>
                                      <p:nvPr/>
                                    </p:nvGrpSpPr>
                                    <p:grpSpPr>
                                      <a:xfrm>
                                        <a:off x="4286248" y="2214554"/>
                                        <a:ext cx="914404" cy="553712"/>
                                        <a:chOff x="4286248" y="2214554"/>
                                        <a:chExt cx="914404" cy="553712"/>
                                      </a:xfrm>
                                    </p:grpSpPr>
                                    <p:grpSp>
                                      <p:nvGrpSpPr>
                                        <p:cNvPr id="37" name="Grupa 17"/>
                                        <p:cNvGrpSpPr/>
                                        <p:nvPr/>
                                      </p:nvGrpSpPr>
                                      <p:grpSpPr>
                                        <a:xfrm>
                                          <a:off x="4786314" y="2500306"/>
                                          <a:ext cx="414338" cy="267960"/>
                                          <a:chOff x="4370388" y="2922588"/>
                                          <a:chExt cx="414338" cy="267960"/>
                                        </a:xfrm>
                                      </p:grpSpPr>
                                      <p:sp>
                                        <p:nvSpPr>
                                          <p:cNvPr id="19" name="Dowolny kształt 18"/>
                                          <p:cNvSpPr/>
                                          <p:nvPr/>
                                        </p:nvSpPr>
                                        <p:spPr>
                                          <a:xfrm>
                                            <a:off x="4370388" y="2922588"/>
                                            <a:ext cx="230187" cy="230187"/>
                                          </a:xfrm>
                                          <a:custGeom>
                                            <a:avLst/>
                                            <a:gdLst>
                                              <a:gd name="connsiteX0" fmla="*/ 11249 w 230324"/>
                                              <a:gd name="connsiteY0" fmla="*/ 0 h 230981"/>
                                              <a:gd name="connsiteX1" fmla="*/ 204130 w 230324"/>
                                              <a:gd name="connsiteY1" fmla="*/ 16669 h 230981"/>
                                              <a:gd name="connsiteX2" fmla="*/ 223180 w 230324"/>
                                              <a:gd name="connsiteY2" fmla="*/ 40481 h 230981"/>
                                              <a:gd name="connsiteX3" fmla="*/ 230324 w 230324"/>
                                              <a:gd name="connsiteY3" fmla="*/ 111919 h 230981"/>
                                              <a:gd name="connsiteX4" fmla="*/ 230324 w 230324"/>
                                              <a:gd name="connsiteY4" fmla="*/ 202406 h 230981"/>
                                              <a:gd name="connsiteX5" fmla="*/ 201749 w 230324"/>
                                              <a:gd name="connsiteY5" fmla="*/ 230981 h 230981"/>
                                              <a:gd name="connsiteX6" fmla="*/ 154124 w 230324"/>
                                              <a:gd name="connsiteY6" fmla="*/ 226219 h 230981"/>
                                              <a:gd name="connsiteX7" fmla="*/ 1724 w 230324"/>
                                              <a:gd name="connsiteY7" fmla="*/ 73819 h 230981"/>
                                              <a:gd name="connsiteX8" fmla="*/ 11249 w 230324"/>
                                              <a:gd name="connsiteY8" fmla="*/ 0 h 23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324" h="230981">
                                                <a:moveTo>
                                                  <a:pt x="11249" y="0"/>
                                                </a:moveTo>
                                                <a:lnTo>
                                                  <a:pt x="204130" y="16669"/>
                                                </a:lnTo>
                                                <a:lnTo>
                                                  <a:pt x="223180" y="40481"/>
                                                </a:lnTo>
                                                <a:cubicBezTo>
                                                  <a:pt x="228020" y="110657"/>
                                                  <a:pt x="211631" y="93218"/>
                                                  <a:pt x="230324" y="111919"/>
                                                </a:cubicBezTo>
                                                <a:lnTo>
                                                  <a:pt x="230324" y="202406"/>
                                                </a:lnTo>
                                                <a:lnTo>
                                                  <a:pt x="201749" y="230981"/>
                                                </a:lnTo>
                                                <a:lnTo>
                                                  <a:pt x="154124" y="226219"/>
                                                </a:lnTo>
                                                <a:cubicBezTo>
                                                  <a:pt x="0" y="79319"/>
                                                  <a:pt x="1724" y="151141"/>
                                                  <a:pt x="1724" y="73819"/>
                                                </a:cubicBezTo>
                                                <a:lnTo>
                                                  <a:pt x="11249"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20" name="Prostokąt 42"/>
                                          <p:cNvSpPr>
                                            <a:spLocks noChangeArrowheads="1"/>
                                          </p:cNvSpPr>
                                          <p:nvPr/>
                                        </p:nvSpPr>
                                        <p:spPr bwMode="auto">
                                          <a:xfrm>
                                            <a:off x="4499071" y="2928938"/>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grpSp>
                                    <p:grpSp>
                                      <p:nvGrpSpPr>
                                        <p:cNvPr id="40" name="Grupa 25"/>
                                        <p:cNvGrpSpPr/>
                                        <p:nvPr/>
                                      </p:nvGrpSpPr>
                                      <p:grpSpPr>
                                        <a:xfrm>
                                          <a:off x="4286248" y="2214554"/>
                                          <a:ext cx="357093" cy="261610"/>
                                          <a:chOff x="4286248" y="2214554"/>
                                          <a:chExt cx="357093" cy="261610"/>
                                        </a:xfrm>
                                      </p:grpSpPr>
                                      <p:sp>
                                        <p:nvSpPr>
                                          <p:cNvPr id="24" name="Prostokąt 23"/>
                                          <p:cNvSpPr>
                                            <a:spLocks noChangeArrowheads="1"/>
                                          </p:cNvSpPr>
                                          <p:nvPr/>
                                        </p:nvSpPr>
                                        <p:spPr bwMode="auto">
                                          <a:xfrm>
                                            <a:off x="4357686" y="2214554"/>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sp>
                                        <p:nvSpPr>
                                          <p:cNvPr id="25" name="Dowolny kształt 24"/>
                                          <p:cNvSpPr/>
                                          <p:nvPr/>
                                        </p:nvSpPr>
                                        <p:spPr>
                                          <a:xfrm>
                                            <a:off x="4286248" y="2285992"/>
                                            <a:ext cx="169858" cy="163518"/>
                                          </a:xfrm>
                                          <a:custGeom>
                                            <a:avLst/>
                                            <a:gdLst>
                                              <a:gd name="connsiteX0" fmla="*/ 790 w 134140"/>
                                              <a:gd name="connsiteY0" fmla="*/ 107231 h 114374"/>
                                              <a:gd name="connsiteX1" fmla="*/ 134140 w 134140"/>
                                              <a:gd name="connsiteY1" fmla="*/ 114374 h 114374"/>
                                              <a:gd name="connsiteX2" fmla="*/ 105565 w 134140"/>
                                              <a:gd name="connsiteY2" fmla="*/ 47699 h 114374"/>
                                              <a:gd name="connsiteX3" fmla="*/ 105565 w 134140"/>
                                              <a:gd name="connsiteY3" fmla="*/ 9599 h 114374"/>
                                              <a:gd name="connsiteX4" fmla="*/ 790 w 134140"/>
                                              <a:gd name="connsiteY4" fmla="*/ 74 h 114374"/>
                                              <a:gd name="connsiteX5" fmla="*/ 3171 w 134140"/>
                                              <a:gd name="connsiteY5" fmla="*/ 74 h 114374"/>
                                              <a:gd name="connsiteX6" fmla="*/ 790 w 134140"/>
                                              <a:gd name="connsiteY6" fmla="*/ 107231 h 11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40" h="114374">
                                                <a:moveTo>
                                                  <a:pt x="790" y="107231"/>
                                                </a:moveTo>
                                                <a:lnTo>
                                                  <a:pt x="134140" y="114374"/>
                                                </a:lnTo>
                                                <a:lnTo>
                                                  <a:pt x="105565" y="47699"/>
                                                </a:lnTo>
                                                <a:lnTo>
                                                  <a:pt x="105565" y="9599"/>
                                                </a:lnTo>
                                                <a:lnTo>
                                                  <a:pt x="790" y="74"/>
                                                </a:lnTo>
                                                <a:cubicBezTo>
                                                  <a:pt x="0" y="0"/>
                                                  <a:pt x="2377" y="74"/>
                                                  <a:pt x="3171" y="74"/>
                                                </a:cubicBezTo>
                                                <a:cubicBezTo>
                                                  <a:pt x="2377" y="35793"/>
                                                  <a:pt x="1584" y="71512"/>
                                                  <a:pt x="790" y="107231"/>
                                                </a:cubicBezTo>
                                                <a:close/>
                                              </a:path>
                                            </a:pathLst>
                                          </a:custGeom>
                                          <a:solidFill>
                                            <a:srgbClr val="FFC000">
                                              <a:alpha val="20000"/>
                                            </a:srgbClr>
                                          </a:solidFill>
                                          <a:ln>
                                            <a:solidFill>
                                              <a:srgbClr val="FF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grpSp>
                                    <p:nvGrpSpPr>
                                      <p:cNvPr id="41" name="Grupa 31"/>
                                      <p:cNvGrpSpPr/>
                                      <p:nvPr/>
                                    </p:nvGrpSpPr>
                                    <p:grpSpPr>
                                      <a:xfrm>
                                        <a:off x="5397885" y="2357430"/>
                                        <a:ext cx="745751" cy="576262"/>
                                        <a:chOff x="5397885" y="2357430"/>
                                        <a:chExt cx="745751" cy="576262"/>
                                      </a:xfrm>
                                    </p:grpSpPr>
                                    <p:sp>
                                      <p:nvSpPr>
                                        <p:cNvPr id="26" name="Dowolny kształt 25"/>
                                        <p:cNvSpPr/>
                                        <p:nvPr/>
                                      </p:nvSpPr>
                                      <p:spPr>
                                        <a:xfrm>
                                          <a:off x="5397885" y="2357430"/>
                                          <a:ext cx="745751" cy="576262"/>
                                        </a:xfrm>
                                        <a:custGeom>
                                          <a:avLst/>
                                          <a:gdLst>
                                            <a:gd name="connsiteX0" fmla="*/ 9525 w 838200"/>
                                            <a:gd name="connsiteY0" fmla="*/ 261937 h 648041"/>
                                            <a:gd name="connsiteX1" fmla="*/ 0 w 838200"/>
                                            <a:gd name="connsiteY1" fmla="*/ 504825 h 648041"/>
                                            <a:gd name="connsiteX2" fmla="*/ 357188 w 838200"/>
                                            <a:gd name="connsiteY2" fmla="*/ 542925 h 648041"/>
                                            <a:gd name="connsiteX3" fmla="*/ 485775 w 838200"/>
                                            <a:gd name="connsiteY3" fmla="*/ 571500 h 648041"/>
                                            <a:gd name="connsiteX4" fmla="*/ 633413 w 838200"/>
                                            <a:gd name="connsiteY4" fmla="*/ 590550 h 648041"/>
                                            <a:gd name="connsiteX5" fmla="*/ 714375 w 838200"/>
                                            <a:gd name="connsiteY5" fmla="*/ 635794 h 648041"/>
                                            <a:gd name="connsiteX6" fmla="*/ 781050 w 838200"/>
                                            <a:gd name="connsiteY6" fmla="*/ 647700 h 648041"/>
                                            <a:gd name="connsiteX7" fmla="*/ 773906 w 838200"/>
                                            <a:gd name="connsiteY7" fmla="*/ 642937 h 648041"/>
                                            <a:gd name="connsiteX8" fmla="*/ 771525 w 838200"/>
                                            <a:gd name="connsiteY8" fmla="*/ 638175 h 648041"/>
                                            <a:gd name="connsiteX9" fmla="*/ 838200 w 838200"/>
                                            <a:gd name="connsiteY9" fmla="*/ 121444 h 648041"/>
                                            <a:gd name="connsiteX10" fmla="*/ 650081 w 838200"/>
                                            <a:gd name="connsiteY10" fmla="*/ 66675 h 648041"/>
                                            <a:gd name="connsiteX11" fmla="*/ 447675 w 838200"/>
                                            <a:gd name="connsiteY11" fmla="*/ 7144 h 648041"/>
                                            <a:gd name="connsiteX12" fmla="*/ 381000 w 838200"/>
                                            <a:gd name="connsiteY12" fmla="*/ 0 h 648041"/>
                                            <a:gd name="connsiteX13" fmla="*/ 364331 w 838200"/>
                                            <a:gd name="connsiteY13" fmla="*/ 152400 h 648041"/>
                                            <a:gd name="connsiteX14" fmla="*/ 104775 w 838200"/>
                                            <a:gd name="connsiteY14" fmla="*/ 219075 h 648041"/>
                                            <a:gd name="connsiteX15" fmla="*/ 9525 w 838200"/>
                                            <a:gd name="connsiteY15" fmla="*/ 261937 h 6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8200" h="648041">
                                              <a:moveTo>
                                                <a:pt x="9525" y="261937"/>
                                              </a:moveTo>
                                              <a:lnTo>
                                                <a:pt x="0" y="504825"/>
                                              </a:lnTo>
                                              <a:lnTo>
                                                <a:pt x="357188" y="542925"/>
                                              </a:lnTo>
                                              <a:lnTo>
                                                <a:pt x="485775" y="571500"/>
                                              </a:lnTo>
                                              <a:lnTo>
                                                <a:pt x="633413" y="590550"/>
                                              </a:lnTo>
                                              <a:lnTo>
                                                <a:pt x="714375" y="635794"/>
                                              </a:lnTo>
                                              <a:cubicBezTo>
                                                <a:pt x="736600" y="639763"/>
                                                <a:pt x="758634" y="645010"/>
                                                <a:pt x="781050" y="647700"/>
                                              </a:cubicBezTo>
                                              <a:cubicBezTo>
                                                <a:pt x="783892" y="648041"/>
                                                <a:pt x="775930" y="644961"/>
                                                <a:pt x="773906" y="642937"/>
                                              </a:cubicBezTo>
                                              <a:cubicBezTo>
                                                <a:pt x="772651" y="641682"/>
                                                <a:pt x="772319" y="639762"/>
                                                <a:pt x="771525" y="638175"/>
                                              </a:cubicBezTo>
                                              <a:lnTo>
                                                <a:pt x="838200" y="121444"/>
                                              </a:lnTo>
                                              <a:cubicBezTo>
                                                <a:pt x="775284" y="103923"/>
                                                <a:pt x="650081" y="131985"/>
                                                <a:pt x="650081" y="66675"/>
                                              </a:cubicBezTo>
                                              <a:lnTo>
                                                <a:pt x="447675" y="7144"/>
                                              </a:lnTo>
                                              <a:lnTo>
                                                <a:pt x="381000" y="0"/>
                                              </a:lnTo>
                                              <a:lnTo>
                                                <a:pt x="364331" y="152400"/>
                                              </a:lnTo>
                                              <a:lnTo>
                                                <a:pt x="104775" y="219075"/>
                                              </a:lnTo>
                                              <a:lnTo>
                                                <a:pt x="9525" y="261937"/>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1" name="Prostokąt 45"/>
                                        <p:cNvSpPr>
                                          <a:spLocks noChangeArrowheads="1"/>
                                        </p:cNvSpPr>
                                        <p:nvPr/>
                                      </p:nvSpPr>
                                      <p:spPr bwMode="auto">
                                        <a:xfrm>
                                          <a:off x="5715008" y="2428868"/>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4 </a:t>
                                          </a:r>
                                          <a:endParaRPr lang="pl-PL" sz="1100" b="1" dirty="0">
                                            <a:solidFill>
                                              <a:schemeClr val="bg1"/>
                                            </a:solidFill>
                                            <a:latin typeface="Calibri" pitchFamily="34" charset="0"/>
                                          </a:endParaRPr>
                                        </a:p>
                                      </p:txBody>
                                    </p:sp>
                                  </p:grpSp>
                                </p:grpSp>
                                <p:sp>
                                  <p:nvSpPr>
                                    <p:cNvPr id="27" name="Dowolny kształt 26"/>
                                    <p:cNvSpPr/>
                                    <p:nvPr/>
                                  </p:nvSpPr>
                                  <p:spPr>
                                    <a:xfrm>
                                      <a:off x="5573725" y="1622417"/>
                                      <a:ext cx="784225" cy="735013"/>
                                    </a:xfrm>
                                    <a:custGeom>
                                      <a:avLst/>
                                      <a:gdLst>
                                        <a:gd name="connsiteX0" fmla="*/ 102393 w 783431"/>
                                        <a:gd name="connsiteY0" fmla="*/ 0 h 735806"/>
                                        <a:gd name="connsiteX1" fmla="*/ 345281 w 783431"/>
                                        <a:gd name="connsiteY1" fmla="*/ 235744 h 735806"/>
                                        <a:gd name="connsiteX2" fmla="*/ 783431 w 783431"/>
                                        <a:gd name="connsiteY2" fmla="*/ 600075 h 735806"/>
                                        <a:gd name="connsiteX3" fmla="*/ 702468 w 783431"/>
                                        <a:gd name="connsiteY3" fmla="*/ 735806 h 735806"/>
                                        <a:gd name="connsiteX4" fmla="*/ 159543 w 783431"/>
                                        <a:gd name="connsiteY4" fmla="*/ 323850 h 735806"/>
                                        <a:gd name="connsiteX5" fmla="*/ 92868 w 783431"/>
                                        <a:gd name="connsiteY5" fmla="*/ 245269 h 735806"/>
                                        <a:gd name="connsiteX6" fmla="*/ 0 w 783431"/>
                                        <a:gd name="connsiteY6" fmla="*/ 152400 h 735806"/>
                                        <a:gd name="connsiteX7" fmla="*/ 102393 w 783431"/>
                                        <a:gd name="connsiteY7" fmla="*/ 0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431" h="735806">
                                          <a:moveTo>
                                            <a:pt x="102393" y="0"/>
                                          </a:moveTo>
                                          <a:lnTo>
                                            <a:pt x="345281" y="235744"/>
                                          </a:lnTo>
                                          <a:lnTo>
                                            <a:pt x="783431" y="600075"/>
                                          </a:lnTo>
                                          <a:lnTo>
                                            <a:pt x="702468" y="735806"/>
                                          </a:lnTo>
                                          <a:lnTo>
                                            <a:pt x="159543" y="323850"/>
                                          </a:lnTo>
                                          <a:lnTo>
                                            <a:pt x="92868" y="245269"/>
                                          </a:lnTo>
                                          <a:lnTo>
                                            <a:pt x="0" y="152400"/>
                                          </a:lnTo>
                                          <a:cubicBezTo>
                                            <a:pt x="33584" y="102024"/>
                                            <a:pt x="41849" y="2381"/>
                                            <a:pt x="102393" y="0"/>
                                          </a:cubicBez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nvGrpSpPr>
                                  <p:cNvPr id="54" name="Grupa 31"/>
                                  <p:cNvGrpSpPr/>
                                  <p:nvPr/>
                                </p:nvGrpSpPr>
                                <p:grpSpPr>
                                  <a:xfrm>
                                    <a:off x="3286116" y="2857496"/>
                                    <a:ext cx="747713" cy="833110"/>
                                    <a:chOff x="2714625" y="3429000"/>
                                    <a:chExt cx="747713" cy="833110"/>
                                  </a:xfrm>
                                </p:grpSpPr>
                                <p:sp>
                                  <p:nvSpPr>
                                    <p:cNvPr id="33" name="Dowolny kształt 32"/>
                                    <p:cNvSpPr/>
                                    <p:nvPr/>
                                  </p:nvSpPr>
                                  <p:spPr>
                                    <a:xfrm>
                                      <a:off x="2714625" y="3429000"/>
                                      <a:ext cx="747713" cy="831850"/>
                                    </a:xfrm>
                                    <a:custGeom>
                                      <a:avLst/>
                                      <a:gdLst>
                                        <a:gd name="connsiteX0" fmla="*/ 0 w 747713"/>
                                        <a:gd name="connsiteY0" fmla="*/ 78581 h 832301"/>
                                        <a:gd name="connsiteX1" fmla="*/ 216694 w 747713"/>
                                        <a:gd name="connsiteY1" fmla="*/ 0 h 832301"/>
                                        <a:gd name="connsiteX2" fmla="*/ 326231 w 747713"/>
                                        <a:gd name="connsiteY2" fmla="*/ 100012 h 832301"/>
                                        <a:gd name="connsiteX3" fmla="*/ 509588 w 747713"/>
                                        <a:gd name="connsiteY3" fmla="*/ 328612 h 832301"/>
                                        <a:gd name="connsiteX4" fmla="*/ 688181 w 747713"/>
                                        <a:gd name="connsiteY4" fmla="*/ 566737 h 832301"/>
                                        <a:gd name="connsiteX5" fmla="*/ 747713 w 747713"/>
                                        <a:gd name="connsiteY5" fmla="*/ 666750 h 832301"/>
                                        <a:gd name="connsiteX6" fmla="*/ 490538 w 747713"/>
                                        <a:gd name="connsiteY6" fmla="*/ 828675 h 832301"/>
                                        <a:gd name="connsiteX7" fmla="*/ 483394 w 747713"/>
                                        <a:gd name="connsiteY7" fmla="*/ 831056 h 832301"/>
                                        <a:gd name="connsiteX8" fmla="*/ 473869 w 747713"/>
                                        <a:gd name="connsiteY8" fmla="*/ 819150 h 832301"/>
                                        <a:gd name="connsiteX9" fmla="*/ 0 w 747713"/>
                                        <a:gd name="connsiteY9" fmla="*/ 78581 h 83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7713" h="832301">
                                          <a:moveTo>
                                            <a:pt x="0" y="78581"/>
                                          </a:moveTo>
                                          <a:lnTo>
                                            <a:pt x="216694" y="0"/>
                                          </a:lnTo>
                                          <a:lnTo>
                                            <a:pt x="326231" y="100012"/>
                                          </a:lnTo>
                                          <a:lnTo>
                                            <a:pt x="509588" y="328612"/>
                                          </a:lnTo>
                                          <a:lnTo>
                                            <a:pt x="688181" y="566737"/>
                                          </a:lnTo>
                                          <a:lnTo>
                                            <a:pt x="747713" y="666750"/>
                                          </a:lnTo>
                                          <a:lnTo>
                                            <a:pt x="490538" y="828675"/>
                                          </a:lnTo>
                                          <a:cubicBezTo>
                                            <a:pt x="488406" y="830000"/>
                                            <a:pt x="485573" y="832301"/>
                                            <a:pt x="483394" y="831056"/>
                                          </a:cubicBezTo>
                                          <a:cubicBezTo>
                                            <a:pt x="478981" y="828534"/>
                                            <a:pt x="473869" y="819150"/>
                                            <a:pt x="473869" y="819150"/>
                                          </a:cubicBezTo>
                                          <a:lnTo>
                                            <a:pt x="0" y="78581"/>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4" name="Prostokąt 31"/>
                                    <p:cNvSpPr>
                                      <a:spLocks noChangeArrowheads="1"/>
                                    </p:cNvSpPr>
                                    <p:nvPr/>
                                  </p:nvSpPr>
                                  <p:spPr bwMode="auto">
                                    <a:xfrm>
                                      <a:off x="2995678" y="4000500"/>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6 </a:t>
                                      </a:r>
                                      <a:endParaRPr lang="pl-PL" sz="1100" b="1" dirty="0">
                                        <a:solidFill>
                                          <a:schemeClr val="bg1"/>
                                        </a:solidFill>
                                        <a:latin typeface="Calibri" pitchFamily="34" charset="0"/>
                                      </a:endParaRPr>
                                    </a:p>
                                  </p:txBody>
                                </p:sp>
                              </p:grpSp>
                            </p:grpSp>
                            <p:grpSp>
                              <p:nvGrpSpPr>
                                <p:cNvPr id="57" name="Grupa 36"/>
                                <p:cNvGrpSpPr/>
                                <p:nvPr/>
                              </p:nvGrpSpPr>
                              <p:grpSpPr>
                                <a:xfrm>
                                  <a:off x="3838353" y="978195"/>
                                  <a:ext cx="510363" cy="1116419"/>
                                  <a:chOff x="3838353" y="978195"/>
                                  <a:chExt cx="510363" cy="1116419"/>
                                </a:xfrm>
                              </p:grpSpPr>
                              <p:sp>
                                <p:nvSpPr>
                                  <p:cNvPr id="38" name="Dowolny kształt 37"/>
                                  <p:cNvSpPr/>
                                  <p:nvPr/>
                                </p:nvSpPr>
                                <p:spPr>
                                  <a:xfrm>
                                    <a:off x="3838353" y="978195"/>
                                    <a:ext cx="510363" cy="1116419"/>
                                  </a:xfrm>
                                  <a:custGeom>
                                    <a:avLst/>
                                    <a:gdLst>
                                      <a:gd name="connsiteX0" fmla="*/ 0 w 510363"/>
                                      <a:gd name="connsiteY0" fmla="*/ 10633 h 1116419"/>
                                      <a:gd name="connsiteX1" fmla="*/ 233917 w 510363"/>
                                      <a:gd name="connsiteY1" fmla="*/ 744279 h 1116419"/>
                                      <a:gd name="connsiteX2" fmla="*/ 212652 w 510363"/>
                                      <a:gd name="connsiteY2" fmla="*/ 1116419 h 1116419"/>
                                      <a:gd name="connsiteX3" fmla="*/ 510363 w 510363"/>
                                      <a:gd name="connsiteY3" fmla="*/ 978196 h 1116419"/>
                                      <a:gd name="connsiteX4" fmla="*/ 308345 w 510363"/>
                                      <a:gd name="connsiteY4" fmla="*/ 393405 h 1116419"/>
                                      <a:gd name="connsiteX5" fmla="*/ 318977 w 510363"/>
                                      <a:gd name="connsiteY5" fmla="*/ 0 h 1116419"/>
                                      <a:gd name="connsiteX6" fmla="*/ 0 w 510363"/>
                                      <a:gd name="connsiteY6" fmla="*/ 10633 h 111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363" h="1116419">
                                        <a:moveTo>
                                          <a:pt x="0" y="10633"/>
                                        </a:moveTo>
                                        <a:lnTo>
                                          <a:pt x="233917" y="744279"/>
                                        </a:lnTo>
                                        <a:lnTo>
                                          <a:pt x="212652" y="1116419"/>
                                        </a:lnTo>
                                        <a:lnTo>
                                          <a:pt x="510363" y="978196"/>
                                        </a:lnTo>
                                        <a:lnTo>
                                          <a:pt x="308345" y="393405"/>
                                        </a:lnTo>
                                        <a:lnTo>
                                          <a:pt x="318977" y="0"/>
                                        </a:lnTo>
                                        <a:lnTo>
                                          <a:pt x="0" y="10633"/>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rostokąt 38"/>
                                  <p:cNvSpPr/>
                                  <p:nvPr/>
                                </p:nvSpPr>
                                <p:spPr>
                                  <a:xfrm>
                                    <a:off x="4071934" y="1714488"/>
                                    <a:ext cx="256802" cy="261610"/>
                                  </a:xfrm>
                                  <a:prstGeom prst="rect">
                                    <a:avLst/>
                                  </a:prstGeom>
                                </p:spPr>
                                <p:txBody>
                                  <a:bodyPr wrap="none">
                                    <a:spAutoFit/>
                                  </a:bodyPr>
                                  <a:lstStyle/>
                                  <a:p>
                                    <a:r>
                                      <a:rPr lang="pl-PL" sz="1100" b="1" dirty="0" smtClean="0">
                                        <a:solidFill>
                                          <a:schemeClr val="bg1"/>
                                        </a:solidFill>
                                        <a:latin typeface="Calibri" pitchFamily="34" charset="0"/>
                                      </a:rPr>
                                      <a:t>3</a:t>
                                    </a:r>
                                    <a:endParaRPr lang="pl-PL" sz="1100" dirty="0"/>
                                  </a:p>
                                </p:txBody>
                              </p:sp>
                            </p:grpSp>
                          </p:grpSp>
                          <p:grpSp>
                            <p:nvGrpSpPr>
                              <p:cNvPr id="58" name="Grupa 46"/>
                              <p:cNvGrpSpPr/>
                              <p:nvPr/>
                            </p:nvGrpSpPr>
                            <p:grpSpPr>
                              <a:xfrm>
                                <a:off x="4802863" y="4200808"/>
                                <a:ext cx="792179" cy="891766"/>
                                <a:chOff x="4802863" y="4200808"/>
                                <a:chExt cx="792179" cy="891766"/>
                              </a:xfrm>
                            </p:grpSpPr>
                            <p:sp>
                              <p:nvSpPr>
                                <p:cNvPr id="42" name="Dowolny kształt 41"/>
                                <p:cNvSpPr/>
                                <p:nvPr/>
                              </p:nvSpPr>
                              <p:spPr>
                                <a:xfrm>
                                  <a:off x="4802863" y="4200808"/>
                                  <a:ext cx="792179" cy="891766"/>
                                </a:xfrm>
                                <a:custGeom>
                                  <a:avLst/>
                                  <a:gdLst>
                                    <a:gd name="connsiteX0" fmla="*/ 81482 w 792179"/>
                                    <a:gd name="connsiteY0" fmla="*/ 0 h 891766"/>
                                    <a:gd name="connsiteX1" fmla="*/ 792179 w 792179"/>
                                    <a:gd name="connsiteY1" fmla="*/ 90535 h 891766"/>
                                    <a:gd name="connsiteX2" fmla="*/ 380246 w 792179"/>
                                    <a:gd name="connsiteY2" fmla="*/ 891766 h 891766"/>
                                    <a:gd name="connsiteX3" fmla="*/ 194650 w 792179"/>
                                    <a:gd name="connsiteY3" fmla="*/ 629216 h 891766"/>
                                    <a:gd name="connsiteX4" fmla="*/ 108642 w 792179"/>
                                    <a:gd name="connsiteY4" fmla="*/ 665430 h 891766"/>
                                    <a:gd name="connsiteX5" fmla="*/ 72428 w 792179"/>
                                    <a:gd name="connsiteY5" fmla="*/ 583948 h 891766"/>
                                    <a:gd name="connsiteX6" fmla="*/ 0 w 792179"/>
                                    <a:gd name="connsiteY6" fmla="*/ 620162 h 891766"/>
                                    <a:gd name="connsiteX7" fmla="*/ 81482 w 792179"/>
                                    <a:gd name="connsiteY7" fmla="*/ 0 h 89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179" h="891766">
                                      <a:moveTo>
                                        <a:pt x="81482" y="0"/>
                                      </a:moveTo>
                                      <a:lnTo>
                                        <a:pt x="792179" y="90535"/>
                                      </a:lnTo>
                                      <a:lnTo>
                                        <a:pt x="380246" y="891766"/>
                                      </a:lnTo>
                                      <a:lnTo>
                                        <a:pt x="194650" y="629216"/>
                                      </a:lnTo>
                                      <a:lnTo>
                                        <a:pt x="108642" y="665430"/>
                                      </a:lnTo>
                                      <a:lnTo>
                                        <a:pt x="72428" y="583948"/>
                                      </a:lnTo>
                                      <a:lnTo>
                                        <a:pt x="0" y="620162"/>
                                      </a:lnTo>
                                      <a:lnTo>
                                        <a:pt x="81482"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Prostokąt 31"/>
                                <p:cNvSpPr>
                                  <a:spLocks noChangeArrowheads="1"/>
                                </p:cNvSpPr>
                                <p:nvPr/>
                              </p:nvSpPr>
                              <p:spPr bwMode="auto">
                                <a:xfrm>
                                  <a:off x="4854642" y="435769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7 </a:t>
                                  </a:r>
                                  <a:endParaRPr lang="pl-PL" sz="1100" b="1" dirty="0">
                                    <a:solidFill>
                                      <a:schemeClr val="bg1"/>
                                    </a:solidFill>
                                    <a:latin typeface="Calibri" pitchFamily="34" charset="0"/>
                                  </a:endParaRPr>
                                </a:p>
                              </p:txBody>
                            </p:sp>
                          </p:grpSp>
                        </p:grpSp>
                        <p:grpSp>
                          <p:nvGrpSpPr>
                            <p:cNvPr id="61" name="Grupa 47"/>
                            <p:cNvGrpSpPr/>
                            <p:nvPr/>
                          </p:nvGrpSpPr>
                          <p:grpSpPr>
                            <a:xfrm>
                              <a:off x="6286512" y="4065701"/>
                              <a:ext cx="428628" cy="649183"/>
                              <a:chOff x="6286512" y="4065701"/>
                              <a:chExt cx="428628" cy="649183"/>
                            </a:xfrm>
                          </p:grpSpPr>
                          <p:sp>
                            <p:nvSpPr>
                              <p:cNvPr id="43" name="Dowolny kształt 42"/>
                              <p:cNvSpPr/>
                              <p:nvPr/>
                            </p:nvSpPr>
                            <p:spPr>
                              <a:xfrm>
                                <a:off x="6286512" y="4065701"/>
                                <a:ext cx="428628" cy="649183"/>
                              </a:xfrm>
                              <a:custGeom>
                                <a:avLst/>
                                <a:gdLst>
                                  <a:gd name="connsiteX0" fmla="*/ 207169 w 490537"/>
                                  <a:gd name="connsiteY0" fmla="*/ 9525 h 742950"/>
                                  <a:gd name="connsiteX1" fmla="*/ 280987 w 490537"/>
                                  <a:gd name="connsiteY1" fmla="*/ 7144 h 742950"/>
                                  <a:gd name="connsiteX2" fmla="*/ 326231 w 490537"/>
                                  <a:gd name="connsiteY2" fmla="*/ 45244 h 742950"/>
                                  <a:gd name="connsiteX3" fmla="*/ 369094 w 490537"/>
                                  <a:gd name="connsiteY3" fmla="*/ 0 h 742950"/>
                                  <a:gd name="connsiteX4" fmla="*/ 464344 w 490537"/>
                                  <a:gd name="connsiteY4" fmla="*/ 66675 h 742950"/>
                                  <a:gd name="connsiteX5" fmla="*/ 490537 w 490537"/>
                                  <a:gd name="connsiteY5" fmla="*/ 90487 h 742950"/>
                                  <a:gd name="connsiteX6" fmla="*/ 450056 w 490537"/>
                                  <a:gd name="connsiteY6" fmla="*/ 173831 h 742950"/>
                                  <a:gd name="connsiteX7" fmla="*/ 409575 w 490537"/>
                                  <a:gd name="connsiteY7" fmla="*/ 211931 h 742950"/>
                                  <a:gd name="connsiteX8" fmla="*/ 321469 w 490537"/>
                                  <a:gd name="connsiteY8" fmla="*/ 433387 h 742950"/>
                                  <a:gd name="connsiteX9" fmla="*/ 304800 w 490537"/>
                                  <a:gd name="connsiteY9" fmla="*/ 469106 h 742950"/>
                                  <a:gd name="connsiteX10" fmla="*/ 340519 w 490537"/>
                                  <a:gd name="connsiteY10" fmla="*/ 483394 h 742950"/>
                                  <a:gd name="connsiteX11" fmla="*/ 292894 w 490537"/>
                                  <a:gd name="connsiteY11" fmla="*/ 619125 h 742950"/>
                                  <a:gd name="connsiteX12" fmla="*/ 261937 w 490537"/>
                                  <a:gd name="connsiteY12" fmla="*/ 709612 h 742950"/>
                                  <a:gd name="connsiteX13" fmla="*/ 150019 w 490537"/>
                                  <a:gd name="connsiteY13" fmla="*/ 728662 h 742950"/>
                                  <a:gd name="connsiteX14" fmla="*/ 83344 w 490537"/>
                                  <a:gd name="connsiteY14" fmla="*/ 742950 h 742950"/>
                                  <a:gd name="connsiteX15" fmla="*/ 54769 w 490537"/>
                                  <a:gd name="connsiteY15" fmla="*/ 721519 h 742950"/>
                                  <a:gd name="connsiteX16" fmla="*/ 66675 w 490537"/>
                                  <a:gd name="connsiteY16" fmla="*/ 673894 h 742950"/>
                                  <a:gd name="connsiteX17" fmla="*/ 23812 w 490537"/>
                                  <a:gd name="connsiteY17" fmla="*/ 638175 h 742950"/>
                                  <a:gd name="connsiteX18" fmla="*/ 0 w 490537"/>
                                  <a:gd name="connsiteY18" fmla="*/ 492919 h 742950"/>
                                  <a:gd name="connsiteX19" fmla="*/ 61912 w 490537"/>
                                  <a:gd name="connsiteY19" fmla="*/ 283369 h 742950"/>
                                  <a:gd name="connsiteX20" fmla="*/ 140494 w 490537"/>
                                  <a:gd name="connsiteY20" fmla="*/ 311944 h 742950"/>
                                  <a:gd name="connsiteX21" fmla="*/ 207169 w 490537"/>
                                  <a:gd name="connsiteY21" fmla="*/ 9525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0537" h="742950">
                                    <a:moveTo>
                                      <a:pt x="207169" y="9525"/>
                                    </a:moveTo>
                                    <a:lnTo>
                                      <a:pt x="280987" y="7144"/>
                                    </a:lnTo>
                                    <a:lnTo>
                                      <a:pt x="326231" y="45244"/>
                                    </a:lnTo>
                                    <a:lnTo>
                                      <a:pt x="369094" y="0"/>
                                    </a:lnTo>
                                    <a:lnTo>
                                      <a:pt x="464344" y="66675"/>
                                    </a:lnTo>
                                    <a:lnTo>
                                      <a:pt x="490537" y="90487"/>
                                    </a:lnTo>
                                    <a:lnTo>
                                      <a:pt x="450056" y="173831"/>
                                    </a:lnTo>
                                    <a:lnTo>
                                      <a:pt x="409575" y="211931"/>
                                    </a:lnTo>
                                    <a:lnTo>
                                      <a:pt x="321469" y="433387"/>
                                    </a:lnTo>
                                    <a:lnTo>
                                      <a:pt x="304800" y="469106"/>
                                    </a:lnTo>
                                    <a:lnTo>
                                      <a:pt x="340519" y="483394"/>
                                    </a:lnTo>
                                    <a:lnTo>
                                      <a:pt x="292894" y="619125"/>
                                    </a:lnTo>
                                    <a:lnTo>
                                      <a:pt x="261937" y="709612"/>
                                    </a:lnTo>
                                    <a:lnTo>
                                      <a:pt x="150019" y="728662"/>
                                    </a:lnTo>
                                    <a:lnTo>
                                      <a:pt x="83344" y="742950"/>
                                    </a:lnTo>
                                    <a:cubicBezTo>
                                      <a:pt x="54109" y="723460"/>
                                      <a:pt x="54769" y="735348"/>
                                      <a:pt x="54769" y="721519"/>
                                    </a:cubicBezTo>
                                    <a:lnTo>
                                      <a:pt x="66675" y="673894"/>
                                    </a:lnTo>
                                    <a:lnTo>
                                      <a:pt x="23812" y="638175"/>
                                    </a:lnTo>
                                    <a:lnTo>
                                      <a:pt x="0" y="492919"/>
                                    </a:lnTo>
                                    <a:cubicBezTo>
                                      <a:pt x="20424" y="423006"/>
                                      <a:pt x="61912" y="210534"/>
                                      <a:pt x="61912" y="283369"/>
                                    </a:cubicBezTo>
                                    <a:lnTo>
                                      <a:pt x="140494" y="311944"/>
                                    </a:lnTo>
                                    <a:lnTo>
                                      <a:pt x="207169" y="9525"/>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47" name="Prostokąt 31"/>
                              <p:cNvSpPr>
                                <a:spLocks noChangeArrowheads="1"/>
                              </p:cNvSpPr>
                              <p:nvPr/>
                            </p:nvSpPr>
                            <p:spPr bwMode="auto">
                              <a:xfrm>
                                <a:off x="6286512" y="435769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8 </a:t>
                                </a:r>
                                <a:endParaRPr lang="pl-PL" sz="1100" b="1" dirty="0">
                                  <a:solidFill>
                                    <a:schemeClr val="bg1"/>
                                  </a:solidFill>
                                  <a:latin typeface="Calibri" pitchFamily="34" charset="0"/>
                                </a:endParaRPr>
                              </a:p>
                            </p:txBody>
                          </p:sp>
                        </p:grpSp>
                      </p:grpSp>
                      <p:grpSp>
                        <p:nvGrpSpPr>
                          <p:cNvPr id="64" name="Grupa 52"/>
                          <p:cNvGrpSpPr/>
                          <p:nvPr/>
                        </p:nvGrpSpPr>
                        <p:grpSpPr>
                          <a:xfrm>
                            <a:off x="5038725" y="1979613"/>
                            <a:ext cx="1148588" cy="763587"/>
                            <a:chOff x="5038725" y="1979613"/>
                            <a:chExt cx="1148588" cy="763587"/>
                          </a:xfrm>
                        </p:grpSpPr>
                        <p:sp>
                          <p:nvSpPr>
                            <p:cNvPr id="51" name="Dowolny kształt 50"/>
                            <p:cNvSpPr/>
                            <p:nvPr/>
                          </p:nvSpPr>
                          <p:spPr>
                            <a:xfrm>
                              <a:off x="5038725" y="1979613"/>
                              <a:ext cx="1148588" cy="763587"/>
                            </a:xfrm>
                            <a:custGeom>
                              <a:avLst/>
                              <a:gdLst>
                                <a:gd name="connsiteX0" fmla="*/ 652463 w 1148588"/>
                                <a:gd name="connsiteY0" fmla="*/ 6350 h 763587"/>
                                <a:gd name="connsiteX1" fmla="*/ 481013 w 1148588"/>
                                <a:gd name="connsiteY1" fmla="*/ 277812 h 763587"/>
                                <a:gd name="connsiteX2" fmla="*/ 376238 w 1148588"/>
                                <a:gd name="connsiteY2" fmla="*/ 220662 h 763587"/>
                                <a:gd name="connsiteX3" fmla="*/ 0 w 1148588"/>
                                <a:gd name="connsiteY3" fmla="*/ 515937 h 763587"/>
                                <a:gd name="connsiteX4" fmla="*/ 85725 w 1148588"/>
                                <a:gd name="connsiteY4" fmla="*/ 763587 h 763587"/>
                                <a:gd name="connsiteX5" fmla="*/ 257175 w 1148588"/>
                                <a:gd name="connsiteY5" fmla="*/ 639762 h 763587"/>
                                <a:gd name="connsiteX6" fmla="*/ 647700 w 1148588"/>
                                <a:gd name="connsiteY6" fmla="*/ 492125 h 763587"/>
                                <a:gd name="connsiteX7" fmla="*/ 719138 w 1148588"/>
                                <a:gd name="connsiteY7" fmla="*/ 330200 h 763587"/>
                                <a:gd name="connsiteX8" fmla="*/ 766763 w 1148588"/>
                                <a:gd name="connsiteY8" fmla="*/ 306387 h 763587"/>
                                <a:gd name="connsiteX9" fmla="*/ 1100138 w 1148588"/>
                                <a:gd name="connsiteY9" fmla="*/ 373062 h 763587"/>
                                <a:gd name="connsiteX10" fmla="*/ 1109663 w 1148588"/>
                                <a:gd name="connsiteY10" fmla="*/ 315912 h 763587"/>
                                <a:gd name="connsiteX11" fmla="*/ 1095375 w 1148588"/>
                                <a:gd name="connsiteY11" fmla="*/ 315912 h 763587"/>
                                <a:gd name="connsiteX12" fmla="*/ 652463 w 1148588"/>
                                <a:gd name="connsiteY12" fmla="*/ 6350 h 76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8588" h="763587">
                                  <a:moveTo>
                                    <a:pt x="652463" y="6350"/>
                                  </a:moveTo>
                                  <a:cubicBezTo>
                                    <a:pt x="550069" y="0"/>
                                    <a:pt x="583563" y="226543"/>
                                    <a:pt x="481013" y="277812"/>
                                  </a:cubicBezTo>
                                  <a:cubicBezTo>
                                    <a:pt x="370067" y="219928"/>
                                    <a:pt x="330292" y="220662"/>
                                    <a:pt x="376238" y="220662"/>
                                  </a:cubicBezTo>
                                  <a:lnTo>
                                    <a:pt x="0" y="515937"/>
                                  </a:lnTo>
                                  <a:cubicBezTo>
                                    <a:pt x="29074" y="598313"/>
                                    <a:pt x="85725" y="676231"/>
                                    <a:pt x="85725" y="763587"/>
                                  </a:cubicBezTo>
                                  <a:lnTo>
                                    <a:pt x="257175" y="639762"/>
                                  </a:lnTo>
                                  <a:lnTo>
                                    <a:pt x="647700" y="492125"/>
                                  </a:lnTo>
                                  <a:lnTo>
                                    <a:pt x="719138" y="330200"/>
                                  </a:lnTo>
                                  <a:lnTo>
                                    <a:pt x="766763" y="306387"/>
                                  </a:lnTo>
                                  <a:lnTo>
                                    <a:pt x="1100138" y="373062"/>
                                  </a:lnTo>
                                  <a:cubicBezTo>
                                    <a:pt x="1139011" y="288837"/>
                                    <a:pt x="1148588" y="310352"/>
                                    <a:pt x="1109663" y="315912"/>
                                  </a:cubicBezTo>
                                  <a:cubicBezTo>
                                    <a:pt x="1104948" y="316585"/>
                                    <a:pt x="1100138" y="315912"/>
                                    <a:pt x="1095375" y="315912"/>
                                  </a:cubicBezTo>
                                  <a:cubicBezTo>
                                    <a:pt x="948286" y="208793"/>
                                    <a:pt x="754857" y="12700"/>
                                    <a:pt x="652463" y="6350"/>
                                  </a:cubicBez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Prostokąt 89"/>
                            <p:cNvSpPr>
                              <a:spLocks noChangeArrowheads="1"/>
                            </p:cNvSpPr>
                            <p:nvPr/>
                          </p:nvSpPr>
                          <p:spPr bwMode="auto">
                            <a:xfrm>
                              <a:off x="5286380" y="221455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9 </a:t>
                              </a:r>
                              <a:endParaRPr lang="pl-PL" sz="1100" b="1" dirty="0">
                                <a:solidFill>
                                  <a:schemeClr val="bg1"/>
                                </a:solidFill>
                                <a:latin typeface="Calibri" pitchFamily="34" charset="0"/>
                              </a:endParaRPr>
                            </a:p>
                          </p:txBody>
                        </p:sp>
                      </p:grpSp>
                    </p:grpSp>
                    <p:grpSp>
                      <p:nvGrpSpPr>
                        <p:cNvPr id="67" name="Grupa 53"/>
                        <p:cNvGrpSpPr/>
                        <p:nvPr/>
                      </p:nvGrpSpPr>
                      <p:grpSpPr>
                        <a:xfrm>
                          <a:off x="3928362" y="2694244"/>
                          <a:ext cx="360996" cy="543358"/>
                          <a:chOff x="3928362" y="2694244"/>
                          <a:chExt cx="360996" cy="543358"/>
                        </a:xfrm>
                      </p:grpSpPr>
                      <p:sp>
                        <p:nvSpPr>
                          <p:cNvPr id="52" name="Prostokąt 51"/>
                          <p:cNvSpPr/>
                          <p:nvPr/>
                        </p:nvSpPr>
                        <p:spPr>
                          <a:xfrm rot="17766089">
                            <a:off x="3838566" y="2823047"/>
                            <a:ext cx="543358" cy="285752"/>
                          </a:xfrm>
                          <a:prstGeom prst="rect">
                            <a:avLst/>
                          </a:pr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Prostokąt 31"/>
                          <p:cNvSpPr>
                            <a:spLocks noChangeArrowheads="1"/>
                          </p:cNvSpPr>
                          <p:nvPr/>
                        </p:nvSpPr>
                        <p:spPr bwMode="auto">
                          <a:xfrm>
                            <a:off x="3928362" y="2714620"/>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10 </a:t>
                            </a:r>
                            <a:endParaRPr lang="pl-PL" sz="1100" b="1" dirty="0">
                              <a:solidFill>
                                <a:schemeClr val="bg1"/>
                              </a:solidFill>
                              <a:latin typeface="Calibri" pitchFamily="34" charset="0"/>
                            </a:endParaRPr>
                          </a:p>
                        </p:txBody>
                      </p:sp>
                    </p:grpSp>
                  </p:grpSp>
                  <p:grpSp>
                    <p:nvGrpSpPr>
                      <p:cNvPr id="71" name="Grupa 56"/>
                      <p:cNvGrpSpPr/>
                      <p:nvPr/>
                    </p:nvGrpSpPr>
                    <p:grpSpPr>
                      <a:xfrm>
                        <a:off x="3857620" y="2500306"/>
                        <a:ext cx="328936" cy="285752"/>
                        <a:chOff x="2746674" y="4143380"/>
                        <a:chExt cx="328936" cy="285752"/>
                      </a:xfrm>
                    </p:grpSpPr>
                    <p:sp>
                      <p:nvSpPr>
                        <p:cNvPr id="55" name="Elipsa 54"/>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6"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73" name="Grupa 57"/>
                      <p:cNvGrpSpPr/>
                      <p:nvPr/>
                    </p:nvGrpSpPr>
                    <p:grpSpPr>
                      <a:xfrm>
                        <a:off x="3786182" y="1428736"/>
                        <a:ext cx="328936" cy="285752"/>
                        <a:chOff x="2746674" y="4143380"/>
                        <a:chExt cx="328936" cy="285752"/>
                      </a:xfrm>
                    </p:grpSpPr>
                    <p:sp>
                      <p:nvSpPr>
                        <p:cNvPr id="59" name="Elipsa 58"/>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0"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74" name="Grupa 60"/>
                      <p:cNvGrpSpPr/>
                      <p:nvPr/>
                    </p:nvGrpSpPr>
                    <p:grpSpPr>
                      <a:xfrm>
                        <a:off x="3357554" y="1785926"/>
                        <a:ext cx="328936" cy="285752"/>
                        <a:chOff x="2746674" y="4143380"/>
                        <a:chExt cx="328936" cy="285752"/>
                      </a:xfrm>
                    </p:grpSpPr>
                    <p:sp>
                      <p:nvSpPr>
                        <p:cNvPr id="62" name="Elipsa 61"/>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77" name="Grupa 63"/>
                      <p:cNvGrpSpPr/>
                      <p:nvPr/>
                    </p:nvGrpSpPr>
                    <p:grpSpPr>
                      <a:xfrm>
                        <a:off x="4786314" y="3786190"/>
                        <a:ext cx="328936" cy="285752"/>
                        <a:chOff x="2746674" y="4143380"/>
                        <a:chExt cx="328936" cy="285752"/>
                      </a:xfrm>
                    </p:grpSpPr>
                    <p:sp>
                      <p:nvSpPr>
                        <p:cNvPr id="65" name="Elipsa 64"/>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80" name="Grupa 66"/>
                      <p:cNvGrpSpPr/>
                      <p:nvPr/>
                    </p:nvGrpSpPr>
                    <p:grpSpPr>
                      <a:xfrm>
                        <a:off x="5814700" y="2643182"/>
                        <a:ext cx="328936" cy="285752"/>
                        <a:chOff x="2746674" y="4143380"/>
                        <a:chExt cx="328936" cy="285752"/>
                      </a:xfrm>
                    </p:grpSpPr>
                    <p:sp>
                      <p:nvSpPr>
                        <p:cNvPr id="68" name="Elipsa 67"/>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9"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grpSp>
                  <p:nvGrpSpPr>
                    <p:cNvPr id="81" name="Grupa 72"/>
                    <p:cNvGrpSpPr/>
                    <p:nvPr/>
                  </p:nvGrpSpPr>
                  <p:grpSpPr>
                    <a:xfrm>
                      <a:off x="5500000" y="3786190"/>
                      <a:ext cx="360996" cy="454025"/>
                      <a:chOff x="5500000" y="3786190"/>
                      <a:chExt cx="360996" cy="454025"/>
                    </a:xfrm>
                  </p:grpSpPr>
                  <p:sp>
                    <p:nvSpPr>
                      <p:cNvPr id="70" name="Dowolny kształt 69"/>
                      <p:cNvSpPr/>
                      <p:nvPr/>
                    </p:nvSpPr>
                    <p:spPr>
                      <a:xfrm>
                        <a:off x="5500694" y="3786190"/>
                        <a:ext cx="346075" cy="454025"/>
                      </a:xfrm>
                      <a:custGeom>
                        <a:avLst/>
                        <a:gdLst>
                          <a:gd name="connsiteX0" fmla="*/ 202406 w 347662"/>
                          <a:gd name="connsiteY0" fmla="*/ 0 h 454818"/>
                          <a:gd name="connsiteX1" fmla="*/ 90487 w 347662"/>
                          <a:gd name="connsiteY1" fmla="*/ 107156 h 454818"/>
                          <a:gd name="connsiteX2" fmla="*/ 169069 w 347662"/>
                          <a:gd name="connsiteY2" fmla="*/ 204787 h 454818"/>
                          <a:gd name="connsiteX3" fmla="*/ 0 w 347662"/>
                          <a:gd name="connsiteY3" fmla="*/ 366712 h 454818"/>
                          <a:gd name="connsiteX4" fmla="*/ 92869 w 347662"/>
                          <a:gd name="connsiteY4" fmla="*/ 454818 h 454818"/>
                          <a:gd name="connsiteX5" fmla="*/ 347662 w 347662"/>
                          <a:gd name="connsiteY5" fmla="*/ 128587 h 454818"/>
                          <a:gd name="connsiteX6" fmla="*/ 202406 w 347662"/>
                          <a:gd name="connsiteY6" fmla="*/ 0 h 45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662" h="454818">
                            <a:moveTo>
                              <a:pt x="202406" y="0"/>
                            </a:moveTo>
                            <a:lnTo>
                              <a:pt x="90487" y="107156"/>
                            </a:lnTo>
                            <a:lnTo>
                              <a:pt x="169069" y="204787"/>
                            </a:lnTo>
                            <a:lnTo>
                              <a:pt x="0" y="366712"/>
                            </a:lnTo>
                            <a:lnTo>
                              <a:pt x="92869" y="454818"/>
                            </a:lnTo>
                            <a:lnTo>
                              <a:pt x="347662" y="128587"/>
                            </a:lnTo>
                            <a:lnTo>
                              <a:pt x="202406"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72" name="Prostokąt 31"/>
                      <p:cNvSpPr>
                        <a:spLocks noChangeArrowheads="1"/>
                      </p:cNvSpPr>
                      <p:nvPr/>
                    </p:nvSpPr>
                    <p:spPr bwMode="auto">
                      <a:xfrm>
                        <a:off x="5500000" y="3786190"/>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12 </a:t>
                        </a:r>
                        <a:endParaRPr lang="pl-PL" sz="1100" b="1" dirty="0">
                          <a:solidFill>
                            <a:schemeClr val="bg1"/>
                          </a:solidFill>
                          <a:latin typeface="Calibri" pitchFamily="34" charset="0"/>
                        </a:endParaRPr>
                      </a:p>
                    </p:txBody>
                  </p:sp>
                </p:grpSp>
              </p:grpSp>
              <p:grpSp>
                <p:nvGrpSpPr>
                  <p:cNvPr id="82" name="Grupa 76"/>
                  <p:cNvGrpSpPr/>
                  <p:nvPr/>
                </p:nvGrpSpPr>
                <p:grpSpPr>
                  <a:xfrm>
                    <a:off x="4857056" y="5000636"/>
                    <a:ext cx="360996" cy="328613"/>
                    <a:chOff x="4857056" y="5000636"/>
                    <a:chExt cx="360996" cy="328613"/>
                  </a:xfrm>
                </p:grpSpPr>
                <p:sp>
                  <p:nvSpPr>
                    <p:cNvPr id="75" name="Dowolny kształt 74"/>
                    <p:cNvSpPr/>
                    <p:nvPr/>
                  </p:nvSpPr>
                  <p:spPr>
                    <a:xfrm>
                      <a:off x="5000628" y="5072074"/>
                      <a:ext cx="188913" cy="257175"/>
                    </a:xfrm>
                    <a:custGeom>
                      <a:avLst/>
                      <a:gdLst>
                        <a:gd name="connsiteX0" fmla="*/ 0 w 188119"/>
                        <a:gd name="connsiteY0" fmla="*/ 102394 h 257175"/>
                        <a:gd name="connsiteX1" fmla="*/ 147638 w 188119"/>
                        <a:gd name="connsiteY1" fmla="*/ 0 h 257175"/>
                        <a:gd name="connsiteX2" fmla="*/ 188119 w 188119"/>
                        <a:gd name="connsiteY2" fmla="*/ 59532 h 257175"/>
                        <a:gd name="connsiteX3" fmla="*/ 90488 w 188119"/>
                        <a:gd name="connsiteY3" fmla="*/ 257175 h 257175"/>
                        <a:gd name="connsiteX4" fmla="*/ 0 w 188119"/>
                        <a:gd name="connsiteY4" fmla="*/ 102394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19" h="257175">
                          <a:moveTo>
                            <a:pt x="0" y="102394"/>
                          </a:moveTo>
                          <a:lnTo>
                            <a:pt x="147638" y="0"/>
                          </a:lnTo>
                          <a:lnTo>
                            <a:pt x="188119" y="59532"/>
                          </a:lnTo>
                          <a:lnTo>
                            <a:pt x="90488" y="257175"/>
                          </a:lnTo>
                          <a:lnTo>
                            <a:pt x="0" y="102394"/>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76" name="Prostokąt 31"/>
                    <p:cNvSpPr>
                      <a:spLocks noChangeArrowheads="1"/>
                    </p:cNvSpPr>
                    <p:nvPr/>
                  </p:nvSpPr>
                  <p:spPr bwMode="auto">
                    <a:xfrm>
                      <a:off x="4857056" y="5000636"/>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13 </a:t>
                      </a:r>
                      <a:endParaRPr lang="pl-PL" sz="1100" b="1" dirty="0">
                        <a:solidFill>
                          <a:schemeClr val="bg1"/>
                        </a:solidFill>
                        <a:latin typeface="Calibri" pitchFamily="34" charset="0"/>
                      </a:endParaRPr>
                    </a:p>
                  </p:txBody>
                </p:sp>
              </p:grpSp>
            </p:grpSp>
            <p:grpSp>
              <p:nvGrpSpPr>
                <p:cNvPr id="83" name="Grupa 79"/>
                <p:cNvGrpSpPr/>
                <p:nvPr/>
              </p:nvGrpSpPr>
              <p:grpSpPr>
                <a:xfrm>
                  <a:off x="5429256" y="2143116"/>
                  <a:ext cx="360996" cy="285752"/>
                  <a:chOff x="5429256" y="2143116"/>
                  <a:chExt cx="360996" cy="285752"/>
                </a:xfrm>
              </p:grpSpPr>
              <p:sp>
                <p:nvSpPr>
                  <p:cNvPr id="78" name="Elipsa 77"/>
                  <p:cNvSpPr/>
                  <p:nvPr/>
                </p:nvSpPr>
                <p:spPr>
                  <a:xfrm>
                    <a:off x="5500694" y="2143116"/>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Prostokąt 31"/>
                  <p:cNvSpPr>
                    <a:spLocks noChangeArrowheads="1"/>
                  </p:cNvSpPr>
                  <p:nvPr/>
                </p:nvSpPr>
                <p:spPr bwMode="auto">
                  <a:xfrm>
                    <a:off x="5429256" y="2143116"/>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14 </a:t>
                    </a:r>
                    <a:endParaRPr lang="pl-PL" sz="1100" b="1" dirty="0">
                      <a:solidFill>
                        <a:schemeClr val="bg1"/>
                      </a:solidFill>
                      <a:latin typeface="Calibri" pitchFamily="34" charset="0"/>
                    </a:endParaRPr>
                  </a:p>
                </p:txBody>
              </p:sp>
            </p:grpSp>
          </p:grpSp>
          <p:grpSp>
            <p:nvGrpSpPr>
              <p:cNvPr id="85" name="Grupa 87"/>
              <p:cNvGrpSpPr/>
              <p:nvPr/>
            </p:nvGrpSpPr>
            <p:grpSpPr>
              <a:xfrm>
                <a:off x="3232298" y="2824716"/>
                <a:ext cx="2381693" cy="1449572"/>
                <a:chOff x="3232298" y="2824716"/>
                <a:chExt cx="2381693" cy="1449572"/>
              </a:xfrm>
            </p:grpSpPr>
            <p:sp>
              <p:nvSpPr>
                <p:cNvPr id="84" name="Dowolny kształt 83"/>
                <p:cNvSpPr/>
                <p:nvPr/>
              </p:nvSpPr>
              <p:spPr>
                <a:xfrm>
                  <a:off x="3232298" y="2824716"/>
                  <a:ext cx="2381693" cy="1449572"/>
                </a:xfrm>
                <a:custGeom>
                  <a:avLst/>
                  <a:gdLst>
                    <a:gd name="connsiteX0" fmla="*/ 0 w 2381693"/>
                    <a:gd name="connsiteY0" fmla="*/ 14177 h 1449572"/>
                    <a:gd name="connsiteX1" fmla="*/ 170121 w 2381693"/>
                    <a:gd name="connsiteY1" fmla="*/ 14177 h 1449572"/>
                    <a:gd name="connsiteX2" fmla="*/ 372139 w 2381693"/>
                    <a:gd name="connsiteY2" fmla="*/ 99237 h 1449572"/>
                    <a:gd name="connsiteX3" fmla="*/ 723014 w 2381693"/>
                    <a:gd name="connsiteY3" fmla="*/ 545805 h 1449572"/>
                    <a:gd name="connsiteX4" fmla="*/ 1041990 w 2381693"/>
                    <a:gd name="connsiteY4" fmla="*/ 1024270 h 1449572"/>
                    <a:gd name="connsiteX5" fmla="*/ 1180214 w 2381693"/>
                    <a:gd name="connsiteY5" fmla="*/ 1311349 h 1449572"/>
                    <a:gd name="connsiteX6" fmla="*/ 1286539 w 2381693"/>
                    <a:gd name="connsiteY6" fmla="*/ 1343247 h 1449572"/>
                    <a:gd name="connsiteX7" fmla="*/ 1669311 w 2381693"/>
                    <a:gd name="connsiteY7" fmla="*/ 1375144 h 1449572"/>
                    <a:gd name="connsiteX8" fmla="*/ 2381693 w 2381693"/>
                    <a:gd name="connsiteY8" fmla="*/ 1449572 h 14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693" h="1449572">
                      <a:moveTo>
                        <a:pt x="0" y="14177"/>
                      </a:moveTo>
                      <a:cubicBezTo>
                        <a:pt x="54049" y="7088"/>
                        <a:pt x="108098" y="0"/>
                        <a:pt x="170121" y="14177"/>
                      </a:cubicBezTo>
                      <a:cubicBezTo>
                        <a:pt x="232144" y="28354"/>
                        <a:pt x="279990" y="10632"/>
                        <a:pt x="372139" y="99237"/>
                      </a:cubicBezTo>
                      <a:cubicBezTo>
                        <a:pt x="464288" y="187842"/>
                        <a:pt x="611372" y="391633"/>
                        <a:pt x="723014" y="545805"/>
                      </a:cubicBezTo>
                      <a:cubicBezTo>
                        <a:pt x="834656" y="699977"/>
                        <a:pt x="965790" y="896679"/>
                        <a:pt x="1041990" y="1024270"/>
                      </a:cubicBezTo>
                      <a:cubicBezTo>
                        <a:pt x="1118190" y="1151861"/>
                        <a:pt x="1139456" y="1258186"/>
                        <a:pt x="1180214" y="1311349"/>
                      </a:cubicBezTo>
                      <a:cubicBezTo>
                        <a:pt x="1220972" y="1364512"/>
                        <a:pt x="1205023" y="1332615"/>
                        <a:pt x="1286539" y="1343247"/>
                      </a:cubicBezTo>
                      <a:cubicBezTo>
                        <a:pt x="1368055" y="1353879"/>
                        <a:pt x="1669311" y="1375144"/>
                        <a:pt x="1669311" y="1375144"/>
                      </a:cubicBezTo>
                      <a:lnTo>
                        <a:pt x="2381693" y="1449572"/>
                      </a:lnTo>
                    </a:path>
                  </a:pathLst>
                </a:cu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86" name="Prostokąt 31"/>
                <p:cNvSpPr>
                  <a:spLocks noChangeArrowheads="1"/>
                </p:cNvSpPr>
                <p:nvPr/>
              </p:nvSpPr>
              <p:spPr bwMode="auto">
                <a:xfrm>
                  <a:off x="4071934" y="3714752"/>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15</a:t>
                  </a:r>
                  <a:endParaRPr lang="pl-PL" sz="1100" b="1" dirty="0">
                    <a:solidFill>
                      <a:schemeClr val="bg1"/>
                    </a:solidFill>
                    <a:latin typeface="Calibri" pitchFamily="34" charset="0"/>
                  </a:endParaRPr>
                </a:p>
              </p:txBody>
            </p:sp>
          </p:grpSp>
        </p:grpSp>
        <p:grpSp>
          <p:nvGrpSpPr>
            <p:cNvPr id="92" name="Grupa 91"/>
            <p:cNvGrpSpPr/>
            <p:nvPr/>
          </p:nvGrpSpPr>
          <p:grpSpPr>
            <a:xfrm>
              <a:off x="5131207" y="4286256"/>
              <a:ext cx="1012429" cy="1357322"/>
              <a:chOff x="5131207" y="4286256"/>
              <a:chExt cx="1012429" cy="1357322"/>
            </a:xfrm>
          </p:grpSpPr>
          <p:sp>
            <p:nvSpPr>
              <p:cNvPr id="90" name="Dowolny kształt 89"/>
              <p:cNvSpPr/>
              <p:nvPr/>
            </p:nvSpPr>
            <p:spPr>
              <a:xfrm>
                <a:off x="5131207" y="4286256"/>
                <a:ext cx="1012429" cy="1357322"/>
              </a:xfrm>
              <a:custGeom>
                <a:avLst/>
                <a:gdLst>
                  <a:gd name="connsiteX0" fmla="*/ 566738 w 1154907"/>
                  <a:gd name="connsiteY0" fmla="*/ 0 h 1549433"/>
                  <a:gd name="connsiteX1" fmla="*/ 1076325 w 1154907"/>
                  <a:gd name="connsiteY1" fmla="*/ 250031 h 1549433"/>
                  <a:gd name="connsiteX2" fmla="*/ 1154907 w 1154907"/>
                  <a:gd name="connsiteY2" fmla="*/ 319088 h 1549433"/>
                  <a:gd name="connsiteX3" fmla="*/ 1057275 w 1154907"/>
                  <a:gd name="connsiteY3" fmla="*/ 528638 h 1549433"/>
                  <a:gd name="connsiteX4" fmla="*/ 1150144 w 1154907"/>
                  <a:gd name="connsiteY4" fmla="*/ 688181 h 1549433"/>
                  <a:gd name="connsiteX5" fmla="*/ 1069182 w 1154907"/>
                  <a:gd name="connsiteY5" fmla="*/ 742950 h 1549433"/>
                  <a:gd name="connsiteX6" fmla="*/ 814388 w 1154907"/>
                  <a:gd name="connsiteY6" fmla="*/ 1352550 h 1549433"/>
                  <a:gd name="connsiteX7" fmla="*/ 742950 w 1154907"/>
                  <a:gd name="connsiteY7" fmla="*/ 1469231 h 1549433"/>
                  <a:gd name="connsiteX8" fmla="*/ 481013 w 1154907"/>
                  <a:gd name="connsiteY8" fmla="*/ 1454944 h 1549433"/>
                  <a:gd name="connsiteX9" fmla="*/ 423863 w 1154907"/>
                  <a:gd name="connsiteY9" fmla="*/ 1362075 h 1549433"/>
                  <a:gd name="connsiteX10" fmla="*/ 323850 w 1154907"/>
                  <a:gd name="connsiteY10" fmla="*/ 1314450 h 1549433"/>
                  <a:gd name="connsiteX11" fmla="*/ 119063 w 1154907"/>
                  <a:gd name="connsiteY11" fmla="*/ 1300163 h 1549433"/>
                  <a:gd name="connsiteX12" fmla="*/ 0 w 1154907"/>
                  <a:gd name="connsiteY12" fmla="*/ 1138238 h 1549433"/>
                  <a:gd name="connsiteX13" fmla="*/ 566738 w 1154907"/>
                  <a:gd name="connsiteY13" fmla="*/ 0 h 154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907" h="1549433">
                    <a:moveTo>
                      <a:pt x="566738" y="0"/>
                    </a:moveTo>
                    <a:lnTo>
                      <a:pt x="1076325" y="250031"/>
                    </a:lnTo>
                    <a:lnTo>
                      <a:pt x="1154907" y="319088"/>
                    </a:lnTo>
                    <a:lnTo>
                      <a:pt x="1057275" y="528638"/>
                    </a:lnTo>
                    <a:lnTo>
                      <a:pt x="1150144" y="688181"/>
                    </a:lnTo>
                    <a:lnTo>
                      <a:pt x="1069182" y="742950"/>
                    </a:lnTo>
                    <a:lnTo>
                      <a:pt x="814388" y="1352550"/>
                    </a:lnTo>
                    <a:lnTo>
                      <a:pt x="742950" y="1469231"/>
                    </a:lnTo>
                    <a:cubicBezTo>
                      <a:pt x="478633" y="1462023"/>
                      <a:pt x="481013" y="1549433"/>
                      <a:pt x="481013" y="1454944"/>
                    </a:cubicBezTo>
                    <a:cubicBezTo>
                      <a:pt x="422542" y="1367238"/>
                      <a:pt x="423863" y="1403562"/>
                      <a:pt x="423863" y="1362075"/>
                    </a:cubicBezTo>
                    <a:cubicBezTo>
                      <a:pt x="325518" y="1314102"/>
                      <a:pt x="362441" y="1314450"/>
                      <a:pt x="323850" y="1314450"/>
                    </a:cubicBezTo>
                    <a:lnTo>
                      <a:pt x="119063" y="1300163"/>
                    </a:lnTo>
                    <a:lnTo>
                      <a:pt x="0" y="1138238"/>
                    </a:lnTo>
                    <a:lnTo>
                      <a:pt x="566738" y="0"/>
                    </a:lnTo>
                    <a:close/>
                  </a:path>
                </a:pathLst>
              </a:custGeom>
              <a:solidFill>
                <a:srgbClr val="FFC000">
                  <a:alpha val="20000"/>
                </a:srgbClr>
              </a:solidFill>
              <a:ln>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91" name="Prostokąt 31"/>
              <p:cNvSpPr>
                <a:spLocks noChangeArrowheads="1"/>
              </p:cNvSpPr>
              <p:nvPr/>
            </p:nvSpPr>
            <p:spPr bwMode="auto">
              <a:xfrm>
                <a:off x="5643570" y="4500570"/>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16 </a:t>
                </a:r>
                <a:endParaRPr lang="pl-PL" sz="1100" b="1" dirty="0">
                  <a:solidFill>
                    <a:schemeClr val="bg1"/>
                  </a:solidFill>
                  <a:latin typeface="Calibri" pitchFamily="34" charset="0"/>
                </a:endParaRPr>
              </a:p>
            </p:txBody>
          </p:sp>
        </p:grpSp>
      </p:grpSp>
      <p:sp>
        <p:nvSpPr>
          <p:cNvPr id="94" name="Prostokąt 23"/>
          <p:cNvSpPr>
            <a:spLocks noChangeArrowheads="1"/>
          </p:cNvSpPr>
          <p:nvPr/>
        </p:nvSpPr>
        <p:spPr bwMode="auto">
          <a:xfrm>
            <a:off x="5834171" y="1884355"/>
            <a:ext cx="285655"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5</a:t>
            </a:r>
            <a:r>
              <a:rPr lang="pl-PL" sz="1000" b="1" dirty="0" smtClean="0">
                <a:solidFill>
                  <a:schemeClr val="bg1"/>
                </a:solidFill>
                <a:latin typeface="Calibri" pitchFamily="34" charset="0"/>
              </a:rPr>
              <a:t> </a:t>
            </a:r>
            <a:endParaRPr lang="pl-PL" sz="1000" b="1" dirty="0">
              <a:solidFill>
                <a:schemeClr val="bg1"/>
              </a:solidFill>
              <a:latin typeface="Calibri" pitchFamily="34" charset="0"/>
            </a:endParaRPr>
          </a:p>
        </p:txBody>
      </p:sp>
      <p:pic>
        <p:nvPicPr>
          <p:cNvPr id="95" name="Obraz 94"/>
          <p:cNvPicPr>
            <a:picLocks noChangeAspect="1"/>
          </p:cNvPicPr>
          <p:nvPr/>
        </p:nvPicPr>
        <p:blipFill rotWithShape="1">
          <a:blip r:embed="rId3"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Prostokąt 49"/>
          <p:cNvSpPr/>
          <p:nvPr/>
        </p:nvSpPr>
        <p:spPr>
          <a:xfrm>
            <a:off x="1114586" y="899671"/>
            <a:ext cx="214314" cy="57150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215238" cy="554578"/>
          </a:xfrm>
          <a:prstGeom prst="rect">
            <a:avLst/>
          </a:prstGeom>
          <a:noFill/>
        </p:spPr>
        <p:txBody>
          <a:bodyPr wrap="square">
            <a:noAutofit/>
          </a:bodyPr>
          <a:lstStyle/>
          <a:p>
            <a:pPr marL="342900" lvl="0" indent="-342900">
              <a:spcBef>
                <a:spcPct val="0"/>
              </a:spcBef>
              <a:defRPr/>
            </a:pPr>
            <a:r>
              <a:rPr lang="pl-PL" sz="1000" b="1" dirty="0" smtClean="0">
                <a:solidFill>
                  <a:schemeClr val="accent6"/>
                </a:solidFill>
              </a:rPr>
              <a:t>ZIELEŃ POD AOW</a:t>
            </a:r>
          </a:p>
          <a:p>
            <a:pPr lvl="0">
              <a:spcBef>
                <a:spcPct val="0"/>
              </a:spcBef>
              <a:defRPr/>
            </a:pPr>
            <a:r>
              <a:rPr lang="pl-PL" sz="1000" dirty="0" smtClean="0"/>
              <a:t>WPROWADZENIE ZIELONEJ OSŁONY SŁUPÓW AUTOSTRADOWYCH NA KONSTRUKCJI ODSUNIĘTEJ OD SŁUPÓW</a:t>
            </a:r>
          </a:p>
          <a:p>
            <a:pPr lvl="0">
              <a:spcBef>
                <a:spcPct val="0"/>
              </a:spcBef>
              <a:defRPr/>
            </a:pPr>
            <a:r>
              <a:rPr lang="pl-PL" sz="1000" dirty="0" smtClean="0"/>
              <a:t>LUB SZPALER DRZEW WZDŁUŻ OBWODNICY.</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6"/>
                  </a:solidFill>
                  <a:prstDash val="solid"/>
                </a:ln>
                <a:solidFill>
                  <a:schemeClr val="accent6"/>
                </a:solidFill>
                <a:effectLst>
                  <a:reflection blurRad="12700" stA="28000" endPos="45000" dist="1000" dir="5400000" sy="-100000" algn="bl" rotWithShape="0"/>
                </a:effectLst>
              </a:rPr>
              <a:t>17</a:t>
            </a:r>
            <a:endParaRPr lang="pl-PL" sz="1200" cap="all" dirty="0">
              <a:ln w="9000" cmpd="sng">
                <a:solidFill>
                  <a:schemeClr val="accent6"/>
                </a:solidFill>
                <a:prstDash val="solid"/>
              </a:ln>
              <a:solidFill>
                <a:schemeClr val="accent6"/>
              </a:solidFill>
              <a:effectLst>
                <a:reflection blurRad="12700" stA="28000" endPos="45000" dist="1000" dir="5400000" sy="-100000" algn="bl" rotWithShape="0"/>
              </a:effectLst>
            </a:endParaRPr>
          </a:p>
        </p:txBody>
      </p:sp>
      <p:sp>
        <p:nvSpPr>
          <p:cNvPr id="17"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grpSp>
        <p:nvGrpSpPr>
          <p:cNvPr id="94" name="Grupa 93"/>
          <p:cNvGrpSpPr/>
          <p:nvPr/>
        </p:nvGrpSpPr>
        <p:grpSpPr>
          <a:xfrm>
            <a:off x="1403649" y="908720"/>
            <a:ext cx="7128789" cy="5038721"/>
            <a:chOff x="1403649" y="908720"/>
            <a:chExt cx="7128789" cy="5038721"/>
          </a:xfrm>
        </p:grpSpPr>
        <p:grpSp>
          <p:nvGrpSpPr>
            <p:cNvPr id="97" name="Grupa 96"/>
            <p:cNvGrpSpPr/>
            <p:nvPr/>
          </p:nvGrpSpPr>
          <p:grpSpPr>
            <a:xfrm>
              <a:off x="1403649" y="908720"/>
              <a:ext cx="7128789" cy="5038721"/>
              <a:chOff x="1403649" y="908720"/>
              <a:chExt cx="7128789" cy="5038721"/>
            </a:xfrm>
          </p:grpSpPr>
          <p:pic>
            <p:nvPicPr>
              <p:cNvPr id="12" name="Obraz 11"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1"/>
              </a:xfrm>
              <a:prstGeom prst="rect">
                <a:avLst/>
              </a:prstGeom>
            </p:spPr>
          </p:pic>
          <p:grpSp>
            <p:nvGrpSpPr>
              <p:cNvPr id="96" name="Grupa 95"/>
              <p:cNvGrpSpPr/>
              <p:nvPr/>
            </p:nvGrpSpPr>
            <p:grpSpPr>
              <a:xfrm>
                <a:off x="3232298" y="978195"/>
                <a:ext cx="4135291" cy="4879697"/>
                <a:chOff x="3232298" y="978195"/>
                <a:chExt cx="4135291" cy="4879697"/>
              </a:xfrm>
            </p:grpSpPr>
            <p:grpSp>
              <p:nvGrpSpPr>
                <p:cNvPr id="2" name="Grupa 92"/>
                <p:cNvGrpSpPr/>
                <p:nvPr/>
              </p:nvGrpSpPr>
              <p:grpSpPr>
                <a:xfrm>
                  <a:off x="3232298" y="978195"/>
                  <a:ext cx="3482842" cy="4665383"/>
                  <a:chOff x="3232298" y="978195"/>
                  <a:chExt cx="3482842" cy="4665383"/>
                </a:xfrm>
              </p:grpSpPr>
              <p:grpSp>
                <p:nvGrpSpPr>
                  <p:cNvPr id="3" name="Grupa 88"/>
                  <p:cNvGrpSpPr/>
                  <p:nvPr/>
                </p:nvGrpSpPr>
                <p:grpSpPr>
                  <a:xfrm>
                    <a:off x="3232298" y="978195"/>
                    <a:ext cx="3482842" cy="4351054"/>
                    <a:chOff x="3232298" y="978195"/>
                    <a:chExt cx="3482842" cy="4351054"/>
                  </a:xfrm>
                </p:grpSpPr>
                <p:grpSp>
                  <p:nvGrpSpPr>
                    <p:cNvPr id="4" name="Grupa 81"/>
                    <p:cNvGrpSpPr/>
                    <p:nvPr/>
                  </p:nvGrpSpPr>
                  <p:grpSpPr>
                    <a:xfrm>
                      <a:off x="3286116" y="978195"/>
                      <a:ext cx="3429024" cy="4351054"/>
                      <a:chOff x="3286116" y="978195"/>
                      <a:chExt cx="3429024" cy="4351054"/>
                    </a:xfrm>
                  </p:grpSpPr>
                  <p:grpSp>
                    <p:nvGrpSpPr>
                      <p:cNvPr id="5" name="Grupa 80"/>
                      <p:cNvGrpSpPr/>
                      <p:nvPr/>
                    </p:nvGrpSpPr>
                    <p:grpSpPr>
                      <a:xfrm>
                        <a:off x="3286116" y="978195"/>
                        <a:ext cx="3429024" cy="4351054"/>
                        <a:chOff x="3286116" y="978195"/>
                        <a:chExt cx="3429024" cy="4351054"/>
                      </a:xfrm>
                    </p:grpSpPr>
                    <p:grpSp>
                      <p:nvGrpSpPr>
                        <p:cNvPr id="6" name="Grupa 73"/>
                        <p:cNvGrpSpPr/>
                        <p:nvPr/>
                      </p:nvGrpSpPr>
                      <p:grpSpPr>
                        <a:xfrm>
                          <a:off x="3286116" y="978195"/>
                          <a:ext cx="3429024" cy="4114379"/>
                          <a:chOff x="3286116" y="978195"/>
                          <a:chExt cx="3429024" cy="4114379"/>
                        </a:xfrm>
                      </p:grpSpPr>
                      <p:grpSp>
                        <p:nvGrpSpPr>
                          <p:cNvPr id="7" name="Grupa 70"/>
                          <p:cNvGrpSpPr/>
                          <p:nvPr/>
                        </p:nvGrpSpPr>
                        <p:grpSpPr>
                          <a:xfrm>
                            <a:off x="3286116" y="978195"/>
                            <a:ext cx="3429024" cy="4114379"/>
                            <a:chOff x="3286116" y="978195"/>
                            <a:chExt cx="3429024" cy="4114379"/>
                          </a:xfrm>
                        </p:grpSpPr>
                        <p:grpSp>
                          <p:nvGrpSpPr>
                            <p:cNvPr id="8" name="Grupa 54"/>
                            <p:cNvGrpSpPr/>
                            <p:nvPr/>
                          </p:nvGrpSpPr>
                          <p:grpSpPr>
                            <a:xfrm>
                              <a:off x="3286116" y="978195"/>
                              <a:ext cx="3429024" cy="4114379"/>
                              <a:chOff x="3286116" y="978195"/>
                              <a:chExt cx="3429024" cy="4114379"/>
                            </a:xfrm>
                          </p:grpSpPr>
                          <p:grpSp>
                            <p:nvGrpSpPr>
                              <p:cNvPr id="9" name="Grupa 53"/>
                              <p:cNvGrpSpPr/>
                              <p:nvPr/>
                            </p:nvGrpSpPr>
                            <p:grpSpPr>
                              <a:xfrm>
                                <a:off x="3286116" y="978195"/>
                                <a:ext cx="3429024" cy="4114379"/>
                                <a:chOff x="3286116" y="978195"/>
                                <a:chExt cx="3429024" cy="4114379"/>
                              </a:xfrm>
                            </p:grpSpPr>
                            <p:grpSp>
                              <p:nvGrpSpPr>
                                <p:cNvPr id="10" name="Grupa 48"/>
                                <p:cNvGrpSpPr/>
                                <p:nvPr/>
                              </p:nvGrpSpPr>
                              <p:grpSpPr>
                                <a:xfrm>
                                  <a:off x="3286116" y="978195"/>
                                  <a:ext cx="3429024" cy="4114379"/>
                                  <a:chOff x="3286116" y="978195"/>
                                  <a:chExt cx="3429024" cy="4114379"/>
                                </a:xfrm>
                              </p:grpSpPr>
                              <p:grpSp>
                                <p:nvGrpSpPr>
                                  <p:cNvPr id="11" name="Grupa 47"/>
                                  <p:cNvGrpSpPr/>
                                  <p:nvPr/>
                                </p:nvGrpSpPr>
                                <p:grpSpPr>
                                  <a:xfrm>
                                    <a:off x="3286116" y="978195"/>
                                    <a:ext cx="3071834" cy="4114379"/>
                                    <a:chOff x="3286116" y="978195"/>
                                    <a:chExt cx="3071834" cy="4114379"/>
                                  </a:xfrm>
                                </p:grpSpPr>
                                <p:grpSp>
                                  <p:nvGrpSpPr>
                                    <p:cNvPr id="14" name="Grupa 39"/>
                                    <p:cNvGrpSpPr/>
                                    <p:nvPr/>
                                  </p:nvGrpSpPr>
                                  <p:grpSpPr>
                                    <a:xfrm>
                                      <a:off x="3286116" y="978195"/>
                                      <a:ext cx="3071834" cy="2736557"/>
                                      <a:chOff x="3286116" y="978195"/>
                                      <a:chExt cx="3071834" cy="2736557"/>
                                    </a:xfrm>
                                  </p:grpSpPr>
                                  <p:grpSp>
                                    <p:nvGrpSpPr>
                                      <p:cNvPr id="15" name="Grupa 35"/>
                                      <p:cNvGrpSpPr/>
                                      <p:nvPr/>
                                    </p:nvGrpSpPr>
                                    <p:grpSpPr>
                                      <a:xfrm>
                                        <a:off x="3286116" y="1622417"/>
                                        <a:ext cx="3071834" cy="2092335"/>
                                        <a:chOff x="3286116" y="1622417"/>
                                        <a:chExt cx="3071834" cy="2092335"/>
                                      </a:xfrm>
                                    </p:grpSpPr>
                                    <p:grpSp>
                                      <p:nvGrpSpPr>
                                        <p:cNvPr id="18" name="Grupa 32"/>
                                        <p:cNvGrpSpPr/>
                                        <p:nvPr/>
                                      </p:nvGrpSpPr>
                                      <p:grpSpPr>
                                        <a:xfrm>
                                          <a:off x="4167963" y="1622417"/>
                                          <a:ext cx="2189987" cy="2092335"/>
                                          <a:chOff x="4167963" y="1622417"/>
                                          <a:chExt cx="2189987" cy="2092335"/>
                                        </a:xfrm>
                                      </p:grpSpPr>
                                      <p:grpSp>
                                        <p:nvGrpSpPr>
                                          <p:cNvPr id="32" name="Grupa 32"/>
                                          <p:cNvGrpSpPr/>
                                          <p:nvPr/>
                                        </p:nvGrpSpPr>
                                        <p:grpSpPr>
                                          <a:xfrm>
                                            <a:off x="4167963" y="2214554"/>
                                            <a:ext cx="1975673" cy="1500198"/>
                                            <a:chOff x="4167963" y="2214554"/>
                                            <a:chExt cx="1975673" cy="1500198"/>
                                          </a:xfrm>
                                        </p:grpSpPr>
                                        <p:grpSp>
                                          <p:nvGrpSpPr>
                                            <p:cNvPr id="35" name="Grupa 25"/>
                                            <p:cNvGrpSpPr/>
                                            <p:nvPr/>
                                          </p:nvGrpSpPr>
                                          <p:grpSpPr>
                                            <a:xfrm>
                                              <a:off x="4167963" y="2870791"/>
                                              <a:ext cx="904103" cy="843961"/>
                                              <a:chOff x="4167963" y="2870791"/>
                                              <a:chExt cx="904103" cy="843961"/>
                                            </a:xfrm>
                                          </p:grpSpPr>
                                          <p:grpSp>
                                            <p:nvGrpSpPr>
                                              <p:cNvPr id="36" name="Grupa 24"/>
                                              <p:cNvGrpSpPr/>
                                              <p:nvPr/>
                                            </p:nvGrpSpPr>
                                            <p:grpSpPr>
                                              <a:xfrm>
                                                <a:off x="4167963" y="2870791"/>
                                                <a:ext cx="904103" cy="843961"/>
                                                <a:chOff x="4167963" y="2870791"/>
                                                <a:chExt cx="904103" cy="843961"/>
                                              </a:xfrm>
                                            </p:grpSpPr>
                                            <p:cxnSp>
                                              <p:nvCxnSpPr>
                                                <p:cNvPr id="13" name="Łącznik prosty 12"/>
                                                <p:cNvCxnSpPr/>
                                                <p:nvPr/>
                                              </p:nvCxnSpPr>
                                              <p:spPr>
                                                <a:xfrm>
                                                  <a:off x="4286248" y="3071810"/>
                                                  <a:ext cx="785818" cy="642942"/>
                                                </a:xfrm>
                                                <a:prstGeom prst="line">
                                                  <a:avLst/>
                                                </a:pr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Dowolny kształt 20"/>
                                                <p:cNvSpPr/>
                                                <p:nvPr/>
                                              </p:nvSpPr>
                                              <p:spPr>
                                                <a:xfrm>
                                                  <a:off x="4167963" y="2870791"/>
                                                  <a:ext cx="170121" cy="318976"/>
                                                </a:xfrm>
                                                <a:custGeom>
                                                  <a:avLst/>
                                                  <a:gdLst>
                                                    <a:gd name="connsiteX0" fmla="*/ 0 w 170121"/>
                                                    <a:gd name="connsiteY0" fmla="*/ 318976 h 318976"/>
                                                    <a:gd name="connsiteX1" fmla="*/ 138223 w 170121"/>
                                                    <a:gd name="connsiteY1" fmla="*/ 191386 h 318976"/>
                                                    <a:gd name="connsiteX2" fmla="*/ 138223 w 170121"/>
                                                    <a:gd name="connsiteY2" fmla="*/ 85060 h 318976"/>
                                                    <a:gd name="connsiteX3" fmla="*/ 170121 w 170121"/>
                                                    <a:gd name="connsiteY3" fmla="*/ 0 h 318976"/>
                                                  </a:gdLst>
                                                  <a:ahLst/>
                                                  <a:cxnLst>
                                                    <a:cxn ang="0">
                                                      <a:pos x="connsiteX0" y="connsiteY0"/>
                                                    </a:cxn>
                                                    <a:cxn ang="0">
                                                      <a:pos x="connsiteX1" y="connsiteY1"/>
                                                    </a:cxn>
                                                    <a:cxn ang="0">
                                                      <a:pos x="connsiteX2" y="connsiteY2"/>
                                                    </a:cxn>
                                                    <a:cxn ang="0">
                                                      <a:pos x="connsiteX3" y="connsiteY3"/>
                                                    </a:cxn>
                                                  </a:cxnLst>
                                                  <a:rect l="l" t="t" r="r" b="b"/>
                                                  <a:pathLst>
                                                    <a:path w="170121" h="318976">
                                                      <a:moveTo>
                                                        <a:pt x="0" y="318976"/>
                                                      </a:moveTo>
                                                      <a:cubicBezTo>
                                                        <a:pt x="57593" y="274674"/>
                                                        <a:pt x="115186" y="230372"/>
                                                        <a:pt x="138223" y="191386"/>
                                                      </a:cubicBezTo>
                                                      <a:cubicBezTo>
                                                        <a:pt x="161260" y="152400"/>
                                                        <a:pt x="132907" y="116958"/>
                                                        <a:pt x="138223" y="85060"/>
                                                      </a:cubicBezTo>
                                                      <a:cubicBezTo>
                                                        <a:pt x="143539" y="53162"/>
                                                        <a:pt x="156830" y="26581"/>
                                                        <a:pt x="170121" y="0"/>
                                                      </a:cubicBezTo>
                                                    </a:path>
                                                  </a:pathLst>
                                                </a:cu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sp>
                                            <p:nvSpPr>
                                              <p:cNvPr id="22" name="Prostokąt 39"/>
                                              <p:cNvSpPr>
                                                <a:spLocks noChangeArrowheads="1"/>
                                              </p:cNvSpPr>
                                              <p:nvPr/>
                                            </p:nvSpPr>
                                            <p:spPr bwMode="auto">
                                              <a:xfrm>
                                                <a:off x="4211700" y="2928934"/>
                                                <a:ext cx="288862"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1 </a:t>
                                                </a:r>
                                              </a:p>
                                            </p:txBody>
                                          </p:sp>
                                        </p:grpSp>
                                        <p:grpSp>
                                          <p:nvGrpSpPr>
                                            <p:cNvPr id="37" name="Grupa 26"/>
                                            <p:cNvGrpSpPr/>
                                            <p:nvPr/>
                                          </p:nvGrpSpPr>
                                          <p:grpSpPr>
                                            <a:xfrm>
                                              <a:off x="4286248" y="2214554"/>
                                              <a:ext cx="914404" cy="553712"/>
                                              <a:chOff x="4286248" y="2214554"/>
                                              <a:chExt cx="914404" cy="553712"/>
                                            </a:xfrm>
                                          </p:grpSpPr>
                                          <p:grpSp>
                                            <p:nvGrpSpPr>
                                              <p:cNvPr id="40" name="Grupa 17"/>
                                              <p:cNvGrpSpPr/>
                                              <p:nvPr/>
                                            </p:nvGrpSpPr>
                                            <p:grpSpPr>
                                              <a:xfrm>
                                                <a:off x="4786314" y="2500306"/>
                                                <a:ext cx="414338" cy="267960"/>
                                                <a:chOff x="4370388" y="2922588"/>
                                                <a:chExt cx="414338" cy="267960"/>
                                              </a:xfrm>
                                            </p:grpSpPr>
                                            <p:sp>
                                              <p:nvSpPr>
                                                <p:cNvPr id="19" name="Dowolny kształt 18"/>
                                                <p:cNvSpPr/>
                                                <p:nvPr/>
                                              </p:nvSpPr>
                                              <p:spPr>
                                                <a:xfrm>
                                                  <a:off x="4370388" y="2922588"/>
                                                  <a:ext cx="230187" cy="230187"/>
                                                </a:xfrm>
                                                <a:custGeom>
                                                  <a:avLst/>
                                                  <a:gdLst>
                                                    <a:gd name="connsiteX0" fmla="*/ 11249 w 230324"/>
                                                    <a:gd name="connsiteY0" fmla="*/ 0 h 230981"/>
                                                    <a:gd name="connsiteX1" fmla="*/ 204130 w 230324"/>
                                                    <a:gd name="connsiteY1" fmla="*/ 16669 h 230981"/>
                                                    <a:gd name="connsiteX2" fmla="*/ 223180 w 230324"/>
                                                    <a:gd name="connsiteY2" fmla="*/ 40481 h 230981"/>
                                                    <a:gd name="connsiteX3" fmla="*/ 230324 w 230324"/>
                                                    <a:gd name="connsiteY3" fmla="*/ 111919 h 230981"/>
                                                    <a:gd name="connsiteX4" fmla="*/ 230324 w 230324"/>
                                                    <a:gd name="connsiteY4" fmla="*/ 202406 h 230981"/>
                                                    <a:gd name="connsiteX5" fmla="*/ 201749 w 230324"/>
                                                    <a:gd name="connsiteY5" fmla="*/ 230981 h 230981"/>
                                                    <a:gd name="connsiteX6" fmla="*/ 154124 w 230324"/>
                                                    <a:gd name="connsiteY6" fmla="*/ 226219 h 230981"/>
                                                    <a:gd name="connsiteX7" fmla="*/ 1724 w 230324"/>
                                                    <a:gd name="connsiteY7" fmla="*/ 73819 h 230981"/>
                                                    <a:gd name="connsiteX8" fmla="*/ 11249 w 230324"/>
                                                    <a:gd name="connsiteY8" fmla="*/ 0 h 23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324" h="230981">
                                                      <a:moveTo>
                                                        <a:pt x="11249" y="0"/>
                                                      </a:moveTo>
                                                      <a:lnTo>
                                                        <a:pt x="204130" y="16669"/>
                                                      </a:lnTo>
                                                      <a:lnTo>
                                                        <a:pt x="223180" y="40481"/>
                                                      </a:lnTo>
                                                      <a:cubicBezTo>
                                                        <a:pt x="228020" y="110657"/>
                                                        <a:pt x="211631" y="93218"/>
                                                        <a:pt x="230324" y="111919"/>
                                                      </a:cubicBezTo>
                                                      <a:lnTo>
                                                        <a:pt x="230324" y="202406"/>
                                                      </a:lnTo>
                                                      <a:lnTo>
                                                        <a:pt x="201749" y="230981"/>
                                                      </a:lnTo>
                                                      <a:lnTo>
                                                        <a:pt x="154124" y="226219"/>
                                                      </a:lnTo>
                                                      <a:cubicBezTo>
                                                        <a:pt x="0" y="79319"/>
                                                        <a:pt x="1724" y="151141"/>
                                                        <a:pt x="1724" y="73819"/>
                                                      </a:cubicBezTo>
                                                      <a:lnTo>
                                                        <a:pt x="11249"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20" name="Prostokąt 42"/>
                                                <p:cNvSpPr>
                                                  <a:spLocks noChangeArrowheads="1"/>
                                                </p:cNvSpPr>
                                                <p:nvPr/>
                                              </p:nvSpPr>
                                              <p:spPr bwMode="auto">
                                                <a:xfrm>
                                                  <a:off x="4499071" y="2928938"/>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grpSp>
                                          <p:grpSp>
                                            <p:nvGrpSpPr>
                                              <p:cNvPr id="41" name="Grupa 25"/>
                                              <p:cNvGrpSpPr/>
                                              <p:nvPr/>
                                            </p:nvGrpSpPr>
                                            <p:grpSpPr>
                                              <a:xfrm>
                                                <a:off x="4286248" y="2214554"/>
                                                <a:ext cx="357093" cy="261610"/>
                                                <a:chOff x="4286248" y="2214554"/>
                                                <a:chExt cx="357093" cy="261610"/>
                                              </a:xfrm>
                                            </p:grpSpPr>
                                            <p:sp>
                                              <p:nvSpPr>
                                                <p:cNvPr id="24" name="Prostokąt 23"/>
                                                <p:cNvSpPr>
                                                  <a:spLocks noChangeArrowheads="1"/>
                                                </p:cNvSpPr>
                                                <p:nvPr/>
                                              </p:nvSpPr>
                                              <p:spPr bwMode="auto">
                                                <a:xfrm>
                                                  <a:off x="4357686" y="2214554"/>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sp>
                                              <p:nvSpPr>
                                                <p:cNvPr id="25" name="Dowolny kształt 24"/>
                                                <p:cNvSpPr/>
                                                <p:nvPr/>
                                              </p:nvSpPr>
                                              <p:spPr>
                                                <a:xfrm>
                                                  <a:off x="4286248" y="2285992"/>
                                                  <a:ext cx="169858" cy="163518"/>
                                                </a:xfrm>
                                                <a:custGeom>
                                                  <a:avLst/>
                                                  <a:gdLst>
                                                    <a:gd name="connsiteX0" fmla="*/ 790 w 134140"/>
                                                    <a:gd name="connsiteY0" fmla="*/ 107231 h 114374"/>
                                                    <a:gd name="connsiteX1" fmla="*/ 134140 w 134140"/>
                                                    <a:gd name="connsiteY1" fmla="*/ 114374 h 114374"/>
                                                    <a:gd name="connsiteX2" fmla="*/ 105565 w 134140"/>
                                                    <a:gd name="connsiteY2" fmla="*/ 47699 h 114374"/>
                                                    <a:gd name="connsiteX3" fmla="*/ 105565 w 134140"/>
                                                    <a:gd name="connsiteY3" fmla="*/ 9599 h 114374"/>
                                                    <a:gd name="connsiteX4" fmla="*/ 790 w 134140"/>
                                                    <a:gd name="connsiteY4" fmla="*/ 74 h 114374"/>
                                                    <a:gd name="connsiteX5" fmla="*/ 3171 w 134140"/>
                                                    <a:gd name="connsiteY5" fmla="*/ 74 h 114374"/>
                                                    <a:gd name="connsiteX6" fmla="*/ 790 w 134140"/>
                                                    <a:gd name="connsiteY6" fmla="*/ 107231 h 11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40" h="114374">
                                                      <a:moveTo>
                                                        <a:pt x="790" y="107231"/>
                                                      </a:moveTo>
                                                      <a:lnTo>
                                                        <a:pt x="134140" y="114374"/>
                                                      </a:lnTo>
                                                      <a:lnTo>
                                                        <a:pt x="105565" y="47699"/>
                                                      </a:lnTo>
                                                      <a:lnTo>
                                                        <a:pt x="105565" y="9599"/>
                                                      </a:lnTo>
                                                      <a:lnTo>
                                                        <a:pt x="790" y="74"/>
                                                      </a:lnTo>
                                                      <a:cubicBezTo>
                                                        <a:pt x="0" y="0"/>
                                                        <a:pt x="2377" y="74"/>
                                                        <a:pt x="3171" y="74"/>
                                                      </a:cubicBezTo>
                                                      <a:cubicBezTo>
                                                        <a:pt x="2377" y="35793"/>
                                                        <a:pt x="1584" y="71512"/>
                                                        <a:pt x="790" y="107231"/>
                                                      </a:cubicBezTo>
                                                      <a:close/>
                                                    </a:path>
                                                  </a:pathLst>
                                                </a:custGeom>
                                                <a:solidFill>
                                                  <a:srgbClr val="FFC000">
                                                    <a:alpha val="20000"/>
                                                  </a:srgbClr>
                                                </a:solidFill>
                                                <a:ln>
                                                  <a:solidFill>
                                                    <a:srgbClr val="FF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grpSp>
                                          <p:nvGrpSpPr>
                                            <p:cNvPr id="49" name="Grupa 31"/>
                                            <p:cNvGrpSpPr/>
                                            <p:nvPr/>
                                          </p:nvGrpSpPr>
                                          <p:grpSpPr>
                                            <a:xfrm>
                                              <a:off x="5397885" y="2357430"/>
                                              <a:ext cx="745751" cy="576262"/>
                                              <a:chOff x="5397885" y="2357430"/>
                                              <a:chExt cx="745751" cy="576262"/>
                                            </a:xfrm>
                                          </p:grpSpPr>
                                          <p:sp>
                                            <p:nvSpPr>
                                              <p:cNvPr id="26" name="Dowolny kształt 25"/>
                                              <p:cNvSpPr/>
                                              <p:nvPr/>
                                            </p:nvSpPr>
                                            <p:spPr>
                                              <a:xfrm>
                                                <a:off x="5397885" y="2357430"/>
                                                <a:ext cx="745751" cy="576262"/>
                                              </a:xfrm>
                                              <a:custGeom>
                                                <a:avLst/>
                                                <a:gdLst>
                                                  <a:gd name="connsiteX0" fmla="*/ 9525 w 838200"/>
                                                  <a:gd name="connsiteY0" fmla="*/ 261937 h 648041"/>
                                                  <a:gd name="connsiteX1" fmla="*/ 0 w 838200"/>
                                                  <a:gd name="connsiteY1" fmla="*/ 504825 h 648041"/>
                                                  <a:gd name="connsiteX2" fmla="*/ 357188 w 838200"/>
                                                  <a:gd name="connsiteY2" fmla="*/ 542925 h 648041"/>
                                                  <a:gd name="connsiteX3" fmla="*/ 485775 w 838200"/>
                                                  <a:gd name="connsiteY3" fmla="*/ 571500 h 648041"/>
                                                  <a:gd name="connsiteX4" fmla="*/ 633413 w 838200"/>
                                                  <a:gd name="connsiteY4" fmla="*/ 590550 h 648041"/>
                                                  <a:gd name="connsiteX5" fmla="*/ 714375 w 838200"/>
                                                  <a:gd name="connsiteY5" fmla="*/ 635794 h 648041"/>
                                                  <a:gd name="connsiteX6" fmla="*/ 781050 w 838200"/>
                                                  <a:gd name="connsiteY6" fmla="*/ 647700 h 648041"/>
                                                  <a:gd name="connsiteX7" fmla="*/ 773906 w 838200"/>
                                                  <a:gd name="connsiteY7" fmla="*/ 642937 h 648041"/>
                                                  <a:gd name="connsiteX8" fmla="*/ 771525 w 838200"/>
                                                  <a:gd name="connsiteY8" fmla="*/ 638175 h 648041"/>
                                                  <a:gd name="connsiteX9" fmla="*/ 838200 w 838200"/>
                                                  <a:gd name="connsiteY9" fmla="*/ 121444 h 648041"/>
                                                  <a:gd name="connsiteX10" fmla="*/ 650081 w 838200"/>
                                                  <a:gd name="connsiteY10" fmla="*/ 66675 h 648041"/>
                                                  <a:gd name="connsiteX11" fmla="*/ 447675 w 838200"/>
                                                  <a:gd name="connsiteY11" fmla="*/ 7144 h 648041"/>
                                                  <a:gd name="connsiteX12" fmla="*/ 381000 w 838200"/>
                                                  <a:gd name="connsiteY12" fmla="*/ 0 h 648041"/>
                                                  <a:gd name="connsiteX13" fmla="*/ 364331 w 838200"/>
                                                  <a:gd name="connsiteY13" fmla="*/ 152400 h 648041"/>
                                                  <a:gd name="connsiteX14" fmla="*/ 104775 w 838200"/>
                                                  <a:gd name="connsiteY14" fmla="*/ 219075 h 648041"/>
                                                  <a:gd name="connsiteX15" fmla="*/ 9525 w 838200"/>
                                                  <a:gd name="connsiteY15" fmla="*/ 261937 h 6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8200" h="648041">
                                                    <a:moveTo>
                                                      <a:pt x="9525" y="261937"/>
                                                    </a:moveTo>
                                                    <a:lnTo>
                                                      <a:pt x="0" y="504825"/>
                                                    </a:lnTo>
                                                    <a:lnTo>
                                                      <a:pt x="357188" y="542925"/>
                                                    </a:lnTo>
                                                    <a:lnTo>
                                                      <a:pt x="485775" y="571500"/>
                                                    </a:lnTo>
                                                    <a:lnTo>
                                                      <a:pt x="633413" y="590550"/>
                                                    </a:lnTo>
                                                    <a:lnTo>
                                                      <a:pt x="714375" y="635794"/>
                                                    </a:lnTo>
                                                    <a:cubicBezTo>
                                                      <a:pt x="736600" y="639763"/>
                                                      <a:pt x="758634" y="645010"/>
                                                      <a:pt x="781050" y="647700"/>
                                                    </a:cubicBezTo>
                                                    <a:cubicBezTo>
                                                      <a:pt x="783892" y="648041"/>
                                                      <a:pt x="775930" y="644961"/>
                                                      <a:pt x="773906" y="642937"/>
                                                    </a:cubicBezTo>
                                                    <a:cubicBezTo>
                                                      <a:pt x="772651" y="641682"/>
                                                      <a:pt x="772319" y="639762"/>
                                                      <a:pt x="771525" y="638175"/>
                                                    </a:cubicBezTo>
                                                    <a:lnTo>
                                                      <a:pt x="838200" y="121444"/>
                                                    </a:lnTo>
                                                    <a:cubicBezTo>
                                                      <a:pt x="775284" y="103923"/>
                                                      <a:pt x="650081" y="131985"/>
                                                      <a:pt x="650081" y="66675"/>
                                                    </a:cubicBezTo>
                                                    <a:lnTo>
                                                      <a:pt x="447675" y="7144"/>
                                                    </a:lnTo>
                                                    <a:lnTo>
                                                      <a:pt x="381000" y="0"/>
                                                    </a:lnTo>
                                                    <a:lnTo>
                                                      <a:pt x="364331" y="152400"/>
                                                    </a:lnTo>
                                                    <a:lnTo>
                                                      <a:pt x="104775" y="219075"/>
                                                    </a:lnTo>
                                                    <a:lnTo>
                                                      <a:pt x="9525" y="261937"/>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1" name="Prostokąt 45"/>
                                              <p:cNvSpPr>
                                                <a:spLocks noChangeArrowheads="1"/>
                                              </p:cNvSpPr>
                                              <p:nvPr/>
                                            </p:nvSpPr>
                                            <p:spPr bwMode="auto">
                                              <a:xfrm>
                                                <a:off x="5715008" y="2428868"/>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4 </a:t>
                                                </a:r>
                                                <a:endParaRPr lang="pl-PL" sz="1100" b="1" dirty="0">
                                                  <a:solidFill>
                                                    <a:schemeClr val="bg1"/>
                                                  </a:solidFill>
                                                  <a:latin typeface="Calibri" pitchFamily="34" charset="0"/>
                                                </a:endParaRPr>
                                              </a:p>
                                            </p:txBody>
                                          </p:sp>
                                        </p:grpSp>
                                      </p:grpSp>
                                      <p:sp>
                                        <p:nvSpPr>
                                          <p:cNvPr id="27" name="Dowolny kształt 26"/>
                                          <p:cNvSpPr/>
                                          <p:nvPr/>
                                        </p:nvSpPr>
                                        <p:spPr>
                                          <a:xfrm>
                                            <a:off x="5573725" y="1622417"/>
                                            <a:ext cx="784225" cy="735013"/>
                                          </a:xfrm>
                                          <a:custGeom>
                                            <a:avLst/>
                                            <a:gdLst>
                                              <a:gd name="connsiteX0" fmla="*/ 102393 w 783431"/>
                                              <a:gd name="connsiteY0" fmla="*/ 0 h 735806"/>
                                              <a:gd name="connsiteX1" fmla="*/ 345281 w 783431"/>
                                              <a:gd name="connsiteY1" fmla="*/ 235744 h 735806"/>
                                              <a:gd name="connsiteX2" fmla="*/ 783431 w 783431"/>
                                              <a:gd name="connsiteY2" fmla="*/ 600075 h 735806"/>
                                              <a:gd name="connsiteX3" fmla="*/ 702468 w 783431"/>
                                              <a:gd name="connsiteY3" fmla="*/ 735806 h 735806"/>
                                              <a:gd name="connsiteX4" fmla="*/ 159543 w 783431"/>
                                              <a:gd name="connsiteY4" fmla="*/ 323850 h 735806"/>
                                              <a:gd name="connsiteX5" fmla="*/ 92868 w 783431"/>
                                              <a:gd name="connsiteY5" fmla="*/ 245269 h 735806"/>
                                              <a:gd name="connsiteX6" fmla="*/ 0 w 783431"/>
                                              <a:gd name="connsiteY6" fmla="*/ 152400 h 735806"/>
                                              <a:gd name="connsiteX7" fmla="*/ 102393 w 783431"/>
                                              <a:gd name="connsiteY7" fmla="*/ 0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431" h="735806">
                                                <a:moveTo>
                                                  <a:pt x="102393" y="0"/>
                                                </a:moveTo>
                                                <a:lnTo>
                                                  <a:pt x="345281" y="235744"/>
                                                </a:lnTo>
                                                <a:lnTo>
                                                  <a:pt x="783431" y="600075"/>
                                                </a:lnTo>
                                                <a:lnTo>
                                                  <a:pt x="702468" y="735806"/>
                                                </a:lnTo>
                                                <a:lnTo>
                                                  <a:pt x="159543" y="323850"/>
                                                </a:lnTo>
                                                <a:lnTo>
                                                  <a:pt x="92868" y="245269"/>
                                                </a:lnTo>
                                                <a:lnTo>
                                                  <a:pt x="0" y="152400"/>
                                                </a:lnTo>
                                                <a:cubicBezTo>
                                                  <a:pt x="33584" y="102024"/>
                                                  <a:pt x="41849" y="2381"/>
                                                  <a:pt x="102393" y="0"/>
                                                </a:cubicBez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nvGrpSpPr>
                                        <p:cNvPr id="57" name="Grupa 31"/>
                                        <p:cNvGrpSpPr/>
                                        <p:nvPr/>
                                      </p:nvGrpSpPr>
                                      <p:grpSpPr>
                                        <a:xfrm>
                                          <a:off x="3286116" y="2857496"/>
                                          <a:ext cx="747713" cy="833110"/>
                                          <a:chOff x="2714625" y="3429000"/>
                                          <a:chExt cx="747713" cy="833110"/>
                                        </a:xfrm>
                                      </p:grpSpPr>
                                      <p:sp>
                                        <p:nvSpPr>
                                          <p:cNvPr id="33" name="Dowolny kształt 32"/>
                                          <p:cNvSpPr/>
                                          <p:nvPr/>
                                        </p:nvSpPr>
                                        <p:spPr>
                                          <a:xfrm>
                                            <a:off x="2714625" y="3429000"/>
                                            <a:ext cx="747713" cy="831850"/>
                                          </a:xfrm>
                                          <a:custGeom>
                                            <a:avLst/>
                                            <a:gdLst>
                                              <a:gd name="connsiteX0" fmla="*/ 0 w 747713"/>
                                              <a:gd name="connsiteY0" fmla="*/ 78581 h 832301"/>
                                              <a:gd name="connsiteX1" fmla="*/ 216694 w 747713"/>
                                              <a:gd name="connsiteY1" fmla="*/ 0 h 832301"/>
                                              <a:gd name="connsiteX2" fmla="*/ 326231 w 747713"/>
                                              <a:gd name="connsiteY2" fmla="*/ 100012 h 832301"/>
                                              <a:gd name="connsiteX3" fmla="*/ 509588 w 747713"/>
                                              <a:gd name="connsiteY3" fmla="*/ 328612 h 832301"/>
                                              <a:gd name="connsiteX4" fmla="*/ 688181 w 747713"/>
                                              <a:gd name="connsiteY4" fmla="*/ 566737 h 832301"/>
                                              <a:gd name="connsiteX5" fmla="*/ 747713 w 747713"/>
                                              <a:gd name="connsiteY5" fmla="*/ 666750 h 832301"/>
                                              <a:gd name="connsiteX6" fmla="*/ 490538 w 747713"/>
                                              <a:gd name="connsiteY6" fmla="*/ 828675 h 832301"/>
                                              <a:gd name="connsiteX7" fmla="*/ 483394 w 747713"/>
                                              <a:gd name="connsiteY7" fmla="*/ 831056 h 832301"/>
                                              <a:gd name="connsiteX8" fmla="*/ 473869 w 747713"/>
                                              <a:gd name="connsiteY8" fmla="*/ 819150 h 832301"/>
                                              <a:gd name="connsiteX9" fmla="*/ 0 w 747713"/>
                                              <a:gd name="connsiteY9" fmla="*/ 78581 h 83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7713" h="832301">
                                                <a:moveTo>
                                                  <a:pt x="0" y="78581"/>
                                                </a:moveTo>
                                                <a:lnTo>
                                                  <a:pt x="216694" y="0"/>
                                                </a:lnTo>
                                                <a:lnTo>
                                                  <a:pt x="326231" y="100012"/>
                                                </a:lnTo>
                                                <a:lnTo>
                                                  <a:pt x="509588" y="328612"/>
                                                </a:lnTo>
                                                <a:lnTo>
                                                  <a:pt x="688181" y="566737"/>
                                                </a:lnTo>
                                                <a:lnTo>
                                                  <a:pt x="747713" y="666750"/>
                                                </a:lnTo>
                                                <a:lnTo>
                                                  <a:pt x="490538" y="828675"/>
                                                </a:lnTo>
                                                <a:cubicBezTo>
                                                  <a:pt x="488406" y="830000"/>
                                                  <a:pt x="485573" y="832301"/>
                                                  <a:pt x="483394" y="831056"/>
                                                </a:cubicBezTo>
                                                <a:cubicBezTo>
                                                  <a:pt x="478981" y="828534"/>
                                                  <a:pt x="473869" y="819150"/>
                                                  <a:pt x="473869" y="819150"/>
                                                </a:cubicBezTo>
                                                <a:lnTo>
                                                  <a:pt x="0" y="78581"/>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4" name="Prostokąt 31"/>
                                          <p:cNvSpPr>
                                            <a:spLocks noChangeArrowheads="1"/>
                                          </p:cNvSpPr>
                                          <p:nvPr/>
                                        </p:nvSpPr>
                                        <p:spPr bwMode="auto">
                                          <a:xfrm>
                                            <a:off x="2995678" y="4000500"/>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6 </a:t>
                                            </a:r>
                                            <a:endParaRPr lang="pl-PL" sz="1100" b="1" dirty="0">
                                              <a:solidFill>
                                                <a:schemeClr val="bg1"/>
                                              </a:solidFill>
                                              <a:latin typeface="Calibri" pitchFamily="34" charset="0"/>
                                            </a:endParaRPr>
                                          </a:p>
                                        </p:txBody>
                                      </p:sp>
                                    </p:grpSp>
                                  </p:grpSp>
                                  <p:grpSp>
                                    <p:nvGrpSpPr>
                                      <p:cNvPr id="58" name="Grupa 36"/>
                                      <p:cNvGrpSpPr/>
                                      <p:nvPr/>
                                    </p:nvGrpSpPr>
                                    <p:grpSpPr>
                                      <a:xfrm>
                                        <a:off x="3838353" y="978195"/>
                                        <a:ext cx="510363" cy="1116419"/>
                                        <a:chOff x="3838353" y="978195"/>
                                        <a:chExt cx="510363" cy="1116419"/>
                                      </a:xfrm>
                                    </p:grpSpPr>
                                    <p:sp>
                                      <p:nvSpPr>
                                        <p:cNvPr id="38" name="Dowolny kształt 37"/>
                                        <p:cNvSpPr/>
                                        <p:nvPr/>
                                      </p:nvSpPr>
                                      <p:spPr>
                                        <a:xfrm>
                                          <a:off x="3838353" y="978195"/>
                                          <a:ext cx="510363" cy="1116419"/>
                                        </a:xfrm>
                                        <a:custGeom>
                                          <a:avLst/>
                                          <a:gdLst>
                                            <a:gd name="connsiteX0" fmla="*/ 0 w 510363"/>
                                            <a:gd name="connsiteY0" fmla="*/ 10633 h 1116419"/>
                                            <a:gd name="connsiteX1" fmla="*/ 233917 w 510363"/>
                                            <a:gd name="connsiteY1" fmla="*/ 744279 h 1116419"/>
                                            <a:gd name="connsiteX2" fmla="*/ 212652 w 510363"/>
                                            <a:gd name="connsiteY2" fmla="*/ 1116419 h 1116419"/>
                                            <a:gd name="connsiteX3" fmla="*/ 510363 w 510363"/>
                                            <a:gd name="connsiteY3" fmla="*/ 978196 h 1116419"/>
                                            <a:gd name="connsiteX4" fmla="*/ 308345 w 510363"/>
                                            <a:gd name="connsiteY4" fmla="*/ 393405 h 1116419"/>
                                            <a:gd name="connsiteX5" fmla="*/ 318977 w 510363"/>
                                            <a:gd name="connsiteY5" fmla="*/ 0 h 1116419"/>
                                            <a:gd name="connsiteX6" fmla="*/ 0 w 510363"/>
                                            <a:gd name="connsiteY6" fmla="*/ 10633 h 111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363" h="1116419">
                                              <a:moveTo>
                                                <a:pt x="0" y="10633"/>
                                              </a:moveTo>
                                              <a:lnTo>
                                                <a:pt x="233917" y="744279"/>
                                              </a:lnTo>
                                              <a:lnTo>
                                                <a:pt x="212652" y="1116419"/>
                                              </a:lnTo>
                                              <a:lnTo>
                                                <a:pt x="510363" y="978196"/>
                                              </a:lnTo>
                                              <a:lnTo>
                                                <a:pt x="308345" y="393405"/>
                                              </a:lnTo>
                                              <a:lnTo>
                                                <a:pt x="318977" y="0"/>
                                              </a:lnTo>
                                              <a:lnTo>
                                                <a:pt x="0" y="10633"/>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rostokąt 38"/>
                                        <p:cNvSpPr/>
                                        <p:nvPr/>
                                      </p:nvSpPr>
                                      <p:spPr>
                                        <a:xfrm>
                                          <a:off x="4071934" y="1714488"/>
                                          <a:ext cx="256802" cy="261610"/>
                                        </a:xfrm>
                                        <a:prstGeom prst="rect">
                                          <a:avLst/>
                                        </a:prstGeom>
                                      </p:spPr>
                                      <p:txBody>
                                        <a:bodyPr wrap="none">
                                          <a:spAutoFit/>
                                        </a:bodyPr>
                                        <a:lstStyle/>
                                        <a:p>
                                          <a:r>
                                            <a:rPr lang="pl-PL" sz="1100" b="1" dirty="0" smtClean="0">
                                              <a:solidFill>
                                                <a:schemeClr val="bg1"/>
                                              </a:solidFill>
                                              <a:latin typeface="Calibri" pitchFamily="34" charset="0"/>
                                            </a:rPr>
                                            <a:t>3</a:t>
                                          </a:r>
                                          <a:endParaRPr lang="pl-PL" sz="1100" dirty="0"/>
                                        </a:p>
                                      </p:txBody>
                                    </p:sp>
                                  </p:grpSp>
                                </p:grpSp>
                                <p:grpSp>
                                  <p:nvGrpSpPr>
                                    <p:cNvPr id="61" name="Grupa 46"/>
                                    <p:cNvGrpSpPr/>
                                    <p:nvPr/>
                                  </p:nvGrpSpPr>
                                  <p:grpSpPr>
                                    <a:xfrm>
                                      <a:off x="4802863" y="4200808"/>
                                      <a:ext cx="792179" cy="891766"/>
                                      <a:chOff x="4802863" y="4200808"/>
                                      <a:chExt cx="792179" cy="891766"/>
                                    </a:xfrm>
                                  </p:grpSpPr>
                                  <p:sp>
                                    <p:nvSpPr>
                                      <p:cNvPr id="42" name="Dowolny kształt 41"/>
                                      <p:cNvSpPr/>
                                      <p:nvPr/>
                                    </p:nvSpPr>
                                    <p:spPr>
                                      <a:xfrm>
                                        <a:off x="4802863" y="4200808"/>
                                        <a:ext cx="792179" cy="891766"/>
                                      </a:xfrm>
                                      <a:custGeom>
                                        <a:avLst/>
                                        <a:gdLst>
                                          <a:gd name="connsiteX0" fmla="*/ 81482 w 792179"/>
                                          <a:gd name="connsiteY0" fmla="*/ 0 h 891766"/>
                                          <a:gd name="connsiteX1" fmla="*/ 792179 w 792179"/>
                                          <a:gd name="connsiteY1" fmla="*/ 90535 h 891766"/>
                                          <a:gd name="connsiteX2" fmla="*/ 380246 w 792179"/>
                                          <a:gd name="connsiteY2" fmla="*/ 891766 h 891766"/>
                                          <a:gd name="connsiteX3" fmla="*/ 194650 w 792179"/>
                                          <a:gd name="connsiteY3" fmla="*/ 629216 h 891766"/>
                                          <a:gd name="connsiteX4" fmla="*/ 108642 w 792179"/>
                                          <a:gd name="connsiteY4" fmla="*/ 665430 h 891766"/>
                                          <a:gd name="connsiteX5" fmla="*/ 72428 w 792179"/>
                                          <a:gd name="connsiteY5" fmla="*/ 583948 h 891766"/>
                                          <a:gd name="connsiteX6" fmla="*/ 0 w 792179"/>
                                          <a:gd name="connsiteY6" fmla="*/ 620162 h 891766"/>
                                          <a:gd name="connsiteX7" fmla="*/ 81482 w 792179"/>
                                          <a:gd name="connsiteY7" fmla="*/ 0 h 89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179" h="891766">
                                            <a:moveTo>
                                              <a:pt x="81482" y="0"/>
                                            </a:moveTo>
                                            <a:lnTo>
                                              <a:pt x="792179" y="90535"/>
                                            </a:lnTo>
                                            <a:lnTo>
                                              <a:pt x="380246" y="891766"/>
                                            </a:lnTo>
                                            <a:lnTo>
                                              <a:pt x="194650" y="629216"/>
                                            </a:lnTo>
                                            <a:lnTo>
                                              <a:pt x="108642" y="665430"/>
                                            </a:lnTo>
                                            <a:lnTo>
                                              <a:pt x="72428" y="583948"/>
                                            </a:lnTo>
                                            <a:lnTo>
                                              <a:pt x="0" y="620162"/>
                                            </a:lnTo>
                                            <a:lnTo>
                                              <a:pt x="81482"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Prostokąt 31"/>
                                      <p:cNvSpPr>
                                        <a:spLocks noChangeArrowheads="1"/>
                                      </p:cNvSpPr>
                                      <p:nvPr/>
                                    </p:nvSpPr>
                                    <p:spPr bwMode="auto">
                                      <a:xfrm>
                                        <a:off x="4854642" y="435769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7 </a:t>
                                        </a:r>
                                        <a:endParaRPr lang="pl-PL" sz="1100" b="1" dirty="0">
                                          <a:solidFill>
                                            <a:schemeClr val="bg1"/>
                                          </a:solidFill>
                                          <a:latin typeface="Calibri" pitchFamily="34" charset="0"/>
                                        </a:endParaRPr>
                                      </a:p>
                                    </p:txBody>
                                  </p:sp>
                                </p:grpSp>
                              </p:grpSp>
                              <p:grpSp>
                                <p:nvGrpSpPr>
                                  <p:cNvPr id="64" name="Grupa 47"/>
                                  <p:cNvGrpSpPr/>
                                  <p:nvPr/>
                                </p:nvGrpSpPr>
                                <p:grpSpPr>
                                  <a:xfrm>
                                    <a:off x="6286512" y="4065701"/>
                                    <a:ext cx="428628" cy="649183"/>
                                    <a:chOff x="6286512" y="4065701"/>
                                    <a:chExt cx="428628" cy="649183"/>
                                  </a:xfrm>
                                </p:grpSpPr>
                                <p:sp>
                                  <p:nvSpPr>
                                    <p:cNvPr id="43" name="Dowolny kształt 42"/>
                                    <p:cNvSpPr/>
                                    <p:nvPr/>
                                  </p:nvSpPr>
                                  <p:spPr>
                                    <a:xfrm>
                                      <a:off x="6286512" y="4065701"/>
                                      <a:ext cx="428628" cy="649183"/>
                                    </a:xfrm>
                                    <a:custGeom>
                                      <a:avLst/>
                                      <a:gdLst>
                                        <a:gd name="connsiteX0" fmla="*/ 207169 w 490537"/>
                                        <a:gd name="connsiteY0" fmla="*/ 9525 h 742950"/>
                                        <a:gd name="connsiteX1" fmla="*/ 280987 w 490537"/>
                                        <a:gd name="connsiteY1" fmla="*/ 7144 h 742950"/>
                                        <a:gd name="connsiteX2" fmla="*/ 326231 w 490537"/>
                                        <a:gd name="connsiteY2" fmla="*/ 45244 h 742950"/>
                                        <a:gd name="connsiteX3" fmla="*/ 369094 w 490537"/>
                                        <a:gd name="connsiteY3" fmla="*/ 0 h 742950"/>
                                        <a:gd name="connsiteX4" fmla="*/ 464344 w 490537"/>
                                        <a:gd name="connsiteY4" fmla="*/ 66675 h 742950"/>
                                        <a:gd name="connsiteX5" fmla="*/ 490537 w 490537"/>
                                        <a:gd name="connsiteY5" fmla="*/ 90487 h 742950"/>
                                        <a:gd name="connsiteX6" fmla="*/ 450056 w 490537"/>
                                        <a:gd name="connsiteY6" fmla="*/ 173831 h 742950"/>
                                        <a:gd name="connsiteX7" fmla="*/ 409575 w 490537"/>
                                        <a:gd name="connsiteY7" fmla="*/ 211931 h 742950"/>
                                        <a:gd name="connsiteX8" fmla="*/ 321469 w 490537"/>
                                        <a:gd name="connsiteY8" fmla="*/ 433387 h 742950"/>
                                        <a:gd name="connsiteX9" fmla="*/ 304800 w 490537"/>
                                        <a:gd name="connsiteY9" fmla="*/ 469106 h 742950"/>
                                        <a:gd name="connsiteX10" fmla="*/ 340519 w 490537"/>
                                        <a:gd name="connsiteY10" fmla="*/ 483394 h 742950"/>
                                        <a:gd name="connsiteX11" fmla="*/ 292894 w 490537"/>
                                        <a:gd name="connsiteY11" fmla="*/ 619125 h 742950"/>
                                        <a:gd name="connsiteX12" fmla="*/ 261937 w 490537"/>
                                        <a:gd name="connsiteY12" fmla="*/ 709612 h 742950"/>
                                        <a:gd name="connsiteX13" fmla="*/ 150019 w 490537"/>
                                        <a:gd name="connsiteY13" fmla="*/ 728662 h 742950"/>
                                        <a:gd name="connsiteX14" fmla="*/ 83344 w 490537"/>
                                        <a:gd name="connsiteY14" fmla="*/ 742950 h 742950"/>
                                        <a:gd name="connsiteX15" fmla="*/ 54769 w 490537"/>
                                        <a:gd name="connsiteY15" fmla="*/ 721519 h 742950"/>
                                        <a:gd name="connsiteX16" fmla="*/ 66675 w 490537"/>
                                        <a:gd name="connsiteY16" fmla="*/ 673894 h 742950"/>
                                        <a:gd name="connsiteX17" fmla="*/ 23812 w 490537"/>
                                        <a:gd name="connsiteY17" fmla="*/ 638175 h 742950"/>
                                        <a:gd name="connsiteX18" fmla="*/ 0 w 490537"/>
                                        <a:gd name="connsiteY18" fmla="*/ 492919 h 742950"/>
                                        <a:gd name="connsiteX19" fmla="*/ 61912 w 490537"/>
                                        <a:gd name="connsiteY19" fmla="*/ 283369 h 742950"/>
                                        <a:gd name="connsiteX20" fmla="*/ 140494 w 490537"/>
                                        <a:gd name="connsiteY20" fmla="*/ 311944 h 742950"/>
                                        <a:gd name="connsiteX21" fmla="*/ 207169 w 490537"/>
                                        <a:gd name="connsiteY21" fmla="*/ 9525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0537" h="742950">
                                          <a:moveTo>
                                            <a:pt x="207169" y="9525"/>
                                          </a:moveTo>
                                          <a:lnTo>
                                            <a:pt x="280987" y="7144"/>
                                          </a:lnTo>
                                          <a:lnTo>
                                            <a:pt x="326231" y="45244"/>
                                          </a:lnTo>
                                          <a:lnTo>
                                            <a:pt x="369094" y="0"/>
                                          </a:lnTo>
                                          <a:lnTo>
                                            <a:pt x="464344" y="66675"/>
                                          </a:lnTo>
                                          <a:lnTo>
                                            <a:pt x="490537" y="90487"/>
                                          </a:lnTo>
                                          <a:lnTo>
                                            <a:pt x="450056" y="173831"/>
                                          </a:lnTo>
                                          <a:lnTo>
                                            <a:pt x="409575" y="211931"/>
                                          </a:lnTo>
                                          <a:lnTo>
                                            <a:pt x="321469" y="433387"/>
                                          </a:lnTo>
                                          <a:lnTo>
                                            <a:pt x="304800" y="469106"/>
                                          </a:lnTo>
                                          <a:lnTo>
                                            <a:pt x="340519" y="483394"/>
                                          </a:lnTo>
                                          <a:lnTo>
                                            <a:pt x="292894" y="619125"/>
                                          </a:lnTo>
                                          <a:lnTo>
                                            <a:pt x="261937" y="709612"/>
                                          </a:lnTo>
                                          <a:lnTo>
                                            <a:pt x="150019" y="728662"/>
                                          </a:lnTo>
                                          <a:lnTo>
                                            <a:pt x="83344" y="742950"/>
                                          </a:lnTo>
                                          <a:cubicBezTo>
                                            <a:pt x="54109" y="723460"/>
                                            <a:pt x="54769" y="735348"/>
                                            <a:pt x="54769" y="721519"/>
                                          </a:cubicBezTo>
                                          <a:lnTo>
                                            <a:pt x="66675" y="673894"/>
                                          </a:lnTo>
                                          <a:lnTo>
                                            <a:pt x="23812" y="638175"/>
                                          </a:lnTo>
                                          <a:lnTo>
                                            <a:pt x="0" y="492919"/>
                                          </a:lnTo>
                                          <a:cubicBezTo>
                                            <a:pt x="20424" y="423006"/>
                                            <a:pt x="61912" y="210534"/>
                                            <a:pt x="61912" y="283369"/>
                                          </a:cubicBezTo>
                                          <a:lnTo>
                                            <a:pt x="140494" y="311944"/>
                                          </a:lnTo>
                                          <a:lnTo>
                                            <a:pt x="207169" y="9525"/>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47" name="Prostokąt 31"/>
                                    <p:cNvSpPr>
                                      <a:spLocks noChangeArrowheads="1"/>
                                    </p:cNvSpPr>
                                    <p:nvPr/>
                                  </p:nvSpPr>
                                  <p:spPr bwMode="auto">
                                    <a:xfrm>
                                      <a:off x="6286512" y="435769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8 </a:t>
                                      </a:r>
                                      <a:endParaRPr lang="pl-PL" sz="1100" b="1" dirty="0">
                                        <a:solidFill>
                                          <a:schemeClr val="bg1"/>
                                        </a:solidFill>
                                        <a:latin typeface="Calibri" pitchFamily="34" charset="0"/>
                                      </a:endParaRPr>
                                    </a:p>
                                  </p:txBody>
                                </p:sp>
                              </p:grpSp>
                            </p:grpSp>
                            <p:grpSp>
                              <p:nvGrpSpPr>
                                <p:cNvPr id="67" name="Grupa 52"/>
                                <p:cNvGrpSpPr/>
                                <p:nvPr/>
                              </p:nvGrpSpPr>
                              <p:grpSpPr>
                                <a:xfrm>
                                  <a:off x="5038725" y="1979613"/>
                                  <a:ext cx="1148588" cy="763587"/>
                                  <a:chOff x="5038725" y="1979613"/>
                                  <a:chExt cx="1148588" cy="763587"/>
                                </a:xfrm>
                              </p:grpSpPr>
                              <p:sp>
                                <p:nvSpPr>
                                  <p:cNvPr id="51" name="Dowolny kształt 50"/>
                                  <p:cNvSpPr/>
                                  <p:nvPr/>
                                </p:nvSpPr>
                                <p:spPr>
                                  <a:xfrm>
                                    <a:off x="5038725" y="1979613"/>
                                    <a:ext cx="1148588" cy="763587"/>
                                  </a:xfrm>
                                  <a:custGeom>
                                    <a:avLst/>
                                    <a:gdLst>
                                      <a:gd name="connsiteX0" fmla="*/ 652463 w 1148588"/>
                                      <a:gd name="connsiteY0" fmla="*/ 6350 h 763587"/>
                                      <a:gd name="connsiteX1" fmla="*/ 481013 w 1148588"/>
                                      <a:gd name="connsiteY1" fmla="*/ 277812 h 763587"/>
                                      <a:gd name="connsiteX2" fmla="*/ 376238 w 1148588"/>
                                      <a:gd name="connsiteY2" fmla="*/ 220662 h 763587"/>
                                      <a:gd name="connsiteX3" fmla="*/ 0 w 1148588"/>
                                      <a:gd name="connsiteY3" fmla="*/ 515937 h 763587"/>
                                      <a:gd name="connsiteX4" fmla="*/ 85725 w 1148588"/>
                                      <a:gd name="connsiteY4" fmla="*/ 763587 h 763587"/>
                                      <a:gd name="connsiteX5" fmla="*/ 257175 w 1148588"/>
                                      <a:gd name="connsiteY5" fmla="*/ 639762 h 763587"/>
                                      <a:gd name="connsiteX6" fmla="*/ 647700 w 1148588"/>
                                      <a:gd name="connsiteY6" fmla="*/ 492125 h 763587"/>
                                      <a:gd name="connsiteX7" fmla="*/ 719138 w 1148588"/>
                                      <a:gd name="connsiteY7" fmla="*/ 330200 h 763587"/>
                                      <a:gd name="connsiteX8" fmla="*/ 766763 w 1148588"/>
                                      <a:gd name="connsiteY8" fmla="*/ 306387 h 763587"/>
                                      <a:gd name="connsiteX9" fmla="*/ 1100138 w 1148588"/>
                                      <a:gd name="connsiteY9" fmla="*/ 373062 h 763587"/>
                                      <a:gd name="connsiteX10" fmla="*/ 1109663 w 1148588"/>
                                      <a:gd name="connsiteY10" fmla="*/ 315912 h 763587"/>
                                      <a:gd name="connsiteX11" fmla="*/ 1095375 w 1148588"/>
                                      <a:gd name="connsiteY11" fmla="*/ 315912 h 763587"/>
                                      <a:gd name="connsiteX12" fmla="*/ 652463 w 1148588"/>
                                      <a:gd name="connsiteY12" fmla="*/ 6350 h 76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8588" h="763587">
                                        <a:moveTo>
                                          <a:pt x="652463" y="6350"/>
                                        </a:moveTo>
                                        <a:cubicBezTo>
                                          <a:pt x="550069" y="0"/>
                                          <a:pt x="583563" y="226543"/>
                                          <a:pt x="481013" y="277812"/>
                                        </a:cubicBezTo>
                                        <a:cubicBezTo>
                                          <a:pt x="370067" y="219928"/>
                                          <a:pt x="330292" y="220662"/>
                                          <a:pt x="376238" y="220662"/>
                                        </a:cubicBezTo>
                                        <a:lnTo>
                                          <a:pt x="0" y="515937"/>
                                        </a:lnTo>
                                        <a:cubicBezTo>
                                          <a:pt x="29074" y="598313"/>
                                          <a:pt x="85725" y="676231"/>
                                          <a:pt x="85725" y="763587"/>
                                        </a:cubicBezTo>
                                        <a:lnTo>
                                          <a:pt x="257175" y="639762"/>
                                        </a:lnTo>
                                        <a:lnTo>
                                          <a:pt x="647700" y="492125"/>
                                        </a:lnTo>
                                        <a:lnTo>
                                          <a:pt x="719138" y="330200"/>
                                        </a:lnTo>
                                        <a:lnTo>
                                          <a:pt x="766763" y="306387"/>
                                        </a:lnTo>
                                        <a:lnTo>
                                          <a:pt x="1100138" y="373062"/>
                                        </a:lnTo>
                                        <a:cubicBezTo>
                                          <a:pt x="1139011" y="288837"/>
                                          <a:pt x="1148588" y="310352"/>
                                          <a:pt x="1109663" y="315912"/>
                                        </a:cubicBezTo>
                                        <a:cubicBezTo>
                                          <a:pt x="1104948" y="316585"/>
                                          <a:pt x="1100138" y="315912"/>
                                          <a:pt x="1095375" y="315912"/>
                                        </a:cubicBezTo>
                                        <a:cubicBezTo>
                                          <a:pt x="948286" y="208793"/>
                                          <a:pt x="754857" y="12700"/>
                                          <a:pt x="652463" y="6350"/>
                                        </a:cubicBez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Prostokąt 89"/>
                                  <p:cNvSpPr>
                                    <a:spLocks noChangeArrowheads="1"/>
                                  </p:cNvSpPr>
                                  <p:nvPr/>
                                </p:nvSpPr>
                                <p:spPr bwMode="auto">
                                  <a:xfrm>
                                    <a:off x="5286380" y="221455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9 </a:t>
                                    </a:r>
                                    <a:endParaRPr lang="pl-PL" sz="1100" b="1" dirty="0">
                                      <a:solidFill>
                                        <a:schemeClr val="bg1"/>
                                      </a:solidFill>
                                      <a:latin typeface="Calibri" pitchFamily="34" charset="0"/>
                                    </a:endParaRPr>
                                  </a:p>
                                </p:txBody>
                              </p:sp>
                            </p:grpSp>
                          </p:grpSp>
                          <p:grpSp>
                            <p:nvGrpSpPr>
                              <p:cNvPr id="71" name="Grupa 53"/>
                              <p:cNvGrpSpPr/>
                              <p:nvPr/>
                            </p:nvGrpSpPr>
                            <p:grpSpPr>
                              <a:xfrm>
                                <a:off x="3928362" y="2694244"/>
                                <a:ext cx="360996" cy="543358"/>
                                <a:chOff x="3928362" y="2694244"/>
                                <a:chExt cx="360996" cy="543358"/>
                              </a:xfrm>
                            </p:grpSpPr>
                            <p:sp>
                              <p:nvSpPr>
                                <p:cNvPr id="52" name="Prostokąt 51"/>
                                <p:cNvSpPr/>
                                <p:nvPr/>
                              </p:nvSpPr>
                              <p:spPr>
                                <a:xfrm rot="17766089">
                                  <a:off x="3838566" y="2823047"/>
                                  <a:ext cx="543358" cy="285752"/>
                                </a:xfrm>
                                <a:prstGeom prst="rect">
                                  <a:avLst/>
                                </a:pr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Prostokąt 31"/>
                                <p:cNvSpPr>
                                  <a:spLocks noChangeArrowheads="1"/>
                                </p:cNvSpPr>
                                <p:nvPr/>
                              </p:nvSpPr>
                              <p:spPr bwMode="auto">
                                <a:xfrm>
                                  <a:off x="3928362" y="2714620"/>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10 </a:t>
                                  </a:r>
                                  <a:endParaRPr lang="pl-PL" sz="1100" b="1" dirty="0">
                                    <a:solidFill>
                                      <a:schemeClr val="bg1"/>
                                    </a:solidFill>
                                    <a:latin typeface="Calibri" pitchFamily="34" charset="0"/>
                                  </a:endParaRPr>
                                </a:p>
                              </p:txBody>
                            </p:sp>
                          </p:grpSp>
                        </p:grpSp>
                        <p:grpSp>
                          <p:nvGrpSpPr>
                            <p:cNvPr id="73" name="Grupa 56"/>
                            <p:cNvGrpSpPr/>
                            <p:nvPr/>
                          </p:nvGrpSpPr>
                          <p:grpSpPr>
                            <a:xfrm>
                              <a:off x="3857620" y="2500306"/>
                              <a:ext cx="328936" cy="285752"/>
                              <a:chOff x="2746674" y="4143380"/>
                              <a:chExt cx="328936" cy="285752"/>
                            </a:xfrm>
                          </p:grpSpPr>
                          <p:sp>
                            <p:nvSpPr>
                              <p:cNvPr id="55" name="Elipsa 54"/>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6"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74" name="Grupa 57"/>
                            <p:cNvGrpSpPr/>
                            <p:nvPr/>
                          </p:nvGrpSpPr>
                          <p:grpSpPr>
                            <a:xfrm>
                              <a:off x="3786182" y="1428736"/>
                              <a:ext cx="328936" cy="285752"/>
                              <a:chOff x="2746674" y="4143380"/>
                              <a:chExt cx="328936" cy="285752"/>
                            </a:xfrm>
                          </p:grpSpPr>
                          <p:sp>
                            <p:nvSpPr>
                              <p:cNvPr id="59" name="Elipsa 58"/>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0"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77" name="Grupa 60"/>
                            <p:cNvGrpSpPr/>
                            <p:nvPr/>
                          </p:nvGrpSpPr>
                          <p:grpSpPr>
                            <a:xfrm>
                              <a:off x="3357554" y="1785926"/>
                              <a:ext cx="328936" cy="285752"/>
                              <a:chOff x="2746674" y="4143380"/>
                              <a:chExt cx="328936" cy="285752"/>
                            </a:xfrm>
                          </p:grpSpPr>
                          <p:sp>
                            <p:nvSpPr>
                              <p:cNvPr id="62" name="Elipsa 61"/>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80" name="Grupa 63"/>
                            <p:cNvGrpSpPr/>
                            <p:nvPr/>
                          </p:nvGrpSpPr>
                          <p:grpSpPr>
                            <a:xfrm>
                              <a:off x="4786314" y="3786190"/>
                              <a:ext cx="328936" cy="285752"/>
                              <a:chOff x="2746674" y="4143380"/>
                              <a:chExt cx="328936" cy="285752"/>
                            </a:xfrm>
                          </p:grpSpPr>
                          <p:sp>
                            <p:nvSpPr>
                              <p:cNvPr id="65" name="Elipsa 64"/>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81" name="Grupa 66"/>
                            <p:cNvGrpSpPr/>
                            <p:nvPr/>
                          </p:nvGrpSpPr>
                          <p:grpSpPr>
                            <a:xfrm>
                              <a:off x="5814700" y="2643182"/>
                              <a:ext cx="328936" cy="285752"/>
                              <a:chOff x="2746674" y="4143380"/>
                              <a:chExt cx="328936" cy="285752"/>
                            </a:xfrm>
                          </p:grpSpPr>
                          <p:sp>
                            <p:nvSpPr>
                              <p:cNvPr id="68" name="Elipsa 67"/>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9"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grpSp>
                        <p:nvGrpSpPr>
                          <p:cNvPr id="82" name="Grupa 72"/>
                          <p:cNvGrpSpPr/>
                          <p:nvPr/>
                        </p:nvGrpSpPr>
                        <p:grpSpPr>
                          <a:xfrm>
                            <a:off x="5500000" y="3786190"/>
                            <a:ext cx="360996" cy="454025"/>
                            <a:chOff x="5500000" y="3786190"/>
                            <a:chExt cx="360996" cy="454025"/>
                          </a:xfrm>
                        </p:grpSpPr>
                        <p:sp>
                          <p:nvSpPr>
                            <p:cNvPr id="70" name="Dowolny kształt 69"/>
                            <p:cNvSpPr/>
                            <p:nvPr/>
                          </p:nvSpPr>
                          <p:spPr>
                            <a:xfrm>
                              <a:off x="5500694" y="3786190"/>
                              <a:ext cx="346075" cy="454025"/>
                            </a:xfrm>
                            <a:custGeom>
                              <a:avLst/>
                              <a:gdLst>
                                <a:gd name="connsiteX0" fmla="*/ 202406 w 347662"/>
                                <a:gd name="connsiteY0" fmla="*/ 0 h 454818"/>
                                <a:gd name="connsiteX1" fmla="*/ 90487 w 347662"/>
                                <a:gd name="connsiteY1" fmla="*/ 107156 h 454818"/>
                                <a:gd name="connsiteX2" fmla="*/ 169069 w 347662"/>
                                <a:gd name="connsiteY2" fmla="*/ 204787 h 454818"/>
                                <a:gd name="connsiteX3" fmla="*/ 0 w 347662"/>
                                <a:gd name="connsiteY3" fmla="*/ 366712 h 454818"/>
                                <a:gd name="connsiteX4" fmla="*/ 92869 w 347662"/>
                                <a:gd name="connsiteY4" fmla="*/ 454818 h 454818"/>
                                <a:gd name="connsiteX5" fmla="*/ 347662 w 347662"/>
                                <a:gd name="connsiteY5" fmla="*/ 128587 h 454818"/>
                                <a:gd name="connsiteX6" fmla="*/ 202406 w 347662"/>
                                <a:gd name="connsiteY6" fmla="*/ 0 h 45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662" h="454818">
                                  <a:moveTo>
                                    <a:pt x="202406" y="0"/>
                                  </a:moveTo>
                                  <a:lnTo>
                                    <a:pt x="90487" y="107156"/>
                                  </a:lnTo>
                                  <a:lnTo>
                                    <a:pt x="169069" y="204787"/>
                                  </a:lnTo>
                                  <a:lnTo>
                                    <a:pt x="0" y="366712"/>
                                  </a:lnTo>
                                  <a:lnTo>
                                    <a:pt x="92869" y="454818"/>
                                  </a:lnTo>
                                  <a:lnTo>
                                    <a:pt x="347662" y="128587"/>
                                  </a:lnTo>
                                  <a:lnTo>
                                    <a:pt x="202406"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72" name="Prostokąt 31"/>
                            <p:cNvSpPr>
                              <a:spLocks noChangeArrowheads="1"/>
                            </p:cNvSpPr>
                            <p:nvPr/>
                          </p:nvSpPr>
                          <p:spPr bwMode="auto">
                            <a:xfrm>
                              <a:off x="5500000" y="3786190"/>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12 </a:t>
                              </a:r>
                              <a:endParaRPr lang="pl-PL" sz="1100" b="1" dirty="0">
                                <a:solidFill>
                                  <a:schemeClr val="bg1"/>
                                </a:solidFill>
                                <a:latin typeface="Calibri" pitchFamily="34" charset="0"/>
                              </a:endParaRPr>
                            </a:p>
                          </p:txBody>
                        </p:sp>
                      </p:grpSp>
                    </p:grpSp>
                    <p:grpSp>
                      <p:nvGrpSpPr>
                        <p:cNvPr id="83" name="Grupa 76"/>
                        <p:cNvGrpSpPr/>
                        <p:nvPr/>
                      </p:nvGrpSpPr>
                      <p:grpSpPr>
                        <a:xfrm>
                          <a:off x="4857056" y="5000636"/>
                          <a:ext cx="360996" cy="328613"/>
                          <a:chOff x="4857056" y="5000636"/>
                          <a:chExt cx="360996" cy="328613"/>
                        </a:xfrm>
                      </p:grpSpPr>
                      <p:sp>
                        <p:nvSpPr>
                          <p:cNvPr id="75" name="Dowolny kształt 74"/>
                          <p:cNvSpPr/>
                          <p:nvPr/>
                        </p:nvSpPr>
                        <p:spPr>
                          <a:xfrm>
                            <a:off x="5000628" y="5072074"/>
                            <a:ext cx="188913" cy="257175"/>
                          </a:xfrm>
                          <a:custGeom>
                            <a:avLst/>
                            <a:gdLst>
                              <a:gd name="connsiteX0" fmla="*/ 0 w 188119"/>
                              <a:gd name="connsiteY0" fmla="*/ 102394 h 257175"/>
                              <a:gd name="connsiteX1" fmla="*/ 147638 w 188119"/>
                              <a:gd name="connsiteY1" fmla="*/ 0 h 257175"/>
                              <a:gd name="connsiteX2" fmla="*/ 188119 w 188119"/>
                              <a:gd name="connsiteY2" fmla="*/ 59532 h 257175"/>
                              <a:gd name="connsiteX3" fmla="*/ 90488 w 188119"/>
                              <a:gd name="connsiteY3" fmla="*/ 257175 h 257175"/>
                              <a:gd name="connsiteX4" fmla="*/ 0 w 188119"/>
                              <a:gd name="connsiteY4" fmla="*/ 102394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19" h="257175">
                                <a:moveTo>
                                  <a:pt x="0" y="102394"/>
                                </a:moveTo>
                                <a:lnTo>
                                  <a:pt x="147638" y="0"/>
                                </a:lnTo>
                                <a:lnTo>
                                  <a:pt x="188119" y="59532"/>
                                </a:lnTo>
                                <a:lnTo>
                                  <a:pt x="90488" y="257175"/>
                                </a:lnTo>
                                <a:lnTo>
                                  <a:pt x="0" y="102394"/>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76" name="Prostokąt 31"/>
                          <p:cNvSpPr>
                            <a:spLocks noChangeArrowheads="1"/>
                          </p:cNvSpPr>
                          <p:nvPr/>
                        </p:nvSpPr>
                        <p:spPr bwMode="auto">
                          <a:xfrm>
                            <a:off x="4857056" y="5000636"/>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13 </a:t>
                            </a:r>
                            <a:endParaRPr lang="pl-PL" sz="1100" b="1" dirty="0">
                              <a:solidFill>
                                <a:schemeClr val="bg1"/>
                              </a:solidFill>
                              <a:latin typeface="Calibri" pitchFamily="34" charset="0"/>
                            </a:endParaRPr>
                          </a:p>
                        </p:txBody>
                      </p:sp>
                    </p:grpSp>
                  </p:grpSp>
                  <p:grpSp>
                    <p:nvGrpSpPr>
                      <p:cNvPr id="85" name="Grupa 79"/>
                      <p:cNvGrpSpPr/>
                      <p:nvPr/>
                    </p:nvGrpSpPr>
                    <p:grpSpPr>
                      <a:xfrm>
                        <a:off x="5429256" y="2143116"/>
                        <a:ext cx="360996" cy="285752"/>
                        <a:chOff x="5429256" y="2143116"/>
                        <a:chExt cx="360996" cy="285752"/>
                      </a:xfrm>
                    </p:grpSpPr>
                    <p:sp>
                      <p:nvSpPr>
                        <p:cNvPr id="78" name="Elipsa 77"/>
                        <p:cNvSpPr/>
                        <p:nvPr/>
                      </p:nvSpPr>
                      <p:spPr>
                        <a:xfrm>
                          <a:off x="5500694" y="2143116"/>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Prostokąt 31"/>
                        <p:cNvSpPr>
                          <a:spLocks noChangeArrowheads="1"/>
                        </p:cNvSpPr>
                        <p:nvPr/>
                      </p:nvSpPr>
                      <p:spPr bwMode="auto">
                        <a:xfrm>
                          <a:off x="5429256" y="2143116"/>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14 </a:t>
                          </a:r>
                          <a:endParaRPr lang="pl-PL" sz="1100" b="1" dirty="0">
                            <a:solidFill>
                              <a:schemeClr val="bg1"/>
                            </a:solidFill>
                            <a:latin typeface="Calibri" pitchFamily="34" charset="0"/>
                          </a:endParaRPr>
                        </a:p>
                      </p:txBody>
                    </p:sp>
                  </p:grpSp>
                </p:grpSp>
                <p:grpSp>
                  <p:nvGrpSpPr>
                    <p:cNvPr id="87" name="Grupa 87"/>
                    <p:cNvGrpSpPr/>
                    <p:nvPr/>
                  </p:nvGrpSpPr>
                  <p:grpSpPr>
                    <a:xfrm>
                      <a:off x="3232298" y="2824716"/>
                      <a:ext cx="2381693" cy="1449572"/>
                      <a:chOff x="3232298" y="2824716"/>
                      <a:chExt cx="2381693" cy="1449572"/>
                    </a:xfrm>
                  </p:grpSpPr>
                  <p:sp>
                    <p:nvSpPr>
                      <p:cNvPr id="84" name="Dowolny kształt 83"/>
                      <p:cNvSpPr/>
                      <p:nvPr/>
                    </p:nvSpPr>
                    <p:spPr>
                      <a:xfrm>
                        <a:off x="3232298" y="2824716"/>
                        <a:ext cx="2381693" cy="1449572"/>
                      </a:xfrm>
                      <a:custGeom>
                        <a:avLst/>
                        <a:gdLst>
                          <a:gd name="connsiteX0" fmla="*/ 0 w 2381693"/>
                          <a:gd name="connsiteY0" fmla="*/ 14177 h 1449572"/>
                          <a:gd name="connsiteX1" fmla="*/ 170121 w 2381693"/>
                          <a:gd name="connsiteY1" fmla="*/ 14177 h 1449572"/>
                          <a:gd name="connsiteX2" fmla="*/ 372139 w 2381693"/>
                          <a:gd name="connsiteY2" fmla="*/ 99237 h 1449572"/>
                          <a:gd name="connsiteX3" fmla="*/ 723014 w 2381693"/>
                          <a:gd name="connsiteY3" fmla="*/ 545805 h 1449572"/>
                          <a:gd name="connsiteX4" fmla="*/ 1041990 w 2381693"/>
                          <a:gd name="connsiteY4" fmla="*/ 1024270 h 1449572"/>
                          <a:gd name="connsiteX5" fmla="*/ 1180214 w 2381693"/>
                          <a:gd name="connsiteY5" fmla="*/ 1311349 h 1449572"/>
                          <a:gd name="connsiteX6" fmla="*/ 1286539 w 2381693"/>
                          <a:gd name="connsiteY6" fmla="*/ 1343247 h 1449572"/>
                          <a:gd name="connsiteX7" fmla="*/ 1669311 w 2381693"/>
                          <a:gd name="connsiteY7" fmla="*/ 1375144 h 1449572"/>
                          <a:gd name="connsiteX8" fmla="*/ 2381693 w 2381693"/>
                          <a:gd name="connsiteY8" fmla="*/ 1449572 h 14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693" h="1449572">
                            <a:moveTo>
                              <a:pt x="0" y="14177"/>
                            </a:moveTo>
                            <a:cubicBezTo>
                              <a:pt x="54049" y="7088"/>
                              <a:pt x="108098" y="0"/>
                              <a:pt x="170121" y="14177"/>
                            </a:cubicBezTo>
                            <a:cubicBezTo>
                              <a:pt x="232144" y="28354"/>
                              <a:pt x="279990" y="10632"/>
                              <a:pt x="372139" y="99237"/>
                            </a:cubicBezTo>
                            <a:cubicBezTo>
                              <a:pt x="464288" y="187842"/>
                              <a:pt x="611372" y="391633"/>
                              <a:pt x="723014" y="545805"/>
                            </a:cubicBezTo>
                            <a:cubicBezTo>
                              <a:pt x="834656" y="699977"/>
                              <a:pt x="965790" y="896679"/>
                              <a:pt x="1041990" y="1024270"/>
                            </a:cubicBezTo>
                            <a:cubicBezTo>
                              <a:pt x="1118190" y="1151861"/>
                              <a:pt x="1139456" y="1258186"/>
                              <a:pt x="1180214" y="1311349"/>
                            </a:cubicBezTo>
                            <a:cubicBezTo>
                              <a:pt x="1220972" y="1364512"/>
                              <a:pt x="1205023" y="1332615"/>
                              <a:pt x="1286539" y="1343247"/>
                            </a:cubicBezTo>
                            <a:cubicBezTo>
                              <a:pt x="1368055" y="1353879"/>
                              <a:pt x="1669311" y="1375144"/>
                              <a:pt x="1669311" y="1375144"/>
                            </a:cubicBezTo>
                            <a:lnTo>
                              <a:pt x="2381693" y="1449572"/>
                            </a:lnTo>
                          </a:path>
                        </a:pathLst>
                      </a:cu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86" name="Prostokąt 31"/>
                      <p:cNvSpPr>
                        <a:spLocks noChangeArrowheads="1"/>
                      </p:cNvSpPr>
                      <p:nvPr/>
                    </p:nvSpPr>
                    <p:spPr bwMode="auto">
                      <a:xfrm>
                        <a:off x="4071934" y="3714752"/>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15</a:t>
                        </a:r>
                        <a:endParaRPr lang="pl-PL" sz="1100" b="1" dirty="0">
                          <a:solidFill>
                            <a:schemeClr val="bg1"/>
                          </a:solidFill>
                          <a:latin typeface="Calibri" pitchFamily="34" charset="0"/>
                        </a:endParaRPr>
                      </a:p>
                    </p:txBody>
                  </p:sp>
                </p:grpSp>
              </p:grpSp>
              <p:grpSp>
                <p:nvGrpSpPr>
                  <p:cNvPr id="88" name="Grupa 91"/>
                  <p:cNvGrpSpPr/>
                  <p:nvPr/>
                </p:nvGrpSpPr>
                <p:grpSpPr>
                  <a:xfrm>
                    <a:off x="5131207" y="4286256"/>
                    <a:ext cx="1012429" cy="1357322"/>
                    <a:chOff x="5131207" y="4286256"/>
                    <a:chExt cx="1012429" cy="1357322"/>
                  </a:xfrm>
                </p:grpSpPr>
                <p:sp>
                  <p:nvSpPr>
                    <p:cNvPr id="90" name="Dowolny kształt 89"/>
                    <p:cNvSpPr/>
                    <p:nvPr/>
                  </p:nvSpPr>
                  <p:spPr>
                    <a:xfrm>
                      <a:off x="5131207" y="4286256"/>
                      <a:ext cx="1012429" cy="1357322"/>
                    </a:xfrm>
                    <a:custGeom>
                      <a:avLst/>
                      <a:gdLst>
                        <a:gd name="connsiteX0" fmla="*/ 566738 w 1154907"/>
                        <a:gd name="connsiteY0" fmla="*/ 0 h 1549433"/>
                        <a:gd name="connsiteX1" fmla="*/ 1076325 w 1154907"/>
                        <a:gd name="connsiteY1" fmla="*/ 250031 h 1549433"/>
                        <a:gd name="connsiteX2" fmla="*/ 1154907 w 1154907"/>
                        <a:gd name="connsiteY2" fmla="*/ 319088 h 1549433"/>
                        <a:gd name="connsiteX3" fmla="*/ 1057275 w 1154907"/>
                        <a:gd name="connsiteY3" fmla="*/ 528638 h 1549433"/>
                        <a:gd name="connsiteX4" fmla="*/ 1150144 w 1154907"/>
                        <a:gd name="connsiteY4" fmla="*/ 688181 h 1549433"/>
                        <a:gd name="connsiteX5" fmla="*/ 1069182 w 1154907"/>
                        <a:gd name="connsiteY5" fmla="*/ 742950 h 1549433"/>
                        <a:gd name="connsiteX6" fmla="*/ 814388 w 1154907"/>
                        <a:gd name="connsiteY6" fmla="*/ 1352550 h 1549433"/>
                        <a:gd name="connsiteX7" fmla="*/ 742950 w 1154907"/>
                        <a:gd name="connsiteY7" fmla="*/ 1469231 h 1549433"/>
                        <a:gd name="connsiteX8" fmla="*/ 481013 w 1154907"/>
                        <a:gd name="connsiteY8" fmla="*/ 1454944 h 1549433"/>
                        <a:gd name="connsiteX9" fmla="*/ 423863 w 1154907"/>
                        <a:gd name="connsiteY9" fmla="*/ 1362075 h 1549433"/>
                        <a:gd name="connsiteX10" fmla="*/ 323850 w 1154907"/>
                        <a:gd name="connsiteY10" fmla="*/ 1314450 h 1549433"/>
                        <a:gd name="connsiteX11" fmla="*/ 119063 w 1154907"/>
                        <a:gd name="connsiteY11" fmla="*/ 1300163 h 1549433"/>
                        <a:gd name="connsiteX12" fmla="*/ 0 w 1154907"/>
                        <a:gd name="connsiteY12" fmla="*/ 1138238 h 1549433"/>
                        <a:gd name="connsiteX13" fmla="*/ 566738 w 1154907"/>
                        <a:gd name="connsiteY13" fmla="*/ 0 h 154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907" h="1549433">
                          <a:moveTo>
                            <a:pt x="566738" y="0"/>
                          </a:moveTo>
                          <a:lnTo>
                            <a:pt x="1076325" y="250031"/>
                          </a:lnTo>
                          <a:lnTo>
                            <a:pt x="1154907" y="319088"/>
                          </a:lnTo>
                          <a:lnTo>
                            <a:pt x="1057275" y="528638"/>
                          </a:lnTo>
                          <a:lnTo>
                            <a:pt x="1150144" y="688181"/>
                          </a:lnTo>
                          <a:lnTo>
                            <a:pt x="1069182" y="742950"/>
                          </a:lnTo>
                          <a:lnTo>
                            <a:pt x="814388" y="1352550"/>
                          </a:lnTo>
                          <a:lnTo>
                            <a:pt x="742950" y="1469231"/>
                          </a:lnTo>
                          <a:cubicBezTo>
                            <a:pt x="478633" y="1462023"/>
                            <a:pt x="481013" y="1549433"/>
                            <a:pt x="481013" y="1454944"/>
                          </a:cubicBezTo>
                          <a:cubicBezTo>
                            <a:pt x="422542" y="1367238"/>
                            <a:pt x="423863" y="1403562"/>
                            <a:pt x="423863" y="1362075"/>
                          </a:cubicBezTo>
                          <a:cubicBezTo>
                            <a:pt x="325518" y="1314102"/>
                            <a:pt x="362441" y="1314450"/>
                            <a:pt x="323850" y="1314450"/>
                          </a:cubicBezTo>
                          <a:lnTo>
                            <a:pt x="119063" y="1300163"/>
                          </a:lnTo>
                          <a:lnTo>
                            <a:pt x="0" y="1138238"/>
                          </a:lnTo>
                          <a:lnTo>
                            <a:pt x="566738" y="0"/>
                          </a:lnTo>
                          <a:close/>
                        </a:path>
                      </a:pathLst>
                    </a:custGeom>
                    <a:solidFill>
                      <a:srgbClr val="FFC000">
                        <a:alpha val="20000"/>
                      </a:srgbClr>
                    </a:solidFill>
                    <a:ln>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91" name="Prostokąt 31"/>
                    <p:cNvSpPr>
                      <a:spLocks noChangeArrowheads="1"/>
                    </p:cNvSpPr>
                    <p:nvPr/>
                  </p:nvSpPr>
                  <p:spPr bwMode="auto">
                    <a:xfrm>
                      <a:off x="5643570" y="4500570"/>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16 </a:t>
                      </a:r>
                      <a:endParaRPr lang="pl-PL" sz="1100" b="1" dirty="0">
                        <a:solidFill>
                          <a:schemeClr val="bg1"/>
                        </a:solidFill>
                        <a:latin typeface="Calibri" pitchFamily="34" charset="0"/>
                      </a:endParaRPr>
                    </a:p>
                  </p:txBody>
                </p:sp>
              </p:grpSp>
            </p:grpSp>
            <p:sp>
              <p:nvSpPr>
                <p:cNvPr id="92" name="Dowolny kształt 91"/>
                <p:cNvSpPr/>
                <p:nvPr/>
              </p:nvSpPr>
              <p:spPr>
                <a:xfrm>
                  <a:off x="4857752" y="2520967"/>
                  <a:ext cx="2509837" cy="3336925"/>
                </a:xfrm>
                <a:custGeom>
                  <a:avLst/>
                  <a:gdLst>
                    <a:gd name="connsiteX0" fmla="*/ 2509838 w 2509838"/>
                    <a:gd name="connsiteY0" fmla="*/ 0 h 3337719"/>
                    <a:gd name="connsiteX1" fmla="*/ 1257300 w 2509838"/>
                    <a:gd name="connsiteY1" fmla="*/ 1195388 h 3337719"/>
                    <a:gd name="connsiteX2" fmla="*/ 957263 w 2509838"/>
                    <a:gd name="connsiteY2" fmla="*/ 1519238 h 3337719"/>
                    <a:gd name="connsiteX3" fmla="*/ 681038 w 2509838"/>
                    <a:gd name="connsiteY3" fmla="*/ 1895475 h 3337719"/>
                    <a:gd name="connsiteX4" fmla="*/ 342900 w 2509838"/>
                    <a:gd name="connsiteY4" fmla="*/ 2509838 h 3337719"/>
                    <a:gd name="connsiteX5" fmla="*/ 47625 w 2509838"/>
                    <a:gd name="connsiteY5" fmla="*/ 3219450 h 3337719"/>
                    <a:gd name="connsiteX6" fmla="*/ 57150 w 2509838"/>
                    <a:gd name="connsiteY6" fmla="*/ 3219450 h 333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9838" h="3337719">
                      <a:moveTo>
                        <a:pt x="2509838" y="0"/>
                      </a:moveTo>
                      <a:lnTo>
                        <a:pt x="1257300" y="1195388"/>
                      </a:lnTo>
                      <a:cubicBezTo>
                        <a:pt x="998538" y="1448594"/>
                        <a:pt x="1053307" y="1402557"/>
                        <a:pt x="957263" y="1519238"/>
                      </a:cubicBezTo>
                      <a:cubicBezTo>
                        <a:pt x="861219" y="1635919"/>
                        <a:pt x="783432" y="1730375"/>
                        <a:pt x="681038" y="1895475"/>
                      </a:cubicBezTo>
                      <a:cubicBezTo>
                        <a:pt x="578644" y="2060575"/>
                        <a:pt x="448469" y="2289176"/>
                        <a:pt x="342900" y="2509838"/>
                      </a:cubicBezTo>
                      <a:cubicBezTo>
                        <a:pt x="237331" y="2730500"/>
                        <a:pt x="95250" y="3101181"/>
                        <a:pt x="47625" y="3219450"/>
                      </a:cubicBezTo>
                      <a:cubicBezTo>
                        <a:pt x="0" y="3337719"/>
                        <a:pt x="28575" y="3278584"/>
                        <a:pt x="57150" y="3219450"/>
                      </a:cubicBezTo>
                    </a:path>
                  </a:pathLst>
                </a:cu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defRPr/>
                  </a:pPr>
                  <a:endParaRPr lang="pl-PL"/>
                </a:p>
              </p:txBody>
            </p:sp>
          </p:grpSp>
          <p:sp>
            <p:nvSpPr>
              <p:cNvPr id="93" name="Prostokąt 31"/>
              <p:cNvSpPr>
                <a:spLocks noChangeArrowheads="1"/>
              </p:cNvSpPr>
              <p:nvPr/>
            </p:nvSpPr>
            <p:spPr bwMode="auto">
              <a:xfrm>
                <a:off x="6357950" y="3214686"/>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17</a:t>
                </a:r>
                <a:endParaRPr lang="pl-PL" sz="1100" b="1" dirty="0">
                  <a:solidFill>
                    <a:schemeClr val="bg1"/>
                  </a:solidFill>
                  <a:latin typeface="Calibri" pitchFamily="34" charset="0"/>
                </a:endParaRPr>
              </a:p>
            </p:txBody>
          </p:sp>
          <p:sp>
            <p:nvSpPr>
              <p:cNvPr id="16" name="Prostokąt 15"/>
              <p:cNvSpPr/>
              <p:nvPr/>
            </p:nvSpPr>
            <p:spPr>
              <a:xfrm>
                <a:off x="1428728" y="928670"/>
                <a:ext cx="6357982"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6"/>
                      </a:solidFill>
                      <a:prstDash val="solid"/>
                    </a:ln>
                    <a:solidFill>
                      <a:schemeClr val="bg1"/>
                    </a:solidFill>
                    <a:effectLst>
                      <a:reflection blurRad="12700" stA="28000" endPos="45000" dist="1000" dir="5400000" sy="-100000" algn="bl" rotWithShape="0"/>
                    </a:effectLst>
                  </a:rPr>
                  <a:t>PRZESTRZEŃ PUBLICZNA I ZIELEŃ </a:t>
                </a:r>
                <a:endParaRPr lang="pl-PL" sz="3200" cap="all" dirty="0">
                  <a:ln w="9000" cmpd="sng">
                    <a:solidFill>
                      <a:schemeClr val="accent6"/>
                    </a:solidFill>
                    <a:prstDash val="solid"/>
                  </a:ln>
                  <a:solidFill>
                    <a:schemeClr val="bg1"/>
                  </a:solidFill>
                  <a:effectLst>
                    <a:reflection blurRad="12700" stA="28000" endPos="45000" dist="1000" dir="5400000" sy="-100000" algn="bl" rotWithShape="0"/>
                  </a:effectLst>
                </a:endParaRPr>
              </a:p>
            </p:txBody>
          </p:sp>
        </p:grpSp>
        <p:sp>
          <p:nvSpPr>
            <p:cNvPr id="98" name="Prostokąt 23"/>
            <p:cNvSpPr>
              <a:spLocks noChangeArrowheads="1"/>
            </p:cNvSpPr>
            <p:nvPr/>
          </p:nvSpPr>
          <p:spPr bwMode="auto">
            <a:xfrm>
              <a:off x="5834171" y="1884355"/>
              <a:ext cx="285655"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5</a:t>
              </a:r>
              <a:r>
                <a:rPr lang="pl-PL" sz="1000" b="1" dirty="0" smtClean="0">
                  <a:solidFill>
                    <a:schemeClr val="bg1"/>
                  </a:solidFill>
                  <a:latin typeface="Calibri" pitchFamily="34" charset="0"/>
                </a:rPr>
                <a:t> </a:t>
              </a:r>
              <a:endParaRPr lang="pl-PL" sz="1000" b="1" dirty="0">
                <a:solidFill>
                  <a:schemeClr val="bg1"/>
                </a:solidFill>
                <a:latin typeface="Calibri" pitchFamily="34" charset="0"/>
              </a:endParaRPr>
            </a:p>
          </p:txBody>
        </p:sp>
      </p:grpSp>
      <p:pic>
        <p:nvPicPr>
          <p:cNvPr id="95" name="Obraz 94"/>
          <p:cNvPicPr>
            <a:picLocks noChangeAspect="1"/>
          </p:cNvPicPr>
          <p:nvPr/>
        </p:nvPicPr>
        <p:blipFill rotWithShape="1">
          <a:blip r:embed="rId3"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upa 101"/>
          <p:cNvGrpSpPr/>
          <p:nvPr/>
        </p:nvGrpSpPr>
        <p:grpSpPr>
          <a:xfrm>
            <a:off x="1403649" y="908720"/>
            <a:ext cx="7128789" cy="5038721"/>
            <a:chOff x="1403649" y="908720"/>
            <a:chExt cx="7128789" cy="5038721"/>
          </a:xfrm>
        </p:grpSpPr>
        <p:grpSp>
          <p:nvGrpSpPr>
            <p:cNvPr id="2" name="Grupa 96"/>
            <p:cNvGrpSpPr/>
            <p:nvPr/>
          </p:nvGrpSpPr>
          <p:grpSpPr>
            <a:xfrm>
              <a:off x="1403649" y="908720"/>
              <a:ext cx="7128789" cy="5038721"/>
              <a:chOff x="1403649" y="908720"/>
              <a:chExt cx="7128789" cy="5038721"/>
            </a:xfrm>
          </p:grpSpPr>
          <p:pic>
            <p:nvPicPr>
              <p:cNvPr id="12" name="Obraz 11"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1"/>
              </a:xfrm>
              <a:prstGeom prst="rect">
                <a:avLst/>
              </a:prstGeom>
            </p:spPr>
          </p:pic>
          <p:grpSp>
            <p:nvGrpSpPr>
              <p:cNvPr id="3" name="Grupa 95"/>
              <p:cNvGrpSpPr/>
              <p:nvPr/>
            </p:nvGrpSpPr>
            <p:grpSpPr>
              <a:xfrm>
                <a:off x="3232298" y="978195"/>
                <a:ext cx="4135291" cy="4879697"/>
                <a:chOff x="3232298" y="978195"/>
                <a:chExt cx="4135291" cy="4879697"/>
              </a:xfrm>
            </p:grpSpPr>
            <p:grpSp>
              <p:nvGrpSpPr>
                <p:cNvPr id="4" name="Grupa 92"/>
                <p:cNvGrpSpPr/>
                <p:nvPr/>
              </p:nvGrpSpPr>
              <p:grpSpPr>
                <a:xfrm>
                  <a:off x="3232298" y="978195"/>
                  <a:ext cx="3482842" cy="4665383"/>
                  <a:chOff x="3232298" y="978195"/>
                  <a:chExt cx="3482842" cy="4665383"/>
                </a:xfrm>
              </p:grpSpPr>
              <p:grpSp>
                <p:nvGrpSpPr>
                  <p:cNvPr id="5" name="Grupa 88"/>
                  <p:cNvGrpSpPr/>
                  <p:nvPr/>
                </p:nvGrpSpPr>
                <p:grpSpPr>
                  <a:xfrm>
                    <a:off x="3232298" y="978195"/>
                    <a:ext cx="3482842" cy="4351054"/>
                    <a:chOff x="3232298" y="978195"/>
                    <a:chExt cx="3482842" cy="4351054"/>
                  </a:xfrm>
                </p:grpSpPr>
                <p:grpSp>
                  <p:nvGrpSpPr>
                    <p:cNvPr id="6" name="Grupa 81"/>
                    <p:cNvGrpSpPr/>
                    <p:nvPr/>
                  </p:nvGrpSpPr>
                  <p:grpSpPr>
                    <a:xfrm>
                      <a:off x="3286116" y="978195"/>
                      <a:ext cx="3429024" cy="4351054"/>
                      <a:chOff x="3286116" y="978195"/>
                      <a:chExt cx="3429024" cy="4351054"/>
                    </a:xfrm>
                  </p:grpSpPr>
                  <p:grpSp>
                    <p:nvGrpSpPr>
                      <p:cNvPr id="7" name="Grupa 80"/>
                      <p:cNvGrpSpPr/>
                      <p:nvPr/>
                    </p:nvGrpSpPr>
                    <p:grpSpPr>
                      <a:xfrm>
                        <a:off x="3286116" y="978195"/>
                        <a:ext cx="3429024" cy="4351054"/>
                        <a:chOff x="3286116" y="978195"/>
                        <a:chExt cx="3429024" cy="4351054"/>
                      </a:xfrm>
                    </p:grpSpPr>
                    <p:grpSp>
                      <p:nvGrpSpPr>
                        <p:cNvPr id="8" name="Grupa 73"/>
                        <p:cNvGrpSpPr/>
                        <p:nvPr/>
                      </p:nvGrpSpPr>
                      <p:grpSpPr>
                        <a:xfrm>
                          <a:off x="3286116" y="978195"/>
                          <a:ext cx="3429024" cy="4114379"/>
                          <a:chOff x="3286116" y="978195"/>
                          <a:chExt cx="3429024" cy="4114379"/>
                        </a:xfrm>
                      </p:grpSpPr>
                      <p:grpSp>
                        <p:nvGrpSpPr>
                          <p:cNvPr id="9" name="Grupa 70"/>
                          <p:cNvGrpSpPr/>
                          <p:nvPr/>
                        </p:nvGrpSpPr>
                        <p:grpSpPr>
                          <a:xfrm>
                            <a:off x="3286116" y="978195"/>
                            <a:ext cx="3429024" cy="4114379"/>
                            <a:chOff x="3286116" y="978195"/>
                            <a:chExt cx="3429024" cy="4114379"/>
                          </a:xfrm>
                        </p:grpSpPr>
                        <p:grpSp>
                          <p:nvGrpSpPr>
                            <p:cNvPr id="10" name="Grupa 54"/>
                            <p:cNvGrpSpPr/>
                            <p:nvPr/>
                          </p:nvGrpSpPr>
                          <p:grpSpPr>
                            <a:xfrm>
                              <a:off x="3286116" y="978195"/>
                              <a:ext cx="3429024" cy="4114379"/>
                              <a:chOff x="3286116" y="978195"/>
                              <a:chExt cx="3429024" cy="4114379"/>
                            </a:xfrm>
                          </p:grpSpPr>
                          <p:grpSp>
                            <p:nvGrpSpPr>
                              <p:cNvPr id="11" name="Grupa 53"/>
                              <p:cNvGrpSpPr/>
                              <p:nvPr/>
                            </p:nvGrpSpPr>
                            <p:grpSpPr>
                              <a:xfrm>
                                <a:off x="3286116" y="978195"/>
                                <a:ext cx="3429024" cy="4114379"/>
                                <a:chOff x="3286116" y="978195"/>
                                <a:chExt cx="3429024" cy="4114379"/>
                              </a:xfrm>
                            </p:grpSpPr>
                            <p:grpSp>
                              <p:nvGrpSpPr>
                                <p:cNvPr id="14" name="Grupa 48"/>
                                <p:cNvGrpSpPr/>
                                <p:nvPr/>
                              </p:nvGrpSpPr>
                              <p:grpSpPr>
                                <a:xfrm>
                                  <a:off x="3286116" y="978195"/>
                                  <a:ext cx="3429024" cy="4114379"/>
                                  <a:chOff x="3286116" y="978195"/>
                                  <a:chExt cx="3429024" cy="4114379"/>
                                </a:xfrm>
                              </p:grpSpPr>
                              <p:grpSp>
                                <p:nvGrpSpPr>
                                  <p:cNvPr id="15" name="Grupa 47"/>
                                  <p:cNvGrpSpPr/>
                                  <p:nvPr/>
                                </p:nvGrpSpPr>
                                <p:grpSpPr>
                                  <a:xfrm>
                                    <a:off x="3286116" y="978195"/>
                                    <a:ext cx="3071834" cy="4114379"/>
                                    <a:chOff x="3286116" y="978195"/>
                                    <a:chExt cx="3071834" cy="4114379"/>
                                  </a:xfrm>
                                </p:grpSpPr>
                                <p:grpSp>
                                  <p:nvGrpSpPr>
                                    <p:cNvPr id="18" name="Grupa 39"/>
                                    <p:cNvGrpSpPr/>
                                    <p:nvPr/>
                                  </p:nvGrpSpPr>
                                  <p:grpSpPr>
                                    <a:xfrm>
                                      <a:off x="3286116" y="978195"/>
                                      <a:ext cx="3071834" cy="2736557"/>
                                      <a:chOff x="3286116" y="978195"/>
                                      <a:chExt cx="3071834" cy="2736557"/>
                                    </a:xfrm>
                                  </p:grpSpPr>
                                  <p:grpSp>
                                    <p:nvGrpSpPr>
                                      <p:cNvPr id="28" name="Grupa 35"/>
                                      <p:cNvGrpSpPr/>
                                      <p:nvPr/>
                                    </p:nvGrpSpPr>
                                    <p:grpSpPr>
                                      <a:xfrm>
                                        <a:off x="3286116" y="1622417"/>
                                        <a:ext cx="3071834" cy="2092335"/>
                                        <a:chOff x="3286116" y="1622417"/>
                                        <a:chExt cx="3071834" cy="2092335"/>
                                      </a:xfrm>
                                    </p:grpSpPr>
                                    <p:grpSp>
                                      <p:nvGrpSpPr>
                                        <p:cNvPr id="32" name="Grupa 32"/>
                                        <p:cNvGrpSpPr/>
                                        <p:nvPr/>
                                      </p:nvGrpSpPr>
                                      <p:grpSpPr>
                                        <a:xfrm>
                                          <a:off x="4167963" y="1622417"/>
                                          <a:ext cx="2189987" cy="2092335"/>
                                          <a:chOff x="4167963" y="1622417"/>
                                          <a:chExt cx="2189987" cy="2092335"/>
                                        </a:xfrm>
                                      </p:grpSpPr>
                                      <p:grpSp>
                                        <p:nvGrpSpPr>
                                          <p:cNvPr id="35" name="Grupa 32"/>
                                          <p:cNvGrpSpPr/>
                                          <p:nvPr/>
                                        </p:nvGrpSpPr>
                                        <p:grpSpPr>
                                          <a:xfrm>
                                            <a:off x="4167963" y="2214554"/>
                                            <a:ext cx="1975673" cy="1500198"/>
                                            <a:chOff x="4167963" y="2214554"/>
                                            <a:chExt cx="1975673" cy="1500198"/>
                                          </a:xfrm>
                                        </p:grpSpPr>
                                        <p:grpSp>
                                          <p:nvGrpSpPr>
                                            <p:cNvPr id="36" name="Grupa 25"/>
                                            <p:cNvGrpSpPr/>
                                            <p:nvPr/>
                                          </p:nvGrpSpPr>
                                          <p:grpSpPr>
                                            <a:xfrm>
                                              <a:off x="4167963" y="2870791"/>
                                              <a:ext cx="904103" cy="843961"/>
                                              <a:chOff x="4167963" y="2870791"/>
                                              <a:chExt cx="904103" cy="843961"/>
                                            </a:xfrm>
                                          </p:grpSpPr>
                                          <p:grpSp>
                                            <p:nvGrpSpPr>
                                              <p:cNvPr id="37" name="Grupa 24"/>
                                              <p:cNvGrpSpPr/>
                                              <p:nvPr/>
                                            </p:nvGrpSpPr>
                                            <p:grpSpPr>
                                              <a:xfrm>
                                                <a:off x="4167963" y="2870791"/>
                                                <a:ext cx="904103" cy="843961"/>
                                                <a:chOff x="4167963" y="2870791"/>
                                                <a:chExt cx="904103" cy="843961"/>
                                              </a:xfrm>
                                            </p:grpSpPr>
                                            <p:cxnSp>
                                              <p:nvCxnSpPr>
                                                <p:cNvPr id="13" name="Łącznik prosty 12"/>
                                                <p:cNvCxnSpPr/>
                                                <p:nvPr/>
                                              </p:nvCxnSpPr>
                                              <p:spPr>
                                                <a:xfrm>
                                                  <a:off x="4286248" y="3071810"/>
                                                  <a:ext cx="785818" cy="642942"/>
                                                </a:xfrm>
                                                <a:prstGeom prst="line">
                                                  <a:avLst/>
                                                </a:pr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Dowolny kształt 20"/>
                                                <p:cNvSpPr/>
                                                <p:nvPr/>
                                              </p:nvSpPr>
                                              <p:spPr>
                                                <a:xfrm>
                                                  <a:off x="4167963" y="2870791"/>
                                                  <a:ext cx="170121" cy="318976"/>
                                                </a:xfrm>
                                                <a:custGeom>
                                                  <a:avLst/>
                                                  <a:gdLst>
                                                    <a:gd name="connsiteX0" fmla="*/ 0 w 170121"/>
                                                    <a:gd name="connsiteY0" fmla="*/ 318976 h 318976"/>
                                                    <a:gd name="connsiteX1" fmla="*/ 138223 w 170121"/>
                                                    <a:gd name="connsiteY1" fmla="*/ 191386 h 318976"/>
                                                    <a:gd name="connsiteX2" fmla="*/ 138223 w 170121"/>
                                                    <a:gd name="connsiteY2" fmla="*/ 85060 h 318976"/>
                                                    <a:gd name="connsiteX3" fmla="*/ 170121 w 170121"/>
                                                    <a:gd name="connsiteY3" fmla="*/ 0 h 318976"/>
                                                  </a:gdLst>
                                                  <a:ahLst/>
                                                  <a:cxnLst>
                                                    <a:cxn ang="0">
                                                      <a:pos x="connsiteX0" y="connsiteY0"/>
                                                    </a:cxn>
                                                    <a:cxn ang="0">
                                                      <a:pos x="connsiteX1" y="connsiteY1"/>
                                                    </a:cxn>
                                                    <a:cxn ang="0">
                                                      <a:pos x="connsiteX2" y="connsiteY2"/>
                                                    </a:cxn>
                                                    <a:cxn ang="0">
                                                      <a:pos x="connsiteX3" y="connsiteY3"/>
                                                    </a:cxn>
                                                  </a:cxnLst>
                                                  <a:rect l="l" t="t" r="r" b="b"/>
                                                  <a:pathLst>
                                                    <a:path w="170121" h="318976">
                                                      <a:moveTo>
                                                        <a:pt x="0" y="318976"/>
                                                      </a:moveTo>
                                                      <a:cubicBezTo>
                                                        <a:pt x="57593" y="274674"/>
                                                        <a:pt x="115186" y="230372"/>
                                                        <a:pt x="138223" y="191386"/>
                                                      </a:cubicBezTo>
                                                      <a:cubicBezTo>
                                                        <a:pt x="161260" y="152400"/>
                                                        <a:pt x="132907" y="116958"/>
                                                        <a:pt x="138223" y="85060"/>
                                                      </a:cubicBezTo>
                                                      <a:cubicBezTo>
                                                        <a:pt x="143539" y="53162"/>
                                                        <a:pt x="156830" y="26581"/>
                                                        <a:pt x="170121" y="0"/>
                                                      </a:cubicBezTo>
                                                    </a:path>
                                                  </a:pathLst>
                                                </a:cu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sp>
                                            <p:nvSpPr>
                                              <p:cNvPr id="22" name="Prostokąt 39"/>
                                              <p:cNvSpPr>
                                                <a:spLocks noChangeArrowheads="1"/>
                                              </p:cNvSpPr>
                                              <p:nvPr/>
                                            </p:nvSpPr>
                                            <p:spPr bwMode="auto">
                                              <a:xfrm>
                                                <a:off x="4211700" y="2928934"/>
                                                <a:ext cx="288862"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1 </a:t>
                                                </a:r>
                                              </a:p>
                                            </p:txBody>
                                          </p:sp>
                                        </p:grpSp>
                                        <p:grpSp>
                                          <p:nvGrpSpPr>
                                            <p:cNvPr id="40" name="Grupa 26"/>
                                            <p:cNvGrpSpPr/>
                                            <p:nvPr/>
                                          </p:nvGrpSpPr>
                                          <p:grpSpPr>
                                            <a:xfrm>
                                              <a:off x="4286248" y="2214554"/>
                                              <a:ext cx="914404" cy="553712"/>
                                              <a:chOff x="4286248" y="2214554"/>
                                              <a:chExt cx="914404" cy="553712"/>
                                            </a:xfrm>
                                          </p:grpSpPr>
                                          <p:grpSp>
                                            <p:nvGrpSpPr>
                                              <p:cNvPr id="41" name="Grupa 17"/>
                                              <p:cNvGrpSpPr/>
                                              <p:nvPr/>
                                            </p:nvGrpSpPr>
                                            <p:grpSpPr>
                                              <a:xfrm>
                                                <a:off x="4786314" y="2500306"/>
                                                <a:ext cx="414338" cy="267960"/>
                                                <a:chOff x="4370388" y="2922588"/>
                                                <a:chExt cx="414338" cy="267960"/>
                                              </a:xfrm>
                                            </p:grpSpPr>
                                            <p:sp>
                                              <p:nvSpPr>
                                                <p:cNvPr id="19" name="Dowolny kształt 18"/>
                                                <p:cNvSpPr/>
                                                <p:nvPr/>
                                              </p:nvSpPr>
                                              <p:spPr>
                                                <a:xfrm>
                                                  <a:off x="4370388" y="2922588"/>
                                                  <a:ext cx="230187" cy="230187"/>
                                                </a:xfrm>
                                                <a:custGeom>
                                                  <a:avLst/>
                                                  <a:gdLst>
                                                    <a:gd name="connsiteX0" fmla="*/ 11249 w 230324"/>
                                                    <a:gd name="connsiteY0" fmla="*/ 0 h 230981"/>
                                                    <a:gd name="connsiteX1" fmla="*/ 204130 w 230324"/>
                                                    <a:gd name="connsiteY1" fmla="*/ 16669 h 230981"/>
                                                    <a:gd name="connsiteX2" fmla="*/ 223180 w 230324"/>
                                                    <a:gd name="connsiteY2" fmla="*/ 40481 h 230981"/>
                                                    <a:gd name="connsiteX3" fmla="*/ 230324 w 230324"/>
                                                    <a:gd name="connsiteY3" fmla="*/ 111919 h 230981"/>
                                                    <a:gd name="connsiteX4" fmla="*/ 230324 w 230324"/>
                                                    <a:gd name="connsiteY4" fmla="*/ 202406 h 230981"/>
                                                    <a:gd name="connsiteX5" fmla="*/ 201749 w 230324"/>
                                                    <a:gd name="connsiteY5" fmla="*/ 230981 h 230981"/>
                                                    <a:gd name="connsiteX6" fmla="*/ 154124 w 230324"/>
                                                    <a:gd name="connsiteY6" fmla="*/ 226219 h 230981"/>
                                                    <a:gd name="connsiteX7" fmla="*/ 1724 w 230324"/>
                                                    <a:gd name="connsiteY7" fmla="*/ 73819 h 230981"/>
                                                    <a:gd name="connsiteX8" fmla="*/ 11249 w 230324"/>
                                                    <a:gd name="connsiteY8" fmla="*/ 0 h 23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324" h="230981">
                                                      <a:moveTo>
                                                        <a:pt x="11249" y="0"/>
                                                      </a:moveTo>
                                                      <a:lnTo>
                                                        <a:pt x="204130" y="16669"/>
                                                      </a:lnTo>
                                                      <a:lnTo>
                                                        <a:pt x="223180" y="40481"/>
                                                      </a:lnTo>
                                                      <a:cubicBezTo>
                                                        <a:pt x="228020" y="110657"/>
                                                        <a:pt x="211631" y="93218"/>
                                                        <a:pt x="230324" y="111919"/>
                                                      </a:cubicBezTo>
                                                      <a:lnTo>
                                                        <a:pt x="230324" y="202406"/>
                                                      </a:lnTo>
                                                      <a:lnTo>
                                                        <a:pt x="201749" y="230981"/>
                                                      </a:lnTo>
                                                      <a:lnTo>
                                                        <a:pt x="154124" y="226219"/>
                                                      </a:lnTo>
                                                      <a:cubicBezTo>
                                                        <a:pt x="0" y="79319"/>
                                                        <a:pt x="1724" y="151141"/>
                                                        <a:pt x="1724" y="73819"/>
                                                      </a:cubicBezTo>
                                                      <a:lnTo>
                                                        <a:pt x="11249"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20" name="Prostokąt 42"/>
                                                <p:cNvSpPr>
                                                  <a:spLocks noChangeArrowheads="1"/>
                                                </p:cNvSpPr>
                                                <p:nvPr/>
                                              </p:nvSpPr>
                                              <p:spPr bwMode="auto">
                                                <a:xfrm>
                                                  <a:off x="4499071" y="2928938"/>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grpSp>
                                          <p:grpSp>
                                            <p:nvGrpSpPr>
                                              <p:cNvPr id="49" name="Grupa 25"/>
                                              <p:cNvGrpSpPr/>
                                              <p:nvPr/>
                                            </p:nvGrpSpPr>
                                            <p:grpSpPr>
                                              <a:xfrm>
                                                <a:off x="4286248" y="2214554"/>
                                                <a:ext cx="357093" cy="261610"/>
                                                <a:chOff x="4286248" y="2214554"/>
                                                <a:chExt cx="357093" cy="261610"/>
                                              </a:xfrm>
                                            </p:grpSpPr>
                                            <p:sp>
                                              <p:nvSpPr>
                                                <p:cNvPr id="24" name="Prostokąt 23"/>
                                                <p:cNvSpPr>
                                                  <a:spLocks noChangeArrowheads="1"/>
                                                </p:cNvSpPr>
                                                <p:nvPr/>
                                              </p:nvSpPr>
                                              <p:spPr bwMode="auto">
                                                <a:xfrm>
                                                  <a:off x="4357686" y="2214554"/>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sp>
                                              <p:nvSpPr>
                                                <p:cNvPr id="25" name="Dowolny kształt 24"/>
                                                <p:cNvSpPr/>
                                                <p:nvPr/>
                                              </p:nvSpPr>
                                              <p:spPr>
                                                <a:xfrm>
                                                  <a:off x="4286248" y="2285992"/>
                                                  <a:ext cx="169858" cy="163518"/>
                                                </a:xfrm>
                                                <a:custGeom>
                                                  <a:avLst/>
                                                  <a:gdLst>
                                                    <a:gd name="connsiteX0" fmla="*/ 790 w 134140"/>
                                                    <a:gd name="connsiteY0" fmla="*/ 107231 h 114374"/>
                                                    <a:gd name="connsiteX1" fmla="*/ 134140 w 134140"/>
                                                    <a:gd name="connsiteY1" fmla="*/ 114374 h 114374"/>
                                                    <a:gd name="connsiteX2" fmla="*/ 105565 w 134140"/>
                                                    <a:gd name="connsiteY2" fmla="*/ 47699 h 114374"/>
                                                    <a:gd name="connsiteX3" fmla="*/ 105565 w 134140"/>
                                                    <a:gd name="connsiteY3" fmla="*/ 9599 h 114374"/>
                                                    <a:gd name="connsiteX4" fmla="*/ 790 w 134140"/>
                                                    <a:gd name="connsiteY4" fmla="*/ 74 h 114374"/>
                                                    <a:gd name="connsiteX5" fmla="*/ 3171 w 134140"/>
                                                    <a:gd name="connsiteY5" fmla="*/ 74 h 114374"/>
                                                    <a:gd name="connsiteX6" fmla="*/ 790 w 134140"/>
                                                    <a:gd name="connsiteY6" fmla="*/ 107231 h 11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40" h="114374">
                                                      <a:moveTo>
                                                        <a:pt x="790" y="107231"/>
                                                      </a:moveTo>
                                                      <a:lnTo>
                                                        <a:pt x="134140" y="114374"/>
                                                      </a:lnTo>
                                                      <a:lnTo>
                                                        <a:pt x="105565" y="47699"/>
                                                      </a:lnTo>
                                                      <a:lnTo>
                                                        <a:pt x="105565" y="9599"/>
                                                      </a:lnTo>
                                                      <a:lnTo>
                                                        <a:pt x="790" y="74"/>
                                                      </a:lnTo>
                                                      <a:cubicBezTo>
                                                        <a:pt x="0" y="0"/>
                                                        <a:pt x="2377" y="74"/>
                                                        <a:pt x="3171" y="74"/>
                                                      </a:cubicBezTo>
                                                      <a:cubicBezTo>
                                                        <a:pt x="2377" y="35793"/>
                                                        <a:pt x="1584" y="71512"/>
                                                        <a:pt x="790" y="107231"/>
                                                      </a:cubicBezTo>
                                                      <a:close/>
                                                    </a:path>
                                                  </a:pathLst>
                                                </a:custGeom>
                                                <a:solidFill>
                                                  <a:srgbClr val="FFC000">
                                                    <a:alpha val="20000"/>
                                                  </a:srgbClr>
                                                </a:solidFill>
                                                <a:ln>
                                                  <a:solidFill>
                                                    <a:srgbClr val="FF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grpSp>
                                          <p:nvGrpSpPr>
                                            <p:cNvPr id="54" name="Grupa 31"/>
                                            <p:cNvGrpSpPr/>
                                            <p:nvPr/>
                                          </p:nvGrpSpPr>
                                          <p:grpSpPr>
                                            <a:xfrm>
                                              <a:off x="5397885" y="2357430"/>
                                              <a:ext cx="745751" cy="576262"/>
                                              <a:chOff x="5397885" y="2357430"/>
                                              <a:chExt cx="745751" cy="576262"/>
                                            </a:xfrm>
                                          </p:grpSpPr>
                                          <p:sp>
                                            <p:nvSpPr>
                                              <p:cNvPr id="26" name="Dowolny kształt 25"/>
                                              <p:cNvSpPr/>
                                              <p:nvPr/>
                                            </p:nvSpPr>
                                            <p:spPr>
                                              <a:xfrm>
                                                <a:off x="5397885" y="2357430"/>
                                                <a:ext cx="745751" cy="576262"/>
                                              </a:xfrm>
                                              <a:custGeom>
                                                <a:avLst/>
                                                <a:gdLst>
                                                  <a:gd name="connsiteX0" fmla="*/ 9525 w 838200"/>
                                                  <a:gd name="connsiteY0" fmla="*/ 261937 h 648041"/>
                                                  <a:gd name="connsiteX1" fmla="*/ 0 w 838200"/>
                                                  <a:gd name="connsiteY1" fmla="*/ 504825 h 648041"/>
                                                  <a:gd name="connsiteX2" fmla="*/ 357188 w 838200"/>
                                                  <a:gd name="connsiteY2" fmla="*/ 542925 h 648041"/>
                                                  <a:gd name="connsiteX3" fmla="*/ 485775 w 838200"/>
                                                  <a:gd name="connsiteY3" fmla="*/ 571500 h 648041"/>
                                                  <a:gd name="connsiteX4" fmla="*/ 633413 w 838200"/>
                                                  <a:gd name="connsiteY4" fmla="*/ 590550 h 648041"/>
                                                  <a:gd name="connsiteX5" fmla="*/ 714375 w 838200"/>
                                                  <a:gd name="connsiteY5" fmla="*/ 635794 h 648041"/>
                                                  <a:gd name="connsiteX6" fmla="*/ 781050 w 838200"/>
                                                  <a:gd name="connsiteY6" fmla="*/ 647700 h 648041"/>
                                                  <a:gd name="connsiteX7" fmla="*/ 773906 w 838200"/>
                                                  <a:gd name="connsiteY7" fmla="*/ 642937 h 648041"/>
                                                  <a:gd name="connsiteX8" fmla="*/ 771525 w 838200"/>
                                                  <a:gd name="connsiteY8" fmla="*/ 638175 h 648041"/>
                                                  <a:gd name="connsiteX9" fmla="*/ 838200 w 838200"/>
                                                  <a:gd name="connsiteY9" fmla="*/ 121444 h 648041"/>
                                                  <a:gd name="connsiteX10" fmla="*/ 650081 w 838200"/>
                                                  <a:gd name="connsiteY10" fmla="*/ 66675 h 648041"/>
                                                  <a:gd name="connsiteX11" fmla="*/ 447675 w 838200"/>
                                                  <a:gd name="connsiteY11" fmla="*/ 7144 h 648041"/>
                                                  <a:gd name="connsiteX12" fmla="*/ 381000 w 838200"/>
                                                  <a:gd name="connsiteY12" fmla="*/ 0 h 648041"/>
                                                  <a:gd name="connsiteX13" fmla="*/ 364331 w 838200"/>
                                                  <a:gd name="connsiteY13" fmla="*/ 152400 h 648041"/>
                                                  <a:gd name="connsiteX14" fmla="*/ 104775 w 838200"/>
                                                  <a:gd name="connsiteY14" fmla="*/ 219075 h 648041"/>
                                                  <a:gd name="connsiteX15" fmla="*/ 9525 w 838200"/>
                                                  <a:gd name="connsiteY15" fmla="*/ 261937 h 6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8200" h="648041">
                                                    <a:moveTo>
                                                      <a:pt x="9525" y="261937"/>
                                                    </a:moveTo>
                                                    <a:lnTo>
                                                      <a:pt x="0" y="504825"/>
                                                    </a:lnTo>
                                                    <a:lnTo>
                                                      <a:pt x="357188" y="542925"/>
                                                    </a:lnTo>
                                                    <a:lnTo>
                                                      <a:pt x="485775" y="571500"/>
                                                    </a:lnTo>
                                                    <a:lnTo>
                                                      <a:pt x="633413" y="590550"/>
                                                    </a:lnTo>
                                                    <a:lnTo>
                                                      <a:pt x="714375" y="635794"/>
                                                    </a:lnTo>
                                                    <a:cubicBezTo>
                                                      <a:pt x="736600" y="639763"/>
                                                      <a:pt x="758634" y="645010"/>
                                                      <a:pt x="781050" y="647700"/>
                                                    </a:cubicBezTo>
                                                    <a:cubicBezTo>
                                                      <a:pt x="783892" y="648041"/>
                                                      <a:pt x="775930" y="644961"/>
                                                      <a:pt x="773906" y="642937"/>
                                                    </a:cubicBezTo>
                                                    <a:cubicBezTo>
                                                      <a:pt x="772651" y="641682"/>
                                                      <a:pt x="772319" y="639762"/>
                                                      <a:pt x="771525" y="638175"/>
                                                    </a:cubicBezTo>
                                                    <a:lnTo>
                                                      <a:pt x="838200" y="121444"/>
                                                    </a:lnTo>
                                                    <a:cubicBezTo>
                                                      <a:pt x="775284" y="103923"/>
                                                      <a:pt x="650081" y="131985"/>
                                                      <a:pt x="650081" y="66675"/>
                                                    </a:cubicBezTo>
                                                    <a:lnTo>
                                                      <a:pt x="447675" y="7144"/>
                                                    </a:lnTo>
                                                    <a:lnTo>
                                                      <a:pt x="381000" y="0"/>
                                                    </a:lnTo>
                                                    <a:lnTo>
                                                      <a:pt x="364331" y="152400"/>
                                                    </a:lnTo>
                                                    <a:lnTo>
                                                      <a:pt x="104775" y="219075"/>
                                                    </a:lnTo>
                                                    <a:lnTo>
                                                      <a:pt x="9525" y="261937"/>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1" name="Prostokąt 45"/>
                                              <p:cNvSpPr>
                                                <a:spLocks noChangeArrowheads="1"/>
                                              </p:cNvSpPr>
                                              <p:nvPr/>
                                            </p:nvSpPr>
                                            <p:spPr bwMode="auto">
                                              <a:xfrm>
                                                <a:off x="5715008" y="2428868"/>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4 </a:t>
                                                </a:r>
                                                <a:endParaRPr lang="pl-PL" sz="1100" b="1" dirty="0">
                                                  <a:solidFill>
                                                    <a:schemeClr val="bg1"/>
                                                  </a:solidFill>
                                                  <a:latin typeface="Calibri" pitchFamily="34" charset="0"/>
                                                </a:endParaRPr>
                                              </a:p>
                                            </p:txBody>
                                          </p:sp>
                                        </p:grpSp>
                                      </p:grpSp>
                                      <p:sp>
                                        <p:nvSpPr>
                                          <p:cNvPr id="27" name="Dowolny kształt 26"/>
                                          <p:cNvSpPr/>
                                          <p:nvPr/>
                                        </p:nvSpPr>
                                        <p:spPr>
                                          <a:xfrm>
                                            <a:off x="5573725" y="1622417"/>
                                            <a:ext cx="784225" cy="735013"/>
                                          </a:xfrm>
                                          <a:custGeom>
                                            <a:avLst/>
                                            <a:gdLst>
                                              <a:gd name="connsiteX0" fmla="*/ 102393 w 783431"/>
                                              <a:gd name="connsiteY0" fmla="*/ 0 h 735806"/>
                                              <a:gd name="connsiteX1" fmla="*/ 345281 w 783431"/>
                                              <a:gd name="connsiteY1" fmla="*/ 235744 h 735806"/>
                                              <a:gd name="connsiteX2" fmla="*/ 783431 w 783431"/>
                                              <a:gd name="connsiteY2" fmla="*/ 600075 h 735806"/>
                                              <a:gd name="connsiteX3" fmla="*/ 702468 w 783431"/>
                                              <a:gd name="connsiteY3" fmla="*/ 735806 h 735806"/>
                                              <a:gd name="connsiteX4" fmla="*/ 159543 w 783431"/>
                                              <a:gd name="connsiteY4" fmla="*/ 323850 h 735806"/>
                                              <a:gd name="connsiteX5" fmla="*/ 92868 w 783431"/>
                                              <a:gd name="connsiteY5" fmla="*/ 245269 h 735806"/>
                                              <a:gd name="connsiteX6" fmla="*/ 0 w 783431"/>
                                              <a:gd name="connsiteY6" fmla="*/ 152400 h 735806"/>
                                              <a:gd name="connsiteX7" fmla="*/ 102393 w 783431"/>
                                              <a:gd name="connsiteY7" fmla="*/ 0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431" h="735806">
                                                <a:moveTo>
                                                  <a:pt x="102393" y="0"/>
                                                </a:moveTo>
                                                <a:lnTo>
                                                  <a:pt x="345281" y="235744"/>
                                                </a:lnTo>
                                                <a:lnTo>
                                                  <a:pt x="783431" y="600075"/>
                                                </a:lnTo>
                                                <a:lnTo>
                                                  <a:pt x="702468" y="735806"/>
                                                </a:lnTo>
                                                <a:lnTo>
                                                  <a:pt x="159543" y="323850"/>
                                                </a:lnTo>
                                                <a:lnTo>
                                                  <a:pt x="92868" y="245269"/>
                                                </a:lnTo>
                                                <a:lnTo>
                                                  <a:pt x="0" y="152400"/>
                                                </a:lnTo>
                                                <a:cubicBezTo>
                                                  <a:pt x="33584" y="102024"/>
                                                  <a:pt x="41849" y="2381"/>
                                                  <a:pt x="102393" y="0"/>
                                                </a:cubicBez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nvGrpSpPr>
                                        <p:cNvPr id="57" name="Grupa 31"/>
                                        <p:cNvGrpSpPr/>
                                        <p:nvPr/>
                                      </p:nvGrpSpPr>
                                      <p:grpSpPr>
                                        <a:xfrm>
                                          <a:off x="3286116" y="2857496"/>
                                          <a:ext cx="747713" cy="833110"/>
                                          <a:chOff x="2714625" y="3429000"/>
                                          <a:chExt cx="747713" cy="833110"/>
                                        </a:xfrm>
                                      </p:grpSpPr>
                                      <p:sp>
                                        <p:nvSpPr>
                                          <p:cNvPr id="33" name="Dowolny kształt 32"/>
                                          <p:cNvSpPr/>
                                          <p:nvPr/>
                                        </p:nvSpPr>
                                        <p:spPr>
                                          <a:xfrm>
                                            <a:off x="2714625" y="3429000"/>
                                            <a:ext cx="747713" cy="831850"/>
                                          </a:xfrm>
                                          <a:custGeom>
                                            <a:avLst/>
                                            <a:gdLst>
                                              <a:gd name="connsiteX0" fmla="*/ 0 w 747713"/>
                                              <a:gd name="connsiteY0" fmla="*/ 78581 h 832301"/>
                                              <a:gd name="connsiteX1" fmla="*/ 216694 w 747713"/>
                                              <a:gd name="connsiteY1" fmla="*/ 0 h 832301"/>
                                              <a:gd name="connsiteX2" fmla="*/ 326231 w 747713"/>
                                              <a:gd name="connsiteY2" fmla="*/ 100012 h 832301"/>
                                              <a:gd name="connsiteX3" fmla="*/ 509588 w 747713"/>
                                              <a:gd name="connsiteY3" fmla="*/ 328612 h 832301"/>
                                              <a:gd name="connsiteX4" fmla="*/ 688181 w 747713"/>
                                              <a:gd name="connsiteY4" fmla="*/ 566737 h 832301"/>
                                              <a:gd name="connsiteX5" fmla="*/ 747713 w 747713"/>
                                              <a:gd name="connsiteY5" fmla="*/ 666750 h 832301"/>
                                              <a:gd name="connsiteX6" fmla="*/ 490538 w 747713"/>
                                              <a:gd name="connsiteY6" fmla="*/ 828675 h 832301"/>
                                              <a:gd name="connsiteX7" fmla="*/ 483394 w 747713"/>
                                              <a:gd name="connsiteY7" fmla="*/ 831056 h 832301"/>
                                              <a:gd name="connsiteX8" fmla="*/ 473869 w 747713"/>
                                              <a:gd name="connsiteY8" fmla="*/ 819150 h 832301"/>
                                              <a:gd name="connsiteX9" fmla="*/ 0 w 747713"/>
                                              <a:gd name="connsiteY9" fmla="*/ 78581 h 83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7713" h="832301">
                                                <a:moveTo>
                                                  <a:pt x="0" y="78581"/>
                                                </a:moveTo>
                                                <a:lnTo>
                                                  <a:pt x="216694" y="0"/>
                                                </a:lnTo>
                                                <a:lnTo>
                                                  <a:pt x="326231" y="100012"/>
                                                </a:lnTo>
                                                <a:lnTo>
                                                  <a:pt x="509588" y="328612"/>
                                                </a:lnTo>
                                                <a:lnTo>
                                                  <a:pt x="688181" y="566737"/>
                                                </a:lnTo>
                                                <a:lnTo>
                                                  <a:pt x="747713" y="666750"/>
                                                </a:lnTo>
                                                <a:lnTo>
                                                  <a:pt x="490538" y="828675"/>
                                                </a:lnTo>
                                                <a:cubicBezTo>
                                                  <a:pt x="488406" y="830000"/>
                                                  <a:pt x="485573" y="832301"/>
                                                  <a:pt x="483394" y="831056"/>
                                                </a:cubicBezTo>
                                                <a:cubicBezTo>
                                                  <a:pt x="478981" y="828534"/>
                                                  <a:pt x="473869" y="819150"/>
                                                  <a:pt x="473869" y="819150"/>
                                                </a:cubicBezTo>
                                                <a:lnTo>
                                                  <a:pt x="0" y="78581"/>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4" name="Prostokąt 31"/>
                                          <p:cNvSpPr>
                                            <a:spLocks noChangeArrowheads="1"/>
                                          </p:cNvSpPr>
                                          <p:nvPr/>
                                        </p:nvSpPr>
                                        <p:spPr bwMode="auto">
                                          <a:xfrm>
                                            <a:off x="2995678" y="4000500"/>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6 </a:t>
                                            </a:r>
                                            <a:endParaRPr lang="pl-PL" sz="1100" b="1" dirty="0">
                                              <a:solidFill>
                                                <a:schemeClr val="bg1"/>
                                              </a:solidFill>
                                              <a:latin typeface="Calibri" pitchFamily="34" charset="0"/>
                                            </a:endParaRPr>
                                          </a:p>
                                        </p:txBody>
                                      </p:sp>
                                    </p:grpSp>
                                  </p:grpSp>
                                  <p:grpSp>
                                    <p:nvGrpSpPr>
                                      <p:cNvPr id="58" name="Grupa 36"/>
                                      <p:cNvGrpSpPr/>
                                      <p:nvPr/>
                                    </p:nvGrpSpPr>
                                    <p:grpSpPr>
                                      <a:xfrm>
                                        <a:off x="3838353" y="978195"/>
                                        <a:ext cx="510363" cy="1116419"/>
                                        <a:chOff x="3838353" y="978195"/>
                                        <a:chExt cx="510363" cy="1116419"/>
                                      </a:xfrm>
                                    </p:grpSpPr>
                                    <p:sp>
                                      <p:nvSpPr>
                                        <p:cNvPr id="38" name="Dowolny kształt 37"/>
                                        <p:cNvSpPr/>
                                        <p:nvPr/>
                                      </p:nvSpPr>
                                      <p:spPr>
                                        <a:xfrm>
                                          <a:off x="3838353" y="978195"/>
                                          <a:ext cx="510363" cy="1116419"/>
                                        </a:xfrm>
                                        <a:custGeom>
                                          <a:avLst/>
                                          <a:gdLst>
                                            <a:gd name="connsiteX0" fmla="*/ 0 w 510363"/>
                                            <a:gd name="connsiteY0" fmla="*/ 10633 h 1116419"/>
                                            <a:gd name="connsiteX1" fmla="*/ 233917 w 510363"/>
                                            <a:gd name="connsiteY1" fmla="*/ 744279 h 1116419"/>
                                            <a:gd name="connsiteX2" fmla="*/ 212652 w 510363"/>
                                            <a:gd name="connsiteY2" fmla="*/ 1116419 h 1116419"/>
                                            <a:gd name="connsiteX3" fmla="*/ 510363 w 510363"/>
                                            <a:gd name="connsiteY3" fmla="*/ 978196 h 1116419"/>
                                            <a:gd name="connsiteX4" fmla="*/ 308345 w 510363"/>
                                            <a:gd name="connsiteY4" fmla="*/ 393405 h 1116419"/>
                                            <a:gd name="connsiteX5" fmla="*/ 318977 w 510363"/>
                                            <a:gd name="connsiteY5" fmla="*/ 0 h 1116419"/>
                                            <a:gd name="connsiteX6" fmla="*/ 0 w 510363"/>
                                            <a:gd name="connsiteY6" fmla="*/ 10633 h 111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363" h="1116419">
                                              <a:moveTo>
                                                <a:pt x="0" y="10633"/>
                                              </a:moveTo>
                                              <a:lnTo>
                                                <a:pt x="233917" y="744279"/>
                                              </a:lnTo>
                                              <a:lnTo>
                                                <a:pt x="212652" y="1116419"/>
                                              </a:lnTo>
                                              <a:lnTo>
                                                <a:pt x="510363" y="978196"/>
                                              </a:lnTo>
                                              <a:lnTo>
                                                <a:pt x="308345" y="393405"/>
                                              </a:lnTo>
                                              <a:lnTo>
                                                <a:pt x="318977" y="0"/>
                                              </a:lnTo>
                                              <a:lnTo>
                                                <a:pt x="0" y="10633"/>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rostokąt 38"/>
                                        <p:cNvSpPr/>
                                        <p:nvPr/>
                                      </p:nvSpPr>
                                      <p:spPr>
                                        <a:xfrm>
                                          <a:off x="4071934" y="1714488"/>
                                          <a:ext cx="256802" cy="261610"/>
                                        </a:xfrm>
                                        <a:prstGeom prst="rect">
                                          <a:avLst/>
                                        </a:prstGeom>
                                      </p:spPr>
                                      <p:txBody>
                                        <a:bodyPr wrap="none">
                                          <a:spAutoFit/>
                                        </a:bodyPr>
                                        <a:lstStyle/>
                                        <a:p>
                                          <a:r>
                                            <a:rPr lang="pl-PL" sz="1100" b="1" dirty="0" smtClean="0">
                                              <a:solidFill>
                                                <a:schemeClr val="bg1"/>
                                              </a:solidFill>
                                              <a:latin typeface="Calibri" pitchFamily="34" charset="0"/>
                                            </a:rPr>
                                            <a:t>3</a:t>
                                          </a:r>
                                          <a:endParaRPr lang="pl-PL" sz="1100" dirty="0"/>
                                        </a:p>
                                      </p:txBody>
                                    </p:sp>
                                  </p:grpSp>
                                </p:grpSp>
                                <p:grpSp>
                                  <p:nvGrpSpPr>
                                    <p:cNvPr id="61" name="Grupa 46"/>
                                    <p:cNvGrpSpPr/>
                                    <p:nvPr/>
                                  </p:nvGrpSpPr>
                                  <p:grpSpPr>
                                    <a:xfrm>
                                      <a:off x="4802863" y="4200808"/>
                                      <a:ext cx="792179" cy="891766"/>
                                      <a:chOff x="4802863" y="4200808"/>
                                      <a:chExt cx="792179" cy="891766"/>
                                    </a:xfrm>
                                  </p:grpSpPr>
                                  <p:sp>
                                    <p:nvSpPr>
                                      <p:cNvPr id="42" name="Dowolny kształt 41"/>
                                      <p:cNvSpPr/>
                                      <p:nvPr/>
                                    </p:nvSpPr>
                                    <p:spPr>
                                      <a:xfrm>
                                        <a:off x="4802863" y="4200808"/>
                                        <a:ext cx="792179" cy="891766"/>
                                      </a:xfrm>
                                      <a:custGeom>
                                        <a:avLst/>
                                        <a:gdLst>
                                          <a:gd name="connsiteX0" fmla="*/ 81482 w 792179"/>
                                          <a:gd name="connsiteY0" fmla="*/ 0 h 891766"/>
                                          <a:gd name="connsiteX1" fmla="*/ 792179 w 792179"/>
                                          <a:gd name="connsiteY1" fmla="*/ 90535 h 891766"/>
                                          <a:gd name="connsiteX2" fmla="*/ 380246 w 792179"/>
                                          <a:gd name="connsiteY2" fmla="*/ 891766 h 891766"/>
                                          <a:gd name="connsiteX3" fmla="*/ 194650 w 792179"/>
                                          <a:gd name="connsiteY3" fmla="*/ 629216 h 891766"/>
                                          <a:gd name="connsiteX4" fmla="*/ 108642 w 792179"/>
                                          <a:gd name="connsiteY4" fmla="*/ 665430 h 891766"/>
                                          <a:gd name="connsiteX5" fmla="*/ 72428 w 792179"/>
                                          <a:gd name="connsiteY5" fmla="*/ 583948 h 891766"/>
                                          <a:gd name="connsiteX6" fmla="*/ 0 w 792179"/>
                                          <a:gd name="connsiteY6" fmla="*/ 620162 h 891766"/>
                                          <a:gd name="connsiteX7" fmla="*/ 81482 w 792179"/>
                                          <a:gd name="connsiteY7" fmla="*/ 0 h 89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179" h="891766">
                                            <a:moveTo>
                                              <a:pt x="81482" y="0"/>
                                            </a:moveTo>
                                            <a:lnTo>
                                              <a:pt x="792179" y="90535"/>
                                            </a:lnTo>
                                            <a:lnTo>
                                              <a:pt x="380246" y="891766"/>
                                            </a:lnTo>
                                            <a:lnTo>
                                              <a:pt x="194650" y="629216"/>
                                            </a:lnTo>
                                            <a:lnTo>
                                              <a:pt x="108642" y="665430"/>
                                            </a:lnTo>
                                            <a:lnTo>
                                              <a:pt x="72428" y="583948"/>
                                            </a:lnTo>
                                            <a:lnTo>
                                              <a:pt x="0" y="620162"/>
                                            </a:lnTo>
                                            <a:lnTo>
                                              <a:pt x="81482"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Prostokąt 31"/>
                                      <p:cNvSpPr>
                                        <a:spLocks noChangeArrowheads="1"/>
                                      </p:cNvSpPr>
                                      <p:nvPr/>
                                    </p:nvSpPr>
                                    <p:spPr bwMode="auto">
                                      <a:xfrm>
                                        <a:off x="4854642" y="435769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7 </a:t>
                                        </a:r>
                                        <a:endParaRPr lang="pl-PL" sz="1100" b="1" dirty="0">
                                          <a:solidFill>
                                            <a:schemeClr val="bg1"/>
                                          </a:solidFill>
                                          <a:latin typeface="Calibri" pitchFamily="34" charset="0"/>
                                        </a:endParaRPr>
                                      </a:p>
                                    </p:txBody>
                                  </p:sp>
                                </p:grpSp>
                              </p:grpSp>
                              <p:grpSp>
                                <p:nvGrpSpPr>
                                  <p:cNvPr id="64" name="Grupa 47"/>
                                  <p:cNvGrpSpPr/>
                                  <p:nvPr/>
                                </p:nvGrpSpPr>
                                <p:grpSpPr>
                                  <a:xfrm>
                                    <a:off x="6286512" y="4065701"/>
                                    <a:ext cx="428628" cy="649183"/>
                                    <a:chOff x="6286512" y="4065701"/>
                                    <a:chExt cx="428628" cy="649183"/>
                                  </a:xfrm>
                                </p:grpSpPr>
                                <p:sp>
                                  <p:nvSpPr>
                                    <p:cNvPr id="43" name="Dowolny kształt 42"/>
                                    <p:cNvSpPr/>
                                    <p:nvPr/>
                                  </p:nvSpPr>
                                  <p:spPr>
                                    <a:xfrm>
                                      <a:off x="6286512" y="4065701"/>
                                      <a:ext cx="428628" cy="649183"/>
                                    </a:xfrm>
                                    <a:custGeom>
                                      <a:avLst/>
                                      <a:gdLst>
                                        <a:gd name="connsiteX0" fmla="*/ 207169 w 490537"/>
                                        <a:gd name="connsiteY0" fmla="*/ 9525 h 742950"/>
                                        <a:gd name="connsiteX1" fmla="*/ 280987 w 490537"/>
                                        <a:gd name="connsiteY1" fmla="*/ 7144 h 742950"/>
                                        <a:gd name="connsiteX2" fmla="*/ 326231 w 490537"/>
                                        <a:gd name="connsiteY2" fmla="*/ 45244 h 742950"/>
                                        <a:gd name="connsiteX3" fmla="*/ 369094 w 490537"/>
                                        <a:gd name="connsiteY3" fmla="*/ 0 h 742950"/>
                                        <a:gd name="connsiteX4" fmla="*/ 464344 w 490537"/>
                                        <a:gd name="connsiteY4" fmla="*/ 66675 h 742950"/>
                                        <a:gd name="connsiteX5" fmla="*/ 490537 w 490537"/>
                                        <a:gd name="connsiteY5" fmla="*/ 90487 h 742950"/>
                                        <a:gd name="connsiteX6" fmla="*/ 450056 w 490537"/>
                                        <a:gd name="connsiteY6" fmla="*/ 173831 h 742950"/>
                                        <a:gd name="connsiteX7" fmla="*/ 409575 w 490537"/>
                                        <a:gd name="connsiteY7" fmla="*/ 211931 h 742950"/>
                                        <a:gd name="connsiteX8" fmla="*/ 321469 w 490537"/>
                                        <a:gd name="connsiteY8" fmla="*/ 433387 h 742950"/>
                                        <a:gd name="connsiteX9" fmla="*/ 304800 w 490537"/>
                                        <a:gd name="connsiteY9" fmla="*/ 469106 h 742950"/>
                                        <a:gd name="connsiteX10" fmla="*/ 340519 w 490537"/>
                                        <a:gd name="connsiteY10" fmla="*/ 483394 h 742950"/>
                                        <a:gd name="connsiteX11" fmla="*/ 292894 w 490537"/>
                                        <a:gd name="connsiteY11" fmla="*/ 619125 h 742950"/>
                                        <a:gd name="connsiteX12" fmla="*/ 261937 w 490537"/>
                                        <a:gd name="connsiteY12" fmla="*/ 709612 h 742950"/>
                                        <a:gd name="connsiteX13" fmla="*/ 150019 w 490537"/>
                                        <a:gd name="connsiteY13" fmla="*/ 728662 h 742950"/>
                                        <a:gd name="connsiteX14" fmla="*/ 83344 w 490537"/>
                                        <a:gd name="connsiteY14" fmla="*/ 742950 h 742950"/>
                                        <a:gd name="connsiteX15" fmla="*/ 54769 w 490537"/>
                                        <a:gd name="connsiteY15" fmla="*/ 721519 h 742950"/>
                                        <a:gd name="connsiteX16" fmla="*/ 66675 w 490537"/>
                                        <a:gd name="connsiteY16" fmla="*/ 673894 h 742950"/>
                                        <a:gd name="connsiteX17" fmla="*/ 23812 w 490537"/>
                                        <a:gd name="connsiteY17" fmla="*/ 638175 h 742950"/>
                                        <a:gd name="connsiteX18" fmla="*/ 0 w 490537"/>
                                        <a:gd name="connsiteY18" fmla="*/ 492919 h 742950"/>
                                        <a:gd name="connsiteX19" fmla="*/ 61912 w 490537"/>
                                        <a:gd name="connsiteY19" fmla="*/ 283369 h 742950"/>
                                        <a:gd name="connsiteX20" fmla="*/ 140494 w 490537"/>
                                        <a:gd name="connsiteY20" fmla="*/ 311944 h 742950"/>
                                        <a:gd name="connsiteX21" fmla="*/ 207169 w 490537"/>
                                        <a:gd name="connsiteY21" fmla="*/ 9525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0537" h="742950">
                                          <a:moveTo>
                                            <a:pt x="207169" y="9525"/>
                                          </a:moveTo>
                                          <a:lnTo>
                                            <a:pt x="280987" y="7144"/>
                                          </a:lnTo>
                                          <a:lnTo>
                                            <a:pt x="326231" y="45244"/>
                                          </a:lnTo>
                                          <a:lnTo>
                                            <a:pt x="369094" y="0"/>
                                          </a:lnTo>
                                          <a:lnTo>
                                            <a:pt x="464344" y="66675"/>
                                          </a:lnTo>
                                          <a:lnTo>
                                            <a:pt x="490537" y="90487"/>
                                          </a:lnTo>
                                          <a:lnTo>
                                            <a:pt x="450056" y="173831"/>
                                          </a:lnTo>
                                          <a:lnTo>
                                            <a:pt x="409575" y="211931"/>
                                          </a:lnTo>
                                          <a:lnTo>
                                            <a:pt x="321469" y="433387"/>
                                          </a:lnTo>
                                          <a:lnTo>
                                            <a:pt x="304800" y="469106"/>
                                          </a:lnTo>
                                          <a:lnTo>
                                            <a:pt x="340519" y="483394"/>
                                          </a:lnTo>
                                          <a:lnTo>
                                            <a:pt x="292894" y="619125"/>
                                          </a:lnTo>
                                          <a:lnTo>
                                            <a:pt x="261937" y="709612"/>
                                          </a:lnTo>
                                          <a:lnTo>
                                            <a:pt x="150019" y="728662"/>
                                          </a:lnTo>
                                          <a:lnTo>
                                            <a:pt x="83344" y="742950"/>
                                          </a:lnTo>
                                          <a:cubicBezTo>
                                            <a:pt x="54109" y="723460"/>
                                            <a:pt x="54769" y="735348"/>
                                            <a:pt x="54769" y="721519"/>
                                          </a:cubicBezTo>
                                          <a:lnTo>
                                            <a:pt x="66675" y="673894"/>
                                          </a:lnTo>
                                          <a:lnTo>
                                            <a:pt x="23812" y="638175"/>
                                          </a:lnTo>
                                          <a:lnTo>
                                            <a:pt x="0" y="492919"/>
                                          </a:lnTo>
                                          <a:cubicBezTo>
                                            <a:pt x="20424" y="423006"/>
                                            <a:pt x="61912" y="210534"/>
                                            <a:pt x="61912" y="283369"/>
                                          </a:cubicBezTo>
                                          <a:lnTo>
                                            <a:pt x="140494" y="311944"/>
                                          </a:lnTo>
                                          <a:lnTo>
                                            <a:pt x="207169" y="9525"/>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47" name="Prostokąt 31"/>
                                    <p:cNvSpPr>
                                      <a:spLocks noChangeArrowheads="1"/>
                                    </p:cNvSpPr>
                                    <p:nvPr/>
                                  </p:nvSpPr>
                                  <p:spPr bwMode="auto">
                                    <a:xfrm>
                                      <a:off x="6286512" y="435769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8 </a:t>
                                      </a:r>
                                      <a:endParaRPr lang="pl-PL" sz="1100" b="1" dirty="0">
                                        <a:solidFill>
                                          <a:schemeClr val="bg1"/>
                                        </a:solidFill>
                                        <a:latin typeface="Calibri" pitchFamily="34" charset="0"/>
                                      </a:endParaRPr>
                                    </a:p>
                                  </p:txBody>
                                </p:sp>
                              </p:grpSp>
                            </p:grpSp>
                            <p:grpSp>
                              <p:nvGrpSpPr>
                                <p:cNvPr id="67" name="Grupa 52"/>
                                <p:cNvGrpSpPr/>
                                <p:nvPr/>
                              </p:nvGrpSpPr>
                              <p:grpSpPr>
                                <a:xfrm>
                                  <a:off x="5038725" y="1979613"/>
                                  <a:ext cx="1148588" cy="763587"/>
                                  <a:chOff x="5038725" y="1979613"/>
                                  <a:chExt cx="1148588" cy="763587"/>
                                </a:xfrm>
                              </p:grpSpPr>
                              <p:sp>
                                <p:nvSpPr>
                                  <p:cNvPr id="51" name="Dowolny kształt 50"/>
                                  <p:cNvSpPr/>
                                  <p:nvPr/>
                                </p:nvSpPr>
                                <p:spPr>
                                  <a:xfrm>
                                    <a:off x="5038725" y="1979613"/>
                                    <a:ext cx="1148588" cy="763587"/>
                                  </a:xfrm>
                                  <a:custGeom>
                                    <a:avLst/>
                                    <a:gdLst>
                                      <a:gd name="connsiteX0" fmla="*/ 652463 w 1148588"/>
                                      <a:gd name="connsiteY0" fmla="*/ 6350 h 763587"/>
                                      <a:gd name="connsiteX1" fmla="*/ 481013 w 1148588"/>
                                      <a:gd name="connsiteY1" fmla="*/ 277812 h 763587"/>
                                      <a:gd name="connsiteX2" fmla="*/ 376238 w 1148588"/>
                                      <a:gd name="connsiteY2" fmla="*/ 220662 h 763587"/>
                                      <a:gd name="connsiteX3" fmla="*/ 0 w 1148588"/>
                                      <a:gd name="connsiteY3" fmla="*/ 515937 h 763587"/>
                                      <a:gd name="connsiteX4" fmla="*/ 85725 w 1148588"/>
                                      <a:gd name="connsiteY4" fmla="*/ 763587 h 763587"/>
                                      <a:gd name="connsiteX5" fmla="*/ 257175 w 1148588"/>
                                      <a:gd name="connsiteY5" fmla="*/ 639762 h 763587"/>
                                      <a:gd name="connsiteX6" fmla="*/ 647700 w 1148588"/>
                                      <a:gd name="connsiteY6" fmla="*/ 492125 h 763587"/>
                                      <a:gd name="connsiteX7" fmla="*/ 719138 w 1148588"/>
                                      <a:gd name="connsiteY7" fmla="*/ 330200 h 763587"/>
                                      <a:gd name="connsiteX8" fmla="*/ 766763 w 1148588"/>
                                      <a:gd name="connsiteY8" fmla="*/ 306387 h 763587"/>
                                      <a:gd name="connsiteX9" fmla="*/ 1100138 w 1148588"/>
                                      <a:gd name="connsiteY9" fmla="*/ 373062 h 763587"/>
                                      <a:gd name="connsiteX10" fmla="*/ 1109663 w 1148588"/>
                                      <a:gd name="connsiteY10" fmla="*/ 315912 h 763587"/>
                                      <a:gd name="connsiteX11" fmla="*/ 1095375 w 1148588"/>
                                      <a:gd name="connsiteY11" fmla="*/ 315912 h 763587"/>
                                      <a:gd name="connsiteX12" fmla="*/ 652463 w 1148588"/>
                                      <a:gd name="connsiteY12" fmla="*/ 6350 h 76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8588" h="763587">
                                        <a:moveTo>
                                          <a:pt x="652463" y="6350"/>
                                        </a:moveTo>
                                        <a:cubicBezTo>
                                          <a:pt x="550069" y="0"/>
                                          <a:pt x="583563" y="226543"/>
                                          <a:pt x="481013" y="277812"/>
                                        </a:cubicBezTo>
                                        <a:cubicBezTo>
                                          <a:pt x="370067" y="219928"/>
                                          <a:pt x="330292" y="220662"/>
                                          <a:pt x="376238" y="220662"/>
                                        </a:cubicBezTo>
                                        <a:lnTo>
                                          <a:pt x="0" y="515937"/>
                                        </a:lnTo>
                                        <a:cubicBezTo>
                                          <a:pt x="29074" y="598313"/>
                                          <a:pt x="85725" y="676231"/>
                                          <a:pt x="85725" y="763587"/>
                                        </a:cubicBezTo>
                                        <a:lnTo>
                                          <a:pt x="257175" y="639762"/>
                                        </a:lnTo>
                                        <a:lnTo>
                                          <a:pt x="647700" y="492125"/>
                                        </a:lnTo>
                                        <a:lnTo>
                                          <a:pt x="719138" y="330200"/>
                                        </a:lnTo>
                                        <a:lnTo>
                                          <a:pt x="766763" y="306387"/>
                                        </a:lnTo>
                                        <a:lnTo>
                                          <a:pt x="1100138" y="373062"/>
                                        </a:lnTo>
                                        <a:cubicBezTo>
                                          <a:pt x="1139011" y="288837"/>
                                          <a:pt x="1148588" y="310352"/>
                                          <a:pt x="1109663" y="315912"/>
                                        </a:cubicBezTo>
                                        <a:cubicBezTo>
                                          <a:pt x="1104948" y="316585"/>
                                          <a:pt x="1100138" y="315912"/>
                                          <a:pt x="1095375" y="315912"/>
                                        </a:cubicBezTo>
                                        <a:cubicBezTo>
                                          <a:pt x="948286" y="208793"/>
                                          <a:pt x="754857" y="12700"/>
                                          <a:pt x="652463" y="6350"/>
                                        </a:cubicBez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Prostokąt 89"/>
                                  <p:cNvSpPr>
                                    <a:spLocks noChangeArrowheads="1"/>
                                  </p:cNvSpPr>
                                  <p:nvPr/>
                                </p:nvSpPr>
                                <p:spPr bwMode="auto">
                                  <a:xfrm>
                                    <a:off x="5286380" y="221455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9 </a:t>
                                    </a:r>
                                    <a:endParaRPr lang="pl-PL" sz="1100" b="1" dirty="0">
                                      <a:solidFill>
                                        <a:schemeClr val="bg1"/>
                                      </a:solidFill>
                                      <a:latin typeface="Calibri" pitchFamily="34" charset="0"/>
                                    </a:endParaRPr>
                                  </a:p>
                                </p:txBody>
                              </p:sp>
                            </p:grpSp>
                          </p:grpSp>
                          <p:grpSp>
                            <p:nvGrpSpPr>
                              <p:cNvPr id="71" name="Grupa 53"/>
                              <p:cNvGrpSpPr/>
                              <p:nvPr/>
                            </p:nvGrpSpPr>
                            <p:grpSpPr>
                              <a:xfrm>
                                <a:off x="3928362" y="2694244"/>
                                <a:ext cx="360996" cy="543358"/>
                                <a:chOff x="3928362" y="2694244"/>
                                <a:chExt cx="360996" cy="543358"/>
                              </a:xfrm>
                            </p:grpSpPr>
                            <p:sp>
                              <p:nvSpPr>
                                <p:cNvPr id="52" name="Prostokąt 51"/>
                                <p:cNvSpPr/>
                                <p:nvPr/>
                              </p:nvSpPr>
                              <p:spPr>
                                <a:xfrm rot="17766089">
                                  <a:off x="3838566" y="2823047"/>
                                  <a:ext cx="543358" cy="285752"/>
                                </a:xfrm>
                                <a:prstGeom prst="rect">
                                  <a:avLst/>
                                </a:pr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Prostokąt 31"/>
                                <p:cNvSpPr>
                                  <a:spLocks noChangeArrowheads="1"/>
                                </p:cNvSpPr>
                                <p:nvPr/>
                              </p:nvSpPr>
                              <p:spPr bwMode="auto">
                                <a:xfrm>
                                  <a:off x="3928362" y="2714620"/>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10 </a:t>
                                  </a:r>
                                  <a:endParaRPr lang="pl-PL" sz="1100" b="1" dirty="0">
                                    <a:solidFill>
                                      <a:schemeClr val="bg1"/>
                                    </a:solidFill>
                                    <a:latin typeface="Calibri" pitchFamily="34" charset="0"/>
                                  </a:endParaRPr>
                                </a:p>
                              </p:txBody>
                            </p:sp>
                          </p:grpSp>
                        </p:grpSp>
                        <p:grpSp>
                          <p:nvGrpSpPr>
                            <p:cNvPr id="73" name="Grupa 56"/>
                            <p:cNvGrpSpPr/>
                            <p:nvPr/>
                          </p:nvGrpSpPr>
                          <p:grpSpPr>
                            <a:xfrm>
                              <a:off x="3857620" y="2500306"/>
                              <a:ext cx="328936" cy="285752"/>
                              <a:chOff x="2746674" y="4143380"/>
                              <a:chExt cx="328936" cy="285752"/>
                            </a:xfrm>
                          </p:grpSpPr>
                          <p:sp>
                            <p:nvSpPr>
                              <p:cNvPr id="55" name="Elipsa 54"/>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6"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74" name="Grupa 57"/>
                            <p:cNvGrpSpPr/>
                            <p:nvPr/>
                          </p:nvGrpSpPr>
                          <p:grpSpPr>
                            <a:xfrm>
                              <a:off x="3786182" y="1428736"/>
                              <a:ext cx="328936" cy="285752"/>
                              <a:chOff x="2746674" y="4143380"/>
                              <a:chExt cx="328936" cy="285752"/>
                            </a:xfrm>
                          </p:grpSpPr>
                          <p:sp>
                            <p:nvSpPr>
                              <p:cNvPr id="59" name="Elipsa 58"/>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0"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77" name="Grupa 60"/>
                            <p:cNvGrpSpPr/>
                            <p:nvPr/>
                          </p:nvGrpSpPr>
                          <p:grpSpPr>
                            <a:xfrm>
                              <a:off x="3357554" y="1785926"/>
                              <a:ext cx="328936" cy="285752"/>
                              <a:chOff x="2746674" y="4143380"/>
                              <a:chExt cx="328936" cy="285752"/>
                            </a:xfrm>
                          </p:grpSpPr>
                          <p:sp>
                            <p:nvSpPr>
                              <p:cNvPr id="62" name="Elipsa 61"/>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80" name="Grupa 63"/>
                            <p:cNvGrpSpPr/>
                            <p:nvPr/>
                          </p:nvGrpSpPr>
                          <p:grpSpPr>
                            <a:xfrm>
                              <a:off x="4786314" y="3786190"/>
                              <a:ext cx="328936" cy="285752"/>
                              <a:chOff x="2746674" y="4143380"/>
                              <a:chExt cx="328936" cy="285752"/>
                            </a:xfrm>
                          </p:grpSpPr>
                          <p:sp>
                            <p:nvSpPr>
                              <p:cNvPr id="65" name="Elipsa 64"/>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81" name="Grupa 66"/>
                            <p:cNvGrpSpPr/>
                            <p:nvPr/>
                          </p:nvGrpSpPr>
                          <p:grpSpPr>
                            <a:xfrm>
                              <a:off x="5814700" y="2643182"/>
                              <a:ext cx="328936" cy="285752"/>
                              <a:chOff x="2746674" y="4143380"/>
                              <a:chExt cx="328936" cy="285752"/>
                            </a:xfrm>
                          </p:grpSpPr>
                          <p:sp>
                            <p:nvSpPr>
                              <p:cNvPr id="68" name="Elipsa 67"/>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9"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grpSp>
                        <p:nvGrpSpPr>
                          <p:cNvPr id="82" name="Grupa 72"/>
                          <p:cNvGrpSpPr/>
                          <p:nvPr/>
                        </p:nvGrpSpPr>
                        <p:grpSpPr>
                          <a:xfrm>
                            <a:off x="5500000" y="3786190"/>
                            <a:ext cx="360996" cy="454025"/>
                            <a:chOff x="5500000" y="3786190"/>
                            <a:chExt cx="360996" cy="454025"/>
                          </a:xfrm>
                        </p:grpSpPr>
                        <p:sp>
                          <p:nvSpPr>
                            <p:cNvPr id="70" name="Dowolny kształt 69"/>
                            <p:cNvSpPr/>
                            <p:nvPr/>
                          </p:nvSpPr>
                          <p:spPr>
                            <a:xfrm>
                              <a:off x="5500694" y="3786190"/>
                              <a:ext cx="346075" cy="454025"/>
                            </a:xfrm>
                            <a:custGeom>
                              <a:avLst/>
                              <a:gdLst>
                                <a:gd name="connsiteX0" fmla="*/ 202406 w 347662"/>
                                <a:gd name="connsiteY0" fmla="*/ 0 h 454818"/>
                                <a:gd name="connsiteX1" fmla="*/ 90487 w 347662"/>
                                <a:gd name="connsiteY1" fmla="*/ 107156 h 454818"/>
                                <a:gd name="connsiteX2" fmla="*/ 169069 w 347662"/>
                                <a:gd name="connsiteY2" fmla="*/ 204787 h 454818"/>
                                <a:gd name="connsiteX3" fmla="*/ 0 w 347662"/>
                                <a:gd name="connsiteY3" fmla="*/ 366712 h 454818"/>
                                <a:gd name="connsiteX4" fmla="*/ 92869 w 347662"/>
                                <a:gd name="connsiteY4" fmla="*/ 454818 h 454818"/>
                                <a:gd name="connsiteX5" fmla="*/ 347662 w 347662"/>
                                <a:gd name="connsiteY5" fmla="*/ 128587 h 454818"/>
                                <a:gd name="connsiteX6" fmla="*/ 202406 w 347662"/>
                                <a:gd name="connsiteY6" fmla="*/ 0 h 45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662" h="454818">
                                  <a:moveTo>
                                    <a:pt x="202406" y="0"/>
                                  </a:moveTo>
                                  <a:lnTo>
                                    <a:pt x="90487" y="107156"/>
                                  </a:lnTo>
                                  <a:lnTo>
                                    <a:pt x="169069" y="204787"/>
                                  </a:lnTo>
                                  <a:lnTo>
                                    <a:pt x="0" y="366712"/>
                                  </a:lnTo>
                                  <a:lnTo>
                                    <a:pt x="92869" y="454818"/>
                                  </a:lnTo>
                                  <a:lnTo>
                                    <a:pt x="347662" y="128587"/>
                                  </a:lnTo>
                                  <a:lnTo>
                                    <a:pt x="202406"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72" name="Prostokąt 31"/>
                            <p:cNvSpPr>
                              <a:spLocks noChangeArrowheads="1"/>
                            </p:cNvSpPr>
                            <p:nvPr/>
                          </p:nvSpPr>
                          <p:spPr bwMode="auto">
                            <a:xfrm>
                              <a:off x="5500000" y="3786190"/>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12 </a:t>
                              </a:r>
                              <a:endParaRPr lang="pl-PL" sz="1100" b="1" dirty="0">
                                <a:solidFill>
                                  <a:schemeClr val="bg1"/>
                                </a:solidFill>
                                <a:latin typeface="Calibri" pitchFamily="34" charset="0"/>
                              </a:endParaRPr>
                            </a:p>
                          </p:txBody>
                        </p:sp>
                      </p:grpSp>
                    </p:grpSp>
                    <p:grpSp>
                      <p:nvGrpSpPr>
                        <p:cNvPr id="83" name="Grupa 76"/>
                        <p:cNvGrpSpPr/>
                        <p:nvPr/>
                      </p:nvGrpSpPr>
                      <p:grpSpPr>
                        <a:xfrm>
                          <a:off x="4857056" y="5000636"/>
                          <a:ext cx="360996" cy="328613"/>
                          <a:chOff x="4857056" y="5000636"/>
                          <a:chExt cx="360996" cy="328613"/>
                        </a:xfrm>
                      </p:grpSpPr>
                      <p:sp>
                        <p:nvSpPr>
                          <p:cNvPr id="75" name="Dowolny kształt 74"/>
                          <p:cNvSpPr/>
                          <p:nvPr/>
                        </p:nvSpPr>
                        <p:spPr>
                          <a:xfrm>
                            <a:off x="5000628" y="5072074"/>
                            <a:ext cx="188913" cy="257175"/>
                          </a:xfrm>
                          <a:custGeom>
                            <a:avLst/>
                            <a:gdLst>
                              <a:gd name="connsiteX0" fmla="*/ 0 w 188119"/>
                              <a:gd name="connsiteY0" fmla="*/ 102394 h 257175"/>
                              <a:gd name="connsiteX1" fmla="*/ 147638 w 188119"/>
                              <a:gd name="connsiteY1" fmla="*/ 0 h 257175"/>
                              <a:gd name="connsiteX2" fmla="*/ 188119 w 188119"/>
                              <a:gd name="connsiteY2" fmla="*/ 59532 h 257175"/>
                              <a:gd name="connsiteX3" fmla="*/ 90488 w 188119"/>
                              <a:gd name="connsiteY3" fmla="*/ 257175 h 257175"/>
                              <a:gd name="connsiteX4" fmla="*/ 0 w 188119"/>
                              <a:gd name="connsiteY4" fmla="*/ 102394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19" h="257175">
                                <a:moveTo>
                                  <a:pt x="0" y="102394"/>
                                </a:moveTo>
                                <a:lnTo>
                                  <a:pt x="147638" y="0"/>
                                </a:lnTo>
                                <a:lnTo>
                                  <a:pt x="188119" y="59532"/>
                                </a:lnTo>
                                <a:lnTo>
                                  <a:pt x="90488" y="257175"/>
                                </a:lnTo>
                                <a:lnTo>
                                  <a:pt x="0" y="102394"/>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76" name="Prostokąt 31"/>
                          <p:cNvSpPr>
                            <a:spLocks noChangeArrowheads="1"/>
                          </p:cNvSpPr>
                          <p:nvPr/>
                        </p:nvSpPr>
                        <p:spPr bwMode="auto">
                          <a:xfrm>
                            <a:off x="4857056" y="5000636"/>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13 </a:t>
                            </a:r>
                            <a:endParaRPr lang="pl-PL" sz="1100" b="1" dirty="0">
                              <a:solidFill>
                                <a:schemeClr val="bg1"/>
                              </a:solidFill>
                              <a:latin typeface="Calibri" pitchFamily="34" charset="0"/>
                            </a:endParaRPr>
                          </a:p>
                        </p:txBody>
                      </p:sp>
                    </p:grpSp>
                  </p:grpSp>
                  <p:grpSp>
                    <p:nvGrpSpPr>
                      <p:cNvPr id="85" name="Grupa 79"/>
                      <p:cNvGrpSpPr/>
                      <p:nvPr/>
                    </p:nvGrpSpPr>
                    <p:grpSpPr>
                      <a:xfrm>
                        <a:off x="5429256" y="2143116"/>
                        <a:ext cx="360996" cy="285752"/>
                        <a:chOff x="5429256" y="2143116"/>
                        <a:chExt cx="360996" cy="285752"/>
                      </a:xfrm>
                    </p:grpSpPr>
                    <p:sp>
                      <p:nvSpPr>
                        <p:cNvPr id="78" name="Elipsa 77"/>
                        <p:cNvSpPr/>
                        <p:nvPr/>
                      </p:nvSpPr>
                      <p:spPr>
                        <a:xfrm>
                          <a:off x="5500694" y="2143116"/>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Prostokąt 31"/>
                        <p:cNvSpPr>
                          <a:spLocks noChangeArrowheads="1"/>
                        </p:cNvSpPr>
                        <p:nvPr/>
                      </p:nvSpPr>
                      <p:spPr bwMode="auto">
                        <a:xfrm>
                          <a:off x="5429256" y="2143116"/>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14 </a:t>
                          </a:r>
                          <a:endParaRPr lang="pl-PL" sz="1100" b="1" dirty="0">
                            <a:solidFill>
                              <a:schemeClr val="bg1"/>
                            </a:solidFill>
                            <a:latin typeface="Calibri" pitchFamily="34" charset="0"/>
                          </a:endParaRPr>
                        </a:p>
                      </p:txBody>
                    </p:sp>
                  </p:grpSp>
                </p:grpSp>
                <p:grpSp>
                  <p:nvGrpSpPr>
                    <p:cNvPr id="87" name="Grupa 87"/>
                    <p:cNvGrpSpPr/>
                    <p:nvPr/>
                  </p:nvGrpSpPr>
                  <p:grpSpPr>
                    <a:xfrm>
                      <a:off x="3232298" y="2824716"/>
                      <a:ext cx="2381693" cy="1449572"/>
                      <a:chOff x="3232298" y="2824716"/>
                      <a:chExt cx="2381693" cy="1449572"/>
                    </a:xfrm>
                  </p:grpSpPr>
                  <p:sp>
                    <p:nvSpPr>
                      <p:cNvPr id="84" name="Dowolny kształt 83"/>
                      <p:cNvSpPr/>
                      <p:nvPr/>
                    </p:nvSpPr>
                    <p:spPr>
                      <a:xfrm>
                        <a:off x="3232298" y="2824716"/>
                        <a:ext cx="2381693" cy="1449572"/>
                      </a:xfrm>
                      <a:custGeom>
                        <a:avLst/>
                        <a:gdLst>
                          <a:gd name="connsiteX0" fmla="*/ 0 w 2381693"/>
                          <a:gd name="connsiteY0" fmla="*/ 14177 h 1449572"/>
                          <a:gd name="connsiteX1" fmla="*/ 170121 w 2381693"/>
                          <a:gd name="connsiteY1" fmla="*/ 14177 h 1449572"/>
                          <a:gd name="connsiteX2" fmla="*/ 372139 w 2381693"/>
                          <a:gd name="connsiteY2" fmla="*/ 99237 h 1449572"/>
                          <a:gd name="connsiteX3" fmla="*/ 723014 w 2381693"/>
                          <a:gd name="connsiteY3" fmla="*/ 545805 h 1449572"/>
                          <a:gd name="connsiteX4" fmla="*/ 1041990 w 2381693"/>
                          <a:gd name="connsiteY4" fmla="*/ 1024270 h 1449572"/>
                          <a:gd name="connsiteX5" fmla="*/ 1180214 w 2381693"/>
                          <a:gd name="connsiteY5" fmla="*/ 1311349 h 1449572"/>
                          <a:gd name="connsiteX6" fmla="*/ 1286539 w 2381693"/>
                          <a:gd name="connsiteY6" fmla="*/ 1343247 h 1449572"/>
                          <a:gd name="connsiteX7" fmla="*/ 1669311 w 2381693"/>
                          <a:gd name="connsiteY7" fmla="*/ 1375144 h 1449572"/>
                          <a:gd name="connsiteX8" fmla="*/ 2381693 w 2381693"/>
                          <a:gd name="connsiteY8" fmla="*/ 1449572 h 14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693" h="1449572">
                            <a:moveTo>
                              <a:pt x="0" y="14177"/>
                            </a:moveTo>
                            <a:cubicBezTo>
                              <a:pt x="54049" y="7088"/>
                              <a:pt x="108098" y="0"/>
                              <a:pt x="170121" y="14177"/>
                            </a:cubicBezTo>
                            <a:cubicBezTo>
                              <a:pt x="232144" y="28354"/>
                              <a:pt x="279990" y="10632"/>
                              <a:pt x="372139" y="99237"/>
                            </a:cubicBezTo>
                            <a:cubicBezTo>
                              <a:pt x="464288" y="187842"/>
                              <a:pt x="611372" y="391633"/>
                              <a:pt x="723014" y="545805"/>
                            </a:cubicBezTo>
                            <a:cubicBezTo>
                              <a:pt x="834656" y="699977"/>
                              <a:pt x="965790" y="896679"/>
                              <a:pt x="1041990" y="1024270"/>
                            </a:cubicBezTo>
                            <a:cubicBezTo>
                              <a:pt x="1118190" y="1151861"/>
                              <a:pt x="1139456" y="1258186"/>
                              <a:pt x="1180214" y="1311349"/>
                            </a:cubicBezTo>
                            <a:cubicBezTo>
                              <a:pt x="1220972" y="1364512"/>
                              <a:pt x="1205023" y="1332615"/>
                              <a:pt x="1286539" y="1343247"/>
                            </a:cubicBezTo>
                            <a:cubicBezTo>
                              <a:pt x="1368055" y="1353879"/>
                              <a:pt x="1669311" y="1375144"/>
                              <a:pt x="1669311" y="1375144"/>
                            </a:cubicBezTo>
                            <a:lnTo>
                              <a:pt x="2381693" y="1449572"/>
                            </a:lnTo>
                          </a:path>
                        </a:pathLst>
                      </a:cu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86" name="Prostokąt 31"/>
                      <p:cNvSpPr>
                        <a:spLocks noChangeArrowheads="1"/>
                      </p:cNvSpPr>
                      <p:nvPr/>
                    </p:nvSpPr>
                    <p:spPr bwMode="auto">
                      <a:xfrm>
                        <a:off x="4071934" y="3714752"/>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15</a:t>
                        </a:r>
                        <a:endParaRPr lang="pl-PL" sz="1100" b="1" dirty="0">
                          <a:solidFill>
                            <a:schemeClr val="bg1"/>
                          </a:solidFill>
                          <a:latin typeface="Calibri" pitchFamily="34" charset="0"/>
                        </a:endParaRPr>
                      </a:p>
                    </p:txBody>
                  </p:sp>
                </p:grpSp>
              </p:grpSp>
              <p:grpSp>
                <p:nvGrpSpPr>
                  <p:cNvPr id="88" name="Grupa 91"/>
                  <p:cNvGrpSpPr/>
                  <p:nvPr/>
                </p:nvGrpSpPr>
                <p:grpSpPr>
                  <a:xfrm>
                    <a:off x="5131207" y="4286256"/>
                    <a:ext cx="1012429" cy="1357322"/>
                    <a:chOff x="5131207" y="4286256"/>
                    <a:chExt cx="1012429" cy="1357322"/>
                  </a:xfrm>
                </p:grpSpPr>
                <p:sp>
                  <p:nvSpPr>
                    <p:cNvPr id="90" name="Dowolny kształt 89"/>
                    <p:cNvSpPr/>
                    <p:nvPr/>
                  </p:nvSpPr>
                  <p:spPr>
                    <a:xfrm>
                      <a:off x="5131207" y="4286256"/>
                      <a:ext cx="1012429" cy="1357322"/>
                    </a:xfrm>
                    <a:custGeom>
                      <a:avLst/>
                      <a:gdLst>
                        <a:gd name="connsiteX0" fmla="*/ 566738 w 1154907"/>
                        <a:gd name="connsiteY0" fmla="*/ 0 h 1549433"/>
                        <a:gd name="connsiteX1" fmla="*/ 1076325 w 1154907"/>
                        <a:gd name="connsiteY1" fmla="*/ 250031 h 1549433"/>
                        <a:gd name="connsiteX2" fmla="*/ 1154907 w 1154907"/>
                        <a:gd name="connsiteY2" fmla="*/ 319088 h 1549433"/>
                        <a:gd name="connsiteX3" fmla="*/ 1057275 w 1154907"/>
                        <a:gd name="connsiteY3" fmla="*/ 528638 h 1549433"/>
                        <a:gd name="connsiteX4" fmla="*/ 1150144 w 1154907"/>
                        <a:gd name="connsiteY4" fmla="*/ 688181 h 1549433"/>
                        <a:gd name="connsiteX5" fmla="*/ 1069182 w 1154907"/>
                        <a:gd name="connsiteY5" fmla="*/ 742950 h 1549433"/>
                        <a:gd name="connsiteX6" fmla="*/ 814388 w 1154907"/>
                        <a:gd name="connsiteY6" fmla="*/ 1352550 h 1549433"/>
                        <a:gd name="connsiteX7" fmla="*/ 742950 w 1154907"/>
                        <a:gd name="connsiteY7" fmla="*/ 1469231 h 1549433"/>
                        <a:gd name="connsiteX8" fmla="*/ 481013 w 1154907"/>
                        <a:gd name="connsiteY8" fmla="*/ 1454944 h 1549433"/>
                        <a:gd name="connsiteX9" fmla="*/ 423863 w 1154907"/>
                        <a:gd name="connsiteY9" fmla="*/ 1362075 h 1549433"/>
                        <a:gd name="connsiteX10" fmla="*/ 323850 w 1154907"/>
                        <a:gd name="connsiteY10" fmla="*/ 1314450 h 1549433"/>
                        <a:gd name="connsiteX11" fmla="*/ 119063 w 1154907"/>
                        <a:gd name="connsiteY11" fmla="*/ 1300163 h 1549433"/>
                        <a:gd name="connsiteX12" fmla="*/ 0 w 1154907"/>
                        <a:gd name="connsiteY12" fmla="*/ 1138238 h 1549433"/>
                        <a:gd name="connsiteX13" fmla="*/ 566738 w 1154907"/>
                        <a:gd name="connsiteY13" fmla="*/ 0 h 154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907" h="1549433">
                          <a:moveTo>
                            <a:pt x="566738" y="0"/>
                          </a:moveTo>
                          <a:lnTo>
                            <a:pt x="1076325" y="250031"/>
                          </a:lnTo>
                          <a:lnTo>
                            <a:pt x="1154907" y="319088"/>
                          </a:lnTo>
                          <a:lnTo>
                            <a:pt x="1057275" y="528638"/>
                          </a:lnTo>
                          <a:lnTo>
                            <a:pt x="1150144" y="688181"/>
                          </a:lnTo>
                          <a:lnTo>
                            <a:pt x="1069182" y="742950"/>
                          </a:lnTo>
                          <a:lnTo>
                            <a:pt x="814388" y="1352550"/>
                          </a:lnTo>
                          <a:lnTo>
                            <a:pt x="742950" y="1469231"/>
                          </a:lnTo>
                          <a:cubicBezTo>
                            <a:pt x="478633" y="1462023"/>
                            <a:pt x="481013" y="1549433"/>
                            <a:pt x="481013" y="1454944"/>
                          </a:cubicBezTo>
                          <a:cubicBezTo>
                            <a:pt x="422542" y="1367238"/>
                            <a:pt x="423863" y="1403562"/>
                            <a:pt x="423863" y="1362075"/>
                          </a:cubicBezTo>
                          <a:cubicBezTo>
                            <a:pt x="325518" y="1314102"/>
                            <a:pt x="362441" y="1314450"/>
                            <a:pt x="323850" y="1314450"/>
                          </a:cubicBezTo>
                          <a:lnTo>
                            <a:pt x="119063" y="1300163"/>
                          </a:lnTo>
                          <a:lnTo>
                            <a:pt x="0" y="1138238"/>
                          </a:lnTo>
                          <a:lnTo>
                            <a:pt x="566738" y="0"/>
                          </a:lnTo>
                          <a:close/>
                        </a:path>
                      </a:pathLst>
                    </a:custGeom>
                    <a:solidFill>
                      <a:srgbClr val="FFC000">
                        <a:alpha val="20000"/>
                      </a:srgbClr>
                    </a:solidFill>
                    <a:ln>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91" name="Prostokąt 31"/>
                    <p:cNvSpPr>
                      <a:spLocks noChangeArrowheads="1"/>
                    </p:cNvSpPr>
                    <p:nvPr/>
                  </p:nvSpPr>
                  <p:spPr bwMode="auto">
                    <a:xfrm>
                      <a:off x="5643570" y="4500570"/>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16 </a:t>
                      </a:r>
                      <a:endParaRPr lang="pl-PL" sz="1100" b="1" dirty="0">
                        <a:solidFill>
                          <a:schemeClr val="bg1"/>
                        </a:solidFill>
                        <a:latin typeface="Calibri" pitchFamily="34" charset="0"/>
                      </a:endParaRPr>
                    </a:p>
                  </p:txBody>
                </p:sp>
              </p:grpSp>
            </p:grpSp>
            <p:sp>
              <p:nvSpPr>
                <p:cNvPr id="92" name="Dowolny kształt 91"/>
                <p:cNvSpPr/>
                <p:nvPr/>
              </p:nvSpPr>
              <p:spPr>
                <a:xfrm>
                  <a:off x="4857752" y="2520967"/>
                  <a:ext cx="2509837" cy="3336925"/>
                </a:xfrm>
                <a:custGeom>
                  <a:avLst/>
                  <a:gdLst>
                    <a:gd name="connsiteX0" fmla="*/ 2509838 w 2509838"/>
                    <a:gd name="connsiteY0" fmla="*/ 0 h 3337719"/>
                    <a:gd name="connsiteX1" fmla="*/ 1257300 w 2509838"/>
                    <a:gd name="connsiteY1" fmla="*/ 1195388 h 3337719"/>
                    <a:gd name="connsiteX2" fmla="*/ 957263 w 2509838"/>
                    <a:gd name="connsiteY2" fmla="*/ 1519238 h 3337719"/>
                    <a:gd name="connsiteX3" fmla="*/ 681038 w 2509838"/>
                    <a:gd name="connsiteY3" fmla="*/ 1895475 h 3337719"/>
                    <a:gd name="connsiteX4" fmla="*/ 342900 w 2509838"/>
                    <a:gd name="connsiteY4" fmla="*/ 2509838 h 3337719"/>
                    <a:gd name="connsiteX5" fmla="*/ 47625 w 2509838"/>
                    <a:gd name="connsiteY5" fmla="*/ 3219450 h 3337719"/>
                    <a:gd name="connsiteX6" fmla="*/ 57150 w 2509838"/>
                    <a:gd name="connsiteY6" fmla="*/ 3219450 h 333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9838" h="3337719">
                      <a:moveTo>
                        <a:pt x="2509838" y="0"/>
                      </a:moveTo>
                      <a:lnTo>
                        <a:pt x="1257300" y="1195388"/>
                      </a:lnTo>
                      <a:cubicBezTo>
                        <a:pt x="998538" y="1448594"/>
                        <a:pt x="1053307" y="1402557"/>
                        <a:pt x="957263" y="1519238"/>
                      </a:cubicBezTo>
                      <a:cubicBezTo>
                        <a:pt x="861219" y="1635919"/>
                        <a:pt x="783432" y="1730375"/>
                        <a:pt x="681038" y="1895475"/>
                      </a:cubicBezTo>
                      <a:cubicBezTo>
                        <a:pt x="578644" y="2060575"/>
                        <a:pt x="448469" y="2289176"/>
                        <a:pt x="342900" y="2509838"/>
                      </a:cubicBezTo>
                      <a:cubicBezTo>
                        <a:pt x="237331" y="2730500"/>
                        <a:pt x="95250" y="3101181"/>
                        <a:pt x="47625" y="3219450"/>
                      </a:cubicBezTo>
                      <a:cubicBezTo>
                        <a:pt x="0" y="3337719"/>
                        <a:pt x="28575" y="3278584"/>
                        <a:pt x="57150" y="3219450"/>
                      </a:cubicBezTo>
                    </a:path>
                  </a:pathLst>
                </a:cu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defRPr/>
                  </a:pPr>
                  <a:endParaRPr lang="pl-PL"/>
                </a:p>
              </p:txBody>
            </p:sp>
          </p:grpSp>
          <p:sp>
            <p:nvSpPr>
              <p:cNvPr id="93" name="Prostokąt 31"/>
              <p:cNvSpPr>
                <a:spLocks noChangeArrowheads="1"/>
              </p:cNvSpPr>
              <p:nvPr/>
            </p:nvSpPr>
            <p:spPr bwMode="auto">
              <a:xfrm>
                <a:off x="6357950" y="3214686"/>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17</a:t>
                </a:r>
                <a:endParaRPr lang="pl-PL" sz="1100" b="1" dirty="0">
                  <a:solidFill>
                    <a:schemeClr val="bg1"/>
                  </a:solidFill>
                  <a:latin typeface="Calibri" pitchFamily="34" charset="0"/>
                </a:endParaRPr>
              </a:p>
            </p:txBody>
          </p:sp>
          <p:sp>
            <p:nvSpPr>
              <p:cNvPr id="16" name="Prostokąt 15"/>
              <p:cNvSpPr/>
              <p:nvPr/>
            </p:nvSpPr>
            <p:spPr>
              <a:xfrm>
                <a:off x="1428728" y="928670"/>
                <a:ext cx="6357982"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6"/>
                      </a:solidFill>
                      <a:prstDash val="solid"/>
                    </a:ln>
                    <a:solidFill>
                      <a:schemeClr val="bg1"/>
                    </a:solidFill>
                    <a:effectLst>
                      <a:reflection blurRad="12700" stA="28000" endPos="45000" dist="1000" dir="5400000" sy="-100000" algn="bl" rotWithShape="0"/>
                    </a:effectLst>
                  </a:rPr>
                  <a:t>PRZESTRZEŃ PUBLICZNA I ZIELEŃ </a:t>
                </a:r>
                <a:endParaRPr lang="pl-PL" sz="3200" cap="all" dirty="0">
                  <a:ln w="9000" cmpd="sng">
                    <a:solidFill>
                      <a:schemeClr val="accent6"/>
                    </a:solidFill>
                    <a:prstDash val="solid"/>
                  </a:ln>
                  <a:solidFill>
                    <a:schemeClr val="bg1"/>
                  </a:solidFill>
                  <a:effectLst>
                    <a:reflection blurRad="12700" stA="28000" endPos="45000" dist="1000" dir="5400000" sy="-100000" algn="bl" rotWithShape="0"/>
                  </a:effectLst>
                </a:endParaRPr>
              </a:p>
            </p:txBody>
          </p:sp>
        </p:grpSp>
        <p:grpSp>
          <p:nvGrpSpPr>
            <p:cNvPr id="101" name="Grupa 100"/>
            <p:cNvGrpSpPr/>
            <p:nvPr/>
          </p:nvGrpSpPr>
          <p:grpSpPr>
            <a:xfrm>
              <a:off x="3286116" y="2571744"/>
              <a:ext cx="328936" cy="267148"/>
              <a:chOff x="3286116" y="2571744"/>
              <a:chExt cx="328936" cy="267148"/>
            </a:xfrm>
          </p:grpSpPr>
          <p:cxnSp>
            <p:nvCxnSpPr>
              <p:cNvPr id="95" name="Łącznik prosty 94"/>
              <p:cNvCxnSpPr>
                <a:endCxn id="84" idx="1"/>
              </p:cNvCxnSpPr>
              <p:nvPr/>
            </p:nvCxnSpPr>
            <p:spPr>
              <a:xfrm rot="10800000" flipV="1">
                <a:off x="3402420" y="2714619"/>
                <a:ext cx="169449" cy="124273"/>
              </a:xfrm>
              <a:prstGeom prst="line">
                <a:avLst/>
              </a:pr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0" name="Prostokąt 31"/>
              <p:cNvSpPr>
                <a:spLocks noChangeArrowheads="1"/>
              </p:cNvSpPr>
              <p:nvPr/>
            </p:nvSpPr>
            <p:spPr bwMode="auto">
              <a:xfrm>
                <a:off x="3286116" y="2571744"/>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18</a:t>
                </a:r>
                <a:endParaRPr lang="pl-PL" sz="1100" b="1" dirty="0">
                  <a:solidFill>
                    <a:schemeClr val="bg1"/>
                  </a:solidFill>
                  <a:latin typeface="Calibri" pitchFamily="34" charset="0"/>
                </a:endParaRPr>
              </a:p>
            </p:txBody>
          </p:sp>
        </p:grpSp>
      </p:grpSp>
      <p:sp>
        <p:nvSpPr>
          <p:cNvPr id="50" name="Prostokąt 49"/>
          <p:cNvSpPr/>
          <p:nvPr/>
        </p:nvSpPr>
        <p:spPr>
          <a:xfrm>
            <a:off x="1114586" y="899671"/>
            <a:ext cx="214314" cy="57150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215238" cy="554578"/>
          </a:xfrm>
          <a:prstGeom prst="rect">
            <a:avLst/>
          </a:prstGeom>
          <a:noFill/>
        </p:spPr>
        <p:txBody>
          <a:bodyPr wrap="square">
            <a:noAutofit/>
          </a:bodyPr>
          <a:lstStyle/>
          <a:p>
            <a:pPr marL="342900" lvl="0" indent="-342900">
              <a:spcBef>
                <a:spcPct val="0"/>
              </a:spcBef>
              <a:defRPr/>
            </a:pPr>
            <a:r>
              <a:rPr lang="pl-PL" sz="1000" b="1" dirty="0" smtClean="0">
                <a:solidFill>
                  <a:schemeClr val="accent6"/>
                </a:solidFill>
              </a:rPr>
              <a:t>DEPTAK - UL. NARZĘDZIOWA</a:t>
            </a:r>
          </a:p>
          <a:p>
            <a:pPr lvl="0">
              <a:spcBef>
                <a:spcPct val="0"/>
              </a:spcBef>
              <a:defRPr/>
            </a:pPr>
            <a:r>
              <a:rPr lang="pl-PL" sz="1000" dirty="0" smtClean="0"/>
              <a:t>UTWORZENIE DEPTAKA WZDŁUŻ UL. NARZĘDZIOWEJ I ZAMKNIĘCIE JEJ DLA RUCHU SAMOCHODOWEGO.</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6"/>
                  </a:solidFill>
                  <a:prstDash val="solid"/>
                </a:ln>
                <a:solidFill>
                  <a:schemeClr val="accent6"/>
                </a:solidFill>
                <a:effectLst>
                  <a:reflection blurRad="12700" stA="28000" endPos="45000" dist="1000" dir="5400000" sy="-100000" algn="bl" rotWithShape="0"/>
                </a:effectLst>
              </a:rPr>
              <a:t>18</a:t>
            </a:r>
            <a:endParaRPr lang="pl-PL" sz="1200" cap="all" dirty="0">
              <a:ln w="9000" cmpd="sng">
                <a:solidFill>
                  <a:schemeClr val="accent6"/>
                </a:solidFill>
                <a:prstDash val="solid"/>
              </a:ln>
              <a:solidFill>
                <a:schemeClr val="accent6"/>
              </a:solidFill>
              <a:effectLst>
                <a:reflection blurRad="12700" stA="28000" endPos="45000" dist="1000" dir="5400000" sy="-100000" algn="bl" rotWithShape="0"/>
              </a:effectLst>
            </a:endParaRPr>
          </a:p>
        </p:txBody>
      </p:sp>
      <p:sp>
        <p:nvSpPr>
          <p:cNvPr id="17"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98" name="Prostokąt 23"/>
          <p:cNvSpPr>
            <a:spLocks noChangeArrowheads="1"/>
          </p:cNvSpPr>
          <p:nvPr/>
        </p:nvSpPr>
        <p:spPr bwMode="auto">
          <a:xfrm>
            <a:off x="5834171" y="1884355"/>
            <a:ext cx="285655"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5</a:t>
            </a:r>
            <a:r>
              <a:rPr lang="pl-PL" sz="1000" b="1" dirty="0" smtClean="0">
                <a:solidFill>
                  <a:schemeClr val="bg1"/>
                </a:solidFill>
                <a:latin typeface="Calibri" pitchFamily="34" charset="0"/>
              </a:rPr>
              <a:t> </a:t>
            </a:r>
            <a:endParaRPr lang="pl-PL" sz="1000" b="1" dirty="0">
              <a:solidFill>
                <a:schemeClr val="bg1"/>
              </a:solidFill>
              <a:latin typeface="Calibri" pitchFamily="34" charset="0"/>
            </a:endParaRPr>
          </a:p>
        </p:txBody>
      </p:sp>
      <p:pic>
        <p:nvPicPr>
          <p:cNvPr id="99" name="Obraz 98"/>
          <p:cNvPicPr>
            <a:picLocks noChangeAspect="1"/>
          </p:cNvPicPr>
          <p:nvPr/>
        </p:nvPicPr>
        <p:blipFill rotWithShape="1">
          <a:blip r:embed="rId3"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Prostokąt 49"/>
          <p:cNvSpPr/>
          <p:nvPr/>
        </p:nvSpPr>
        <p:spPr>
          <a:xfrm>
            <a:off x="1114586" y="899671"/>
            <a:ext cx="214314" cy="57150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MAPA ZBIORCZA TEMATU PRZESTRZEŃ PUBLICZNA I ZIELEŃ</a:t>
            </a:r>
          </a:p>
          <a:p>
            <a:pPr lvl="0" algn="r">
              <a:spcBef>
                <a:spcPct val="0"/>
              </a:spcBef>
              <a:defRPr/>
            </a:pPr>
            <a:r>
              <a:rPr lang="pl-PL" sz="1400" dirty="0" smtClean="0"/>
              <a:t> </a:t>
            </a:r>
            <a:endParaRPr lang="pl-PL" sz="1400" dirty="0"/>
          </a:p>
        </p:txBody>
      </p:sp>
      <p:grpSp>
        <p:nvGrpSpPr>
          <p:cNvPr id="104" name="Grupa 103"/>
          <p:cNvGrpSpPr/>
          <p:nvPr/>
        </p:nvGrpSpPr>
        <p:grpSpPr>
          <a:xfrm>
            <a:off x="1403649" y="908720"/>
            <a:ext cx="7128789" cy="5038721"/>
            <a:chOff x="1403649" y="908720"/>
            <a:chExt cx="7128789" cy="5038721"/>
          </a:xfrm>
        </p:grpSpPr>
        <p:grpSp>
          <p:nvGrpSpPr>
            <p:cNvPr id="2" name="Grupa 101"/>
            <p:cNvGrpSpPr/>
            <p:nvPr/>
          </p:nvGrpSpPr>
          <p:grpSpPr>
            <a:xfrm>
              <a:off x="1403649" y="908720"/>
              <a:ext cx="7128789" cy="5038721"/>
              <a:chOff x="1403649" y="908720"/>
              <a:chExt cx="7128789" cy="5038721"/>
            </a:xfrm>
          </p:grpSpPr>
          <p:grpSp>
            <p:nvGrpSpPr>
              <p:cNvPr id="3" name="Grupa 96"/>
              <p:cNvGrpSpPr/>
              <p:nvPr/>
            </p:nvGrpSpPr>
            <p:grpSpPr>
              <a:xfrm>
                <a:off x="1403649" y="908720"/>
                <a:ext cx="7128789" cy="5038721"/>
                <a:chOff x="1403649" y="908720"/>
                <a:chExt cx="7128789" cy="5038721"/>
              </a:xfrm>
            </p:grpSpPr>
            <p:pic>
              <p:nvPicPr>
                <p:cNvPr id="12" name="Obraz 11"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1"/>
                </a:xfrm>
                <a:prstGeom prst="rect">
                  <a:avLst/>
                </a:prstGeom>
              </p:spPr>
            </p:pic>
            <p:grpSp>
              <p:nvGrpSpPr>
                <p:cNvPr id="4" name="Grupa 95"/>
                <p:cNvGrpSpPr/>
                <p:nvPr/>
              </p:nvGrpSpPr>
              <p:grpSpPr>
                <a:xfrm>
                  <a:off x="3232298" y="978195"/>
                  <a:ext cx="4135291" cy="4879697"/>
                  <a:chOff x="3232298" y="978195"/>
                  <a:chExt cx="4135291" cy="4879697"/>
                </a:xfrm>
              </p:grpSpPr>
              <p:grpSp>
                <p:nvGrpSpPr>
                  <p:cNvPr id="5" name="Grupa 92"/>
                  <p:cNvGrpSpPr/>
                  <p:nvPr/>
                </p:nvGrpSpPr>
                <p:grpSpPr>
                  <a:xfrm>
                    <a:off x="3232298" y="978195"/>
                    <a:ext cx="3482842" cy="4665383"/>
                    <a:chOff x="3232298" y="978195"/>
                    <a:chExt cx="3482842" cy="4665383"/>
                  </a:xfrm>
                </p:grpSpPr>
                <p:grpSp>
                  <p:nvGrpSpPr>
                    <p:cNvPr id="6" name="Grupa 88"/>
                    <p:cNvGrpSpPr/>
                    <p:nvPr/>
                  </p:nvGrpSpPr>
                  <p:grpSpPr>
                    <a:xfrm>
                      <a:off x="3232298" y="978195"/>
                      <a:ext cx="3482842" cy="4351054"/>
                      <a:chOff x="3232298" y="978195"/>
                      <a:chExt cx="3482842" cy="4351054"/>
                    </a:xfrm>
                  </p:grpSpPr>
                  <p:grpSp>
                    <p:nvGrpSpPr>
                      <p:cNvPr id="7" name="Grupa 81"/>
                      <p:cNvGrpSpPr/>
                      <p:nvPr/>
                    </p:nvGrpSpPr>
                    <p:grpSpPr>
                      <a:xfrm>
                        <a:off x="3286116" y="978195"/>
                        <a:ext cx="3429024" cy="4351054"/>
                        <a:chOff x="3286116" y="978195"/>
                        <a:chExt cx="3429024" cy="4351054"/>
                      </a:xfrm>
                    </p:grpSpPr>
                    <p:grpSp>
                      <p:nvGrpSpPr>
                        <p:cNvPr id="8" name="Grupa 80"/>
                        <p:cNvGrpSpPr/>
                        <p:nvPr/>
                      </p:nvGrpSpPr>
                      <p:grpSpPr>
                        <a:xfrm>
                          <a:off x="3286116" y="978195"/>
                          <a:ext cx="3429024" cy="4351054"/>
                          <a:chOff x="3286116" y="978195"/>
                          <a:chExt cx="3429024" cy="4351054"/>
                        </a:xfrm>
                      </p:grpSpPr>
                      <p:grpSp>
                        <p:nvGrpSpPr>
                          <p:cNvPr id="9" name="Grupa 73"/>
                          <p:cNvGrpSpPr/>
                          <p:nvPr/>
                        </p:nvGrpSpPr>
                        <p:grpSpPr>
                          <a:xfrm>
                            <a:off x="3286116" y="978195"/>
                            <a:ext cx="3429024" cy="4114379"/>
                            <a:chOff x="3286116" y="978195"/>
                            <a:chExt cx="3429024" cy="4114379"/>
                          </a:xfrm>
                        </p:grpSpPr>
                        <p:grpSp>
                          <p:nvGrpSpPr>
                            <p:cNvPr id="10" name="Grupa 70"/>
                            <p:cNvGrpSpPr/>
                            <p:nvPr/>
                          </p:nvGrpSpPr>
                          <p:grpSpPr>
                            <a:xfrm>
                              <a:off x="3286116" y="978195"/>
                              <a:ext cx="3429024" cy="4114379"/>
                              <a:chOff x="3286116" y="978195"/>
                              <a:chExt cx="3429024" cy="4114379"/>
                            </a:xfrm>
                          </p:grpSpPr>
                          <p:grpSp>
                            <p:nvGrpSpPr>
                              <p:cNvPr id="11" name="Grupa 54"/>
                              <p:cNvGrpSpPr/>
                              <p:nvPr/>
                            </p:nvGrpSpPr>
                            <p:grpSpPr>
                              <a:xfrm>
                                <a:off x="3286116" y="978195"/>
                                <a:ext cx="3429024" cy="4114379"/>
                                <a:chOff x="3286116" y="978195"/>
                                <a:chExt cx="3429024" cy="4114379"/>
                              </a:xfrm>
                            </p:grpSpPr>
                            <p:grpSp>
                              <p:nvGrpSpPr>
                                <p:cNvPr id="14" name="Grupa 53"/>
                                <p:cNvGrpSpPr/>
                                <p:nvPr/>
                              </p:nvGrpSpPr>
                              <p:grpSpPr>
                                <a:xfrm>
                                  <a:off x="3286116" y="978195"/>
                                  <a:ext cx="3429024" cy="4114379"/>
                                  <a:chOff x="3286116" y="978195"/>
                                  <a:chExt cx="3429024" cy="4114379"/>
                                </a:xfrm>
                              </p:grpSpPr>
                              <p:grpSp>
                                <p:nvGrpSpPr>
                                  <p:cNvPr id="15" name="Grupa 48"/>
                                  <p:cNvGrpSpPr/>
                                  <p:nvPr/>
                                </p:nvGrpSpPr>
                                <p:grpSpPr>
                                  <a:xfrm>
                                    <a:off x="3286116" y="978195"/>
                                    <a:ext cx="3429024" cy="4114379"/>
                                    <a:chOff x="3286116" y="978195"/>
                                    <a:chExt cx="3429024" cy="4114379"/>
                                  </a:xfrm>
                                </p:grpSpPr>
                                <p:grpSp>
                                  <p:nvGrpSpPr>
                                    <p:cNvPr id="18" name="Grupa 47"/>
                                    <p:cNvGrpSpPr/>
                                    <p:nvPr/>
                                  </p:nvGrpSpPr>
                                  <p:grpSpPr>
                                    <a:xfrm>
                                      <a:off x="3286116" y="978195"/>
                                      <a:ext cx="3071834" cy="4114379"/>
                                      <a:chOff x="3286116" y="978195"/>
                                      <a:chExt cx="3071834" cy="4114379"/>
                                    </a:xfrm>
                                  </p:grpSpPr>
                                  <p:grpSp>
                                    <p:nvGrpSpPr>
                                      <p:cNvPr id="28" name="Grupa 39"/>
                                      <p:cNvGrpSpPr/>
                                      <p:nvPr/>
                                    </p:nvGrpSpPr>
                                    <p:grpSpPr>
                                      <a:xfrm>
                                        <a:off x="3286116" y="978195"/>
                                        <a:ext cx="3071834" cy="2736557"/>
                                        <a:chOff x="3286116" y="978195"/>
                                        <a:chExt cx="3071834" cy="2736557"/>
                                      </a:xfrm>
                                    </p:grpSpPr>
                                    <p:grpSp>
                                      <p:nvGrpSpPr>
                                        <p:cNvPr id="32" name="Grupa 35"/>
                                        <p:cNvGrpSpPr/>
                                        <p:nvPr/>
                                      </p:nvGrpSpPr>
                                      <p:grpSpPr>
                                        <a:xfrm>
                                          <a:off x="3286116" y="1622417"/>
                                          <a:ext cx="3071834" cy="2092335"/>
                                          <a:chOff x="3286116" y="1622417"/>
                                          <a:chExt cx="3071834" cy="2092335"/>
                                        </a:xfrm>
                                      </p:grpSpPr>
                                      <p:grpSp>
                                        <p:nvGrpSpPr>
                                          <p:cNvPr id="35" name="Grupa 32"/>
                                          <p:cNvGrpSpPr/>
                                          <p:nvPr/>
                                        </p:nvGrpSpPr>
                                        <p:grpSpPr>
                                          <a:xfrm>
                                            <a:off x="4167963" y="1622417"/>
                                            <a:ext cx="2189987" cy="2092335"/>
                                            <a:chOff x="4167963" y="1622417"/>
                                            <a:chExt cx="2189987" cy="2092335"/>
                                          </a:xfrm>
                                        </p:grpSpPr>
                                        <p:grpSp>
                                          <p:nvGrpSpPr>
                                            <p:cNvPr id="36" name="Grupa 32"/>
                                            <p:cNvGrpSpPr/>
                                            <p:nvPr/>
                                          </p:nvGrpSpPr>
                                          <p:grpSpPr>
                                            <a:xfrm>
                                              <a:off x="4167963" y="2214554"/>
                                              <a:ext cx="1975673" cy="1500198"/>
                                              <a:chOff x="4167963" y="2214554"/>
                                              <a:chExt cx="1975673" cy="1500198"/>
                                            </a:xfrm>
                                          </p:grpSpPr>
                                          <p:grpSp>
                                            <p:nvGrpSpPr>
                                              <p:cNvPr id="37" name="Grupa 25"/>
                                              <p:cNvGrpSpPr/>
                                              <p:nvPr/>
                                            </p:nvGrpSpPr>
                                            <p:grpSpPr>
                                              <a:xfrm>
                                                <a:off x="4167963" y="2870791"/>
                                                <a:ext cx="904103" cy="843961"/>
                                                <a:chOff x="4167963" y="2870791"/>
                                                <a:chExt cx="904103" cy="843961"/>
                                              </a:xfrm>
                                            </p:grpSpPr>
                                            <p:grpSp>
                                              <p:nvGrpSpPr>
                                                <p:cNvPr id="40" name="Grupa 24"/>
                                                <p:cNvGrpSpPr/>
                                                <p:nvPr/>
                                              </p:nvGrpSpPr>
                                              <p:grpSpPr>
                                                <a:xfrm>
                                                  <a:off x="4167963" y="2870791"/>
                                                  <a:ext cx="904103" cy="843961"/>
                                                  <a:chOff x="4167963" y="2870791"/>
                                                  <a:chExt cx="904103" cy="843961"/>
                                                </a:xfrm>
                                              </p:grpSpPr>
                                              <p:cxnSp>
                                                <p:nvCxnSpPr>
                                                  <p:cNvPr id="13" name="Łącznik prosty 12"/>
                                                  <p:cNvCxnSpPr/>
                                                  <p:nvPr/>
                                                </p:nvCxnSpPr>
                                                <p:spPr>
                                                  <a:xfrm>
                                                    <a:off x="4286248" y="3071810"/>
                                                    <a:ext cx="785818" cy="642942"/>
                                                  </a:xfrm>
                                                  <a:prstGeom prst="line">
                                                    <a:avLst/>
                                                  </a:pr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Dowolny kształt 20"/>
                                                  <p:cNvSpPr/>
                                                  <p:nvPr/>
                                                </p:nvSpPr>
                                                <p:spPr>
                                                  <a:xfrm>
                                                    <a:off x="4167963" y="2870791"/>
                                                    <a:ext cx="170121" cy="318976"/>
                                                  </a:xfrm>
                                                  <a:custGeom>
                                                    <a:avLst/>
                                                    <a:gdLst>
                                                      <a:gd name="connsiteX0" fmla="*/ 0 w 170121"/>
                                                      <a:gd name="connsiteY0" fmla="*/ 318976 h 318976"/>
                                                      <a:gd name="connsiteX1" fmla="*/ 138223 w 170121"/>
                                                      <a:gd name="connsiteY1" fmla="*/ 191386 h 318976"/>
                                                      <a:gd name="connsiteX2" fmla="*/ 138223 w 170121"/>
                                                      <a:gd name="connsiteY2" fmla="*/ 85060 h 318976"/>
                                                      <a:gd name="connsiteX3" fmla="*/ 170121 w 170121"/>
                                                      <a:gd name="connsiteY3" fmla="*/ 0 h 318976"/>
                                                    </a:gdLst>
                                                    <a:ahLst/>
                                                    <a:cxnLst>
                                                      <a:cxn ang="0">
                                                        <a:pos x="connsiteX0" y="connsiteY0"/>
                                                      </a:cxn>
                                                      <a:cxn ang="0">
                                                        <a:pos x="connsiteX1" y="connsiteY1"/>
                                                      </a:cxn>
                                                      <a:cxn ang="0">
                                                        <a:pos x="connsiteX2" y="connsiteY2"/>
                                                      </a:cxn>
                                                      <a:cxn ang="0">
                                                        <a:pos x="connsiteX3" y="connsiteY3"/>
                                                      </a:cxn>
                                                    </a:cxnLst>
                                                    <a:rect l="l" t="t" r="r" b="b"/>
                                                    <a:pathLst>
                                                      <a:path w="170121" h="318976">
                                                        <a:moveTo>
                                                          <a:pt x="0" y="318976"/>
                                                        </a:moveTo>
                                                        <a:cubicBezTo>
                                                          <a:pt x="57593" y="274674"/>
                                                          <a:pt x="115186" y="230372"/>
                                                          <a:pt x="138223" y="191386"/>
                                                        </a:cubicBezTo>
                                                        <a:cubicBezTo>
                                                          <a:pt x="161260" y="152400"/>
                                                          <a:pt x="132907" y="116958"/>
                                                          <a:pt x="138223" y="85060"/>
                                                        </a:cubicBezTo>
                                                        <a:cubicBezTo>
                                                          <a:pt x="143539" y="53162"/>
                                                          <a:pt x="156830" y="26581"/>
                                                          <a:pt x="170121" y="0"/>
                                                        </a:cubicBezTo>
                                                      </a:path>
                                                    </a:pathLst>
                                                  </a:cu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sp>
                                              <p:nvSpPr>
                                                <p:cNvPr id="22" name="Prostokąt 39"/>
                                                <p:cNvSpPr>
                                                  <a:spLocks noChangeArrowheads="1"/>
                                                </p:cNvSpPr>
                                                <p:nvPr/>
                                              </p:nvSpPr>
                                              <p:spPr bwMode="auto">
                                                <a:xfrm>
                                                  <a:off x="4211700" y="2928934"/>
                                                  <a:ext cx="288862"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1 </a:t>
                                                  </a:r>
                                                </a:p>
                                              </p:txBody>
                                            </p:sp>
                                          </p:grpSp>
                                          <p:grpSp>
                                            <p:nvGrpSpPr>
                                              <p:cNvPr id="41" name="Grupa 26"/>
                                              <p:cNvGrpSpPr/>
                                              <p:nvPr/>
                                            </p:nvGrpSpPr>
                                            <p:grpSpPr>
                                              <a:xfrm>
                                                <a:off x="4286248" y="2214554"/>
                                                <a:ext cx="914404" cy="553712"/>
                                                <a:chOff x="4286248" y="2214554"/>
                                                <a:chExt cx="914404" cy="553712"/>
                                              </a:xfrm>
                                            </p:grpSpPr>
                                            <p:grpSp>
                                              <p:nvGrpSpPr>
                                                <p:cNvPr id="49" name="Grupa 17"/>
                                                <p:cNvGrpSpPr/>
                                                <p:nvPr/>
                                              </p:nvGrpSpPr>
                                              <p:grpSpPr>
                                                <a:xfrm>
                                                  <a:off x="4786314" y="2500306"/>
                                                  <a:ext cx="414338" cy="267960"/>
                                                  <a:chOff x="4370388" y="2922588"/>
                                                  <a:chExt cx="414338" cy="267960"/>
                                                </a:xfrm>
                                              </p:grpSpPr>
                                              <p:sp>
                                                <p:nvSpPr>
                                                  <p:cNvPr id="19" name="Dowolny kształt 18"/>
                                                  <p:cNvSpPr/>
                                                  <p:nvPr/>
                                                </p:nvSpPr>
                                                <p:spPr>
                                                  <a:xfrm>
                                                    <a:off x="4370388" y="2922588"/>
                                                    <a:ext cx="230187" cy="230187"/>
                                                  </a:xfrm>
                                                  <a:custGeom>
                                                    <a:avLst/>
                                                    <a:gdLst>
                                                      <a:gd name="connsiteX0" fmla="*/ 11249 w 230324"/>
                                                      <a:gd name="connsiteY0" fmla="*/ 0 h 230981"/>
                                                      <a:gd name="connsiteX1" fmla="*/ 204130 w 230324"/>
                                                      <a:gd name="connsiteY1" fmla="*/ 16669 h 230981"/>
                                                      <a:gd name="connsiteX2" fmla="*/ 223180 w 230324"/>
                                                      <a:gd name="connsiteY2" fmla="*/ 40481 h 230981"/>
                                                      <a:gd name="connsiteX3" fmla="*/ 230324 w 230324"/>
                                                      <a:gd name="connsiteY3" fmla="*/ 111919 h 230981"/>
                                                      <a:gd name="connsiteX4" fmla="*/ 230324 w 230324"/>
                                                      <a:gd name="connsiteY4" fmla="*/ 202406 h 230981"/>
                                                      <a:gd name="connsiteX5" fmla="*/ 201749 w 230324"/>
                                                      <a:gd name="connsiteY5" fmla="*/ 230981 h 230981"/>
                                                      <a:gd name="connsiteX6" fmla="*/ 154124 w 230324"/>
                                                      <a:gd name="connsiteY6" fmla="*/ 226219 h 230981"/>
                                                      <a:gd name="connsiteX7" fmla="*/ 1724 w 230324"/>
                                                      <a:gd name="connsiteY7" fmla="*/ 73819 h 230981"/>
                                                      <a:gd name="connsiteX8" fmla="*/ 11249 w 230324"/>
                                                      <a:gd name="connsiteY8" fmla="*/ 0 h 23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324" h="230981">
                                                        <a:moveTo>
                                                          <a:pt x="11249" y="0"/>
                                                        </a:moveTo>
                                                        <a:lnTo>
                                                          <a:pt x="204130" y="16669"/>
                                                        </a:lnTo>
                                                        <a:lnTo>
                                                          <a:pt x="223180" y="40481"/>
                                                        </a:lnTo>
                                                        <a:cubicBezTo>
                                                          <a:pt x="228020" y="110657"/>
                                                          <a:pt x="211631" y="93218"/>
                                                          <a:pt x="230324" y="111919"/>
                                                        </a:cubicBezTo>
                                                        <a:lnTo>
                                                          <a:pt x="230324" y="202406"/>
                                                        </a:lnTo>
                                                        <a:lnTo>
                                                          <a:pt x="201749" y="230981"/>
                                                        </a:lnTo>
                                                        <a:lnTo>
                                                          <a:pt x="154124" y="226219"/>
                                                        </a:lnTo>
                                                        <a:cubicBezTo>
                                                          <a:pt x="0" y="79319"/>
                                                          <a:pt x="1724" y="151141"/>
                                                          <a:pt x="1724" y="73819"/>
                                                        </a:cubicBezTo>
                                                        <a:lnTo>
                                                          <a:pt x="11249"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20" name="Prostokąt 42"/>
                                                  <p:cNvSpPr>
                                                    <a:spLocks noChangeArrowheads="1"/>
                                                  </p:cNvSpPr>
                                                  <p:nvPr/>
                                                </p:nvSpPr>
                                                <p:spPr bwMode="auto">
                                                  <a:xfrm>
                                                    <a:off x="4499071" y="2928938"/>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grpSp>
                                            <p:grpSp>
                                              <p:nvGrpSpPr>
                                                <p:cNvPr id="54" name="Grupa 25"/>
                                                <p:cNvGrpSpPr/>
                                                <p:nvPr/>
                                              </p:nvGrpSpPr>
                                              <p:grpSpPr>
                                                <a:xfrm>
                                                  <a:off x="4286248" y="2214554"/>
                                                  <a:ext cx="357093" cy="261610"/>
                                                  <a:chOff x="4286248" y="2214554"/>
                                                  <a:chExt cx="357093" cy="261610"/>
                                                </a:xfrm>
                                              </p:grpSpPr>
                                              <p:sp>
                                                <p:nvSpPr>
                                                  <p:cNvPr id="24" name="Prostokąt 23"/>
                                                  <p:cNvSpPr>
                                                    <a:spLocks noChangeArrowheads="1"/>
                                                  </p:cNvSpPr>
                                                  <p:nvPr/>
                                                </p:nvSpPr>
                                                <p:spPr bwMode="auto">
                                                  <a:xfrm>
                                                    <a:off x="4357686" y="2214554"/>
                                                    <a:ext cx="285655" cy="261610"/>
                                                  </a:xfrm>
                                                  <a:prstGeom prst="rect">
                                                    <a:avLst/>
                                                  </a:prstGeom>
                                                  <a:noFill/>
                                                  <a:ln w="9525">
                                                    <a:noFill/>
                                                    <a:miter lim="800000"/>
                                                    <a:headEnd/>
                                                    <a:tailEnd/>
                                                  </a:ln>
                                                </p:spPr>
                                                <p:txBody>
                                                  <a:bodyPr wrap="none">
                                                    <a:spAutoFit/>
                                                  </a:bodyPr>
                                                  <a:lstStyle/>
                                                  <a:p>
                                                    <a:pPr algn="r"/>
                                                    <a:r>
                                                      <a:rPr lang="pl-PL" sz="1100" b="1" dirty="0">
                                                        <a:solidFill>
                                                          <a:schemeClr val="bg1"/>
                                                        </a:solidFill>
                                                        <a:latin typeface="Calibri" pitchFamily="34" charset="0"/>
                                                      </a:rPr>
                                                      <a:t>2</a:t>
                                                    </a:r>
                                                    <a:r>
                                                      <a:rPr lang="pl-PL" sz="1000" b="1" dirty="0">
                                                        <a:solidFill>
                                                          <a:schemeClr val="bg1"/>
                                                        </a:solidFill>
                                                        <a:latin typeface="Calibri" pitchFamily="34" charset="0"/>
                                                      </a:rPr>
                                                      <a:t> </a:t>
                                                    </a:r>
                                                  </a:p>
                                                </p:txBody>
                                              </p:sp>
                                              <p:sp>
                                                <p:nvSpPr>
                                                  <p:cNvPr id="25" name="Dowolny kształt 24"/>
                                                  <p:cNvSpPr/>
                                                  <p:nvPr/>
                                                </p:nvSpPr>
                                                <p:spPr>
                                                  <a:xfrm>
                                                    <a:off x="4286248" y="2285992"/>
                                                    <a:ext cx="169858" cy="163518"/>
                                                  </a:xfrm>
                                                  <a:custGeom>
                                                    <a:avLst/>
                                                    <a:gdLst>
                                                      <a:gd name="connsiteX0" fmla="*/ 790 w 134140"/>
                                                      <a:gd name="connsiteY0" fmla="*/ 107231 h 114374"/>
                                                      <a:gd name="connsiteX1" fmla="*/ 134140 w 134140"/>
                                                      <a:gd name="connsiteY1" fmla="*/ 114374 h 114374"/>
                                                      <a:gd name="connsiteX2" fmla="*/ 105565 w 134140"/>
                                                      <a:gd name="connsiteY2" fmla="*/ 47699 h 114374"/>
                                                      <a:gd name="connsiteX3" fmla="*/ 105565 w 134140"/>
                                                      <a:gd name="connsiteY3" fmla="*/ 9599 h 114374"/>
                                                      <a:gd name="connsiteX4" fmla="*/ 790 w 134140"/>
                                                      <a:gd name="connsiteY4" fmla="*/ 74 h 114374"/>
                                                      <a:gd name="connsiteX5" fmla="*/ 3171 w 134140"/>
                                                      <a:gd name="connsiteY5" fmla="*/ 74 h 114374"/>
                                                      <a:gd name="connsiteX6" fmla="*/ 790 w 134140"/>
                                                      <a:gd name="connsiteY6" fmla="*/ 107231 h 11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40" h="114374">
                                                        <a:moveTo>
                                                          <a:pt x="790" y="107231"/>
                                                        </a:moveTo>
                                                        <a:lnTo>
                                                          <a:pt x="134140" y="114374"/>
                                                        </a:lnTo>
                                                        <a:lnTo>
                                                          <a:pt x="105565" y="47699"/>
                                                        </a:lnTo>
                                                        <a:lnTo>
                                                          <a:pt x="105565" y="9599"/>
                                                        </a:lnTo>
                                                        <a:lnTo>
                                                          <a:pt x="790" y="74"/>
                                                        </a:lnTo>
                                                        <a:cubicBezTo>
                                                          <a:pt x="0" y="0"/>
                                                          <a:pt x="2377" y="74"/>
                                                          <a:pt x="3171" y="74"/>
                                                        </a:cubicBezTo>
                                                        <a:cubicBezTo>
                                                          <a:pt x="2377" y="35793"/>
                                                          <a:pt x="1584" y="71512"/>
                                                          <a:pt x="790" y="107231"/>
                                                        </a:cubicBezTo>
                                                        <a:close/>
                                                      </a:path>
                                                    </a:pathLst>
                                                  </a:custGeom>
                                                  <a:solidFill>
                                                    <a:srgbClr val="FFC000">
                                                      <a:alpha val="20000"/>
                                                    </a:srgbClr>
                                                  </a:solidFill>
                                                  <a:ln>
                                                    <a:solidFill>
                                                      <a:srgbClr val="FF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grpSp>
                                            <p:nvGrpSpPr>
                                              <p:cNvPr id="57" name="Grupa 31"/>
                                              <p:cNvGrpSpPr/>
                                              <p:nvPr/>
                                            </p:nvGrpSpPr>
                                            <p:grpSpPr>
                                              <a:xfrm>
                                                <a:off x="5397885" y="2357430"/>
                                                <a:ext cx="745751" cy="576262"/>
                                                <a:chOff x="5397885" y="2357430"/>
                                                <a:chExt cx="745751" cy="576262"/>
                                              </a:xfrm>
                                            </p:grpSpPr>
                                            <p:sp>
                                              <p:nvSpPr>
                                                <p:cNvPr id="26" name="Dowolny kształt 25"/>
                                                <p:cNvSpPr/>
                                                <p:nvPr/>
                                              </p:nvSpPr>
                                              <p:spPr>
                                                <a:xfrm>
                                                  <a:off x="5397885" y="2357430"/>
                                                  <a:ext cx="745751" cy="576262"/>
                                                </a:xfrm>
                                                <a:custGeom>
                                                  <a:avLst/>
                                                  <a:gdLst>
                                                    <a:gd name="connsiteX0" fmla="*/ 9525 w 838200"/>
                                                    <a:gd name="connsiteY0" fmla="*/ 261937 h 648041"/>
                                                    <a:gd name="connsiteX1" fmla="*/ 0 w 838200"/>
                                                    <a:gd name="connsiteY1" fmla="*/ 504825 h 648041"/>
                                                    <a:gd name="connsiteX2" fmla="*/ 357188 w 838200"/>
                                                    <a:gd name="connsiteY2" fmla="*/ 542925 h 648041"/>
                                                    <a:gd name="connsiteX3" fmla="*/ 485775 w 838200"/>
                                                    <a:gd name="connsiteY3" fmla="*/ 571500 h 648041"/>
                                                    <a:gd name="connsiteX4" fmla="*/ 633413 w 838200"/>
                                                    <a:gd name="connsiteY4" fmla="*/ 590550 h 648041"/>
                                                    <a:gd name="connsiteX5" fmla="*/ 714375 w 838200"/>
                                                    <a:gd name="connsiteY5" fmla="*/ 635794 h 648041"/>
                                                    <a:gd name="connsiteX6" fmla="*/ 781050 w 838200"/>
                                                    <a:gd name="connsiteY6" fmla="*/ 647700 h 648041"/>
                                                    <a:gd name="connsiteX7" fmla="*/ 773906 w 838200"/>
                                                    <a:gd name="connsiteY7" fmla="*/ 642937 h 648041"/>
                                                    <a:gd name="connsiteX8" fmla="*/ 771525 w 838200"/>
                                                    <a:gd name="connsiteY8" fmla="*/ 638175 h 648041"/>
                                                    <a:gd name="connsiteX9" fmla="*/ 838200 w 838200"/>
                                                    <a:gd name="connsiteY9" fmla="*/ 121444 h 648041"/>
                                                    <a:gd name="connsiteX10" fmla="*/ 650081 w 838200"/>
                                                    <a:gd name="connsiteY10" fmla="*/ 66675 h 648041"/>
                                                    <a:gd name="connsiteX11" fmla="*/ 447675 w 838200"/>
                                                    <a:gd name="connsiteY11" fmla="*/ 7144 h 648041"/>
                                                    <a:gd name="connsiteX12" fmla="*/ 381000 w 838200"/>
                                                    <a:gd name="connsiteY12" fmla="*/ 0 h 648041"/>
                                                    <a:gd name="connsiteX13" fmla="*/ 364331 w 838200"/>
                                                    <a:gd name="connsiteY13" fmla="*/ 152400 h 648041"/>
                                                    <a:gd name="connsiteX14" fmla="*/ 104775 w 838200"/>
                                                    <a:gd name="connsiteY14" fmla="*/ 219075 h 648041"/>
                                                    <a:gd name="connsiteX15" fmla="*/ 9525 w 838200"/>
                                                    <a:gd name="connsiteY15" fmla="*/ 261937 h 6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8200" h="648041">
                                                      <a:moveTo>
                                                        <a:pt x="9525" y="261937"/>
                                                      </a:moveTo>
                                                      <a:lnTo>
                                                        <a:pt x="0" y="504825"/>
                                                      </a:lnTo>
                                                      <a:lnTo>
                                                        <a:pt x="357188" y="542925"/>
                                                      </a:lnTo>
                                                      <a:lnTo>
                                                        <a:pt x="485775" y="571500"/>
                                                      </a:lnTo>
                                                      <a:lnTo>
                                                        <a:pt x="633413" y="590550"/>
                                                      </a:lnTo>
                                                      <a:lnTo>
                                                        <a:pt x="714375" y="635794"/>
                                                      </a:lnTo>
                                                      <a:cubicBezTo>
                                                        <a:pt x="736600" y="639763"/>
                                                        <a:pt x="758634" y="645010"/>
                                                        <a:pt x="781050" y="647700"/>
                                                      </a:cubicBezTo>
                                                      <a:cubicBezTo>
                                                        <a:pt x="783892" y="648041"/>
                                                        <a:pt x="775930" y="644961"/>
                                                        <a:pt x="773906" y="642937"/>
                                                      </a:cubicBezTo>
                                                      <a:cubicBezTo>
                                                        <a:pt x="772651" y="641682"/>
                                                        <a:pt x="772319" y="639762"/>
                                                        <a:pt x="771525" y="638175"/>
                                                      </a:cubicBezTo>
                                                      <a:lnTo>
                                                        <a:pt x="838200" y="121444"/>
                                                      </a:lnTo>
                                                      <a:cubicBezTo>
                                                        <a:pt x="775284" y="103923"/>
                                                        <a:pt x="650081" y="131985"/>
                                                        <a:pt x="650081" y="66675"/>
                                                      </a:cubicBezTo>
                                                      <a:lnTo>
                                                        <a:pt x="447675" y="7144"/>
                                                      </a:lnTo>
                                                      <a:lnTo>
                                                        <a:pt x="381000" y="0"/>
                                                      </a:lnTo>
                                                      <a:lnTo>
                                                        <a:pt x="364331" y="152400"/>
                                                      </a:lnTo>
                                                      <a:lnTo>
                                                        <a:pt x="104775" y="219075"/>
                                                      </a:lnTo>
                                                      <a:lnTo>
                                                        <a:pt x="9525" y="261937"/>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1" name="Prostokąt 45"/>
                                                <p:cNvSpPr>
                                                  <a:spLocks noChangeArrowheads="1"/>
                                                </p:cNvSpPr>
                                                <p:nvPr/>
                                              </p:nvSpPr>
                                              <p:spPr bwMode="auto">
                                                <a:xfrm>
                                                  <a:off x="5715008" y="2428868"/>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4 </a:t>
                                                  </a:r>
                                                  <a:endParaRPr lang="pl-PL" sz="1100" b="1" dirty="0">
                                                    <a:solidFill>
                                                      <a:schemeClr val="bg1"/>
                                                    </a:solidFill>
                                                    <a:latin typeface="Calibri" pitchFamily="34" charset="0"/>
                                                  </a:endParaRPr>
                                                </a:p>
                                              </p:txBody>
                                            </p:sp>
                                          </p:grpSp>
                                        </p:grpSp>
                                        <p:sp>
                                          <p:nvSpPr>
                                            <p:cNvPr id="27" name="Dowolny kształt 26"/>
                                            <p:cNvSpPr/>
                                            <p:nvPr/>
                                          </p:nvSpPr>
                                          <p:spPr>
                                            <a:xfrm>
                                              <a:off x="5573725" y="1622417"/>
                                              <a:ext cx="784225" cy="735013"/>
                                            </a:xfrm>
                                            <a:custGeom>
                                              <a:avLst/>
                                              <a:gdLst>
                                                <a:gd name="connsiteX0" fmla="*/ 102393 w 783431"/>
                                                <a:gd name="connsiteY0" fmla="*/ 0 h 735806"/>
                                                <a:gd name="connsiteX1" fmla="*/ 345281 w 783431"/>
                                                <a:gd name="connsiteY1" fmla="*/ 235744 h 735806"/>
                                                <a:gd name="connsiteX2" fmla="*/ 783431 w 783431"/>
                                                <a:gd name="connsiteY2" fmla="*/ 600075 h 735806"/>
                                                <a:gd name="connsiteX3" fmla="*/ 702468 w 783431"/>
                                                <a:gd name="connsiteY3" fmla="*/ 735806 h 735806"/>
                                                <a:gd name="connsiteX4" fmla="*/ 159543 w 783431"/>
                                                <a:gd name="connsiteY4" fmla="*/ 323850 h 735806"/>
                                                <a:gd name="connsiteX5" fmla="*/ 92868 w 783431"/>
                                                <a:gd name="connsiteY5" fmla="*/ 245269 h 735806"/>
                                                <a:gd name="connsiteX6" fmla="*/ 0 w 783431"/>
                                                <a:gd name="connsiteY6" fmla="*/ 152400 h 735806"/>
                                                <a:gd name="connsiteX7" fmla="*/ 102393 w 783431"/>
                                                <a:gd name="connsiteY7" fmla="*/ 0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431" h="735806">
                                                  <a:moveTo>
                                                    <a:pt x="102393" y="0"/>
                                                  </a:moveTo>
                                                  <a:lnTo>
                                                    <a:pt x="345281" y="235744"/>
                                                  </a:lnTo>
                                                  <a:lnTo>
                                                    <a:pt x="783431" y="600075"/>
                                                  </a:lnTo>
                                                  <a:lnTo>
                                                    <a:pt x="702468" y="735806"/>
                                                  </a:lnTo>
                                                  <a:lnTo>
                                                    <a:pt x="159543" y="323850"/>
                                                  </a:lnTo>
                                                  <a:lnTo>
                                                    <a:pt x="92868" y="245269"/>
                                                  </a:lnTo>
                                                  <a:lnTo>
                                                    <a:pt x="0" y="152400"/>
                                                  </a:lnTo>
                                                  <a:cubicBezTo>
                                                    <a:pt x="33584" y="102024"/>
                                                    <a:pt x="41849" y="2381"/>
                                                    <a:pt x="102393" y="0"/>
                                                  </a:cubicBez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nvGrpSpPr>
                                          <p:cNvPr id="58" name="Grupa 31"/>
                                          <p:cNvGrpSpPr/>
                                          <p:nvPr/>
                                        </p:nvGrpSpPr>
                                        <p:grpSpPr>
                                          <a:xfrm>
                                            <a:off x="3286116" y="2857496"/>
                                            <a:ext cx="747713" cy="833110"/>
                                            <a:chOff x="2714625" y="3429000"/>
                                            <a:chExt cx="747713" cy="833110"/>
                                          </a:xfrm>
                                        </p:grpSpPr>
                                        <p:sp>
                                          <p:nvSpPr>
                                            <p:cNvPr id="33" name="Dowolny kształt 32"/>
                                            <p:cNvSpPr/>
                                            <p:nvPr/>
                                          </p:nvSpPr>
                                          <p:spPr>
                                            <a:xfrm>
                                              <a:off x="2714625" y="3429000"/>
                                              <a:ext cx="747713" cy="831850"/>
                                            </a:xfrm>
                                            <a:custGeom>
                                              <a:avLst/>
                                              <a:gdLst>
                                                <a:gd name="connsiteX0" fmla="*/ 0 w 747713"/>
                                                <a:gd name="connsiteY0" fmla="*/ 78581 h 832301"/>
                                                <a:gd name="connsiteX1" fmla="*/ 216694 w 747713"/>
                                                <a:gd name="connsiteY1" fmla="*/ 0 h 832301"/>
                                                <a:gd name="connsiteX2" fmla="*/ 326231 w 747713"/>
                                                <a:gd name="connsiteY2" fmla="*/ 100012 h 832301"/>
                                                <a:gd name="connsiteX3" fmla="*/ 509588 w 747713"/>
                                                <a:gd name="connsiteY3" fmla="*/ 328612 h 832301"/>
                                                <a:gd name="connsiteX4" fmla="*/ 688181 w 747713"/>
                                                <a:gd name="connsiteY4" fmla="*/ 566737 h 832301"/>
                                                <a:gd name="connsiteX5" fmla="*/ 747713 w 747713"/>
                                                <a:gd name="connsiteY5" fmla="*/ 666750 h 832301"/>
                                                <a:gd name="connsiteX6" fmla="*/ 490538 w 747713"/>
                                                <a:gd name="connsiteY6" fmla="*/ 828675 h 832301"/>
                                                <a:gd name="connsiteX7" fmla="*/ 483394 w 747713"/>
                                                <a:gd name="connsiteY7" fmla="*/ 831056 h 832301"/>
                                                <a:gd name="connsiteX8" fmla="*/ 473869 w 747713"/>
                                                <a:gd name="connsiteY8" fmla="*/ 819150 h 832301"/>
                                                <a:gd name="connsiteX9" fmla="*/ 0 w 747713"/>
                                                <a:gd name="connsiteY9" fmla="*/ 78581 h 83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7713" h="832301">
                                                  <a:moveTo>
                                                    <a:pt x="0" y="78581"/>
                                                  </a:moveTo>
                                                  <a:lnTo>
                                                    <a:pt x="216694" y="0"/>
                                                  </a:lnTo>
                                                  <a:lnTo>
                                                    <a:pt x="326231" y="100012"/>
                                                  </a:lnTo>
                                                  <a:lnTo>
                                                    <a:pt x="509588" y="328612"/>
                                                  </a:lnTo>
                                                  <a:lnTo>
                                                    <a:pt x="688181" y="566737"/>
                                                  </a:lnTo>
                                                  <a:lnTo>
                                                    <a:pt x="747713" y="666750"/>
                                                  </a:lnTo>
                                                  <a:lnTo>
                                                    <a:pt x="490538" y="828675"/>
                                                  </a:lnTo>
                                                  <a:cubicBezTo>
                                                    <a:pt x="488406" y="830000"/>
                                                    <a:pt x="485573" y="832301"/>
                                                    <a:pt x="483394" y="831056"/>
                                                  </a:cubicBezTo>
                                                  <a:cubicBezTo>
                                                    <a:pt x="478981" y="828534"/>
                                                    <a:pt x="473869" y="819150"/>
                                                    <a:pt x="473869" y="819150"/>
                                                  </a:cubicBezTo>
                                                  <a:lnTo>
                                                    <a:pt x="0" y="78581"/>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4" name="Prostokąt 31"/>
                                            <p:cNvSpPr>
                                              <a:spLocks noChangeArrowheads="1"/>
                                            </p:cNvSpPr>
                                            <p:nvPr/>
                                          </p:nvSpPr>
                                          <p:spPr bwMode="auto">
                                            <a:xfrm>
                                              <a:off x="2995678" y="4000500"/>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6 </a:t>
                                              </a:r>
                                              <a:endParaRPr lang="pl-PL" sz="1100" b="1" dirty="0">
                                                <a:solidFill>
                                                  <a:schemeClr val="bg1"/>
                                                </a:solidFill>
                                                <a:latin typeface="Calibri" pitchFamily="34" charset="0"/>
                                              </a:endParaRPr>
                                            </a:p>
                                          </p:txBody>
                                        </p:sp>
                                      </p:grpSp>
                                    </p:grpSp>
                                    <p:grpSp>
                                      <p:nvGrpSpPr>
                                        <p:cNvPr id="61" name="Grupa 36"/>
                                        <p:cNvGrpSpPr/>
                                        <p:nvPr/>
                                      </p:nvGrpSpPr>
                                      <p:grpSpPr>
                                        <a:xfrm>
                                          <a:off x="3838353" y="978195"/>
                                          <a:ext cx="510363" cy="1116419"/>
                                          <a:chOff x="3838353" y="978195"/>
                                          <a:chExt cx="510363" cy="1116419"/>
                                        </a:xfrm>
                                      </p:grpSpPr>
                                      <p:sp>
                                        <p:nvSpPr>
                                          <p:cNvPr id="38" name="Dowolny kształt 37"/>
                                          <p:cNvSpPr/>
                                          <p:nvPr/>
                                        </p:nvSpPr>
                                        <p:spPr>
                                          <a:xfrm>
                                            <a:off x="3838353" y="978195"/>
                                            <a:ext cx="510363" cy="1116419"/>
                                          </a:xfrm>
                                          <a:custGeom>
                                            <a:avLst/>
                                            <a:gdLst>
                                              <a:gd name="connsiteX0" fmla="*/ 0 w 510363"/>
                                              <a:gd name="connsiteY0" fmla="*/ 10633 h 1116419"/>
                                              <a:gd name="connsiteX1" fmla="*/ 233917 w 510363"/>
                                              <a:gd name="connsiteY1" fmla="*/ 744279 h 1116419"/>
                                              <a:gd name="connsiteX2" fmla="*/ 212652 w 510363"/>
                                              <a:gd name="connsiteY2" fmla="*/ 1116419 h 1116419"/>
                                              <a:gd name="connsiteX3" fmla="*/ 510363 w 510363"/>
                                              <a:gd name="connsiteY3" fmla="*/ 978196 h 1116419"/>
                                              <a:gd name="connsiteX4" fmla="*/ 308345 w 510363"/>
                                              <a:gd name="connsiteY4" fmla="*/ 393405 h 1116419"/>
                                              <a:gd name="connsiteX5" fmla="*/ 318977 w 510363"/>
                                              <a:gd name="connsiteY5" fmla="*/ 0 h 1116419"/>
                                              <a:gd name="connsiteX6" fmla="*/ 0 w 510363"/>
                                              <a:gd name="connsiteY6" fmla="*/ 10633 h 111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363" h="1116419">
                                                <a:moveTo>
                                                  <a:pt x="0" y="10633"/>
                                                </a:moveTo>
                                                <a:lnTo>
                                                  <a:pt x="233917" y="744279"/>
                                                </a:lnTo>
                                                <a:lnTo>
                                                  <a:pt x="212652" y="1116419"/>
                                                </a:lnTo>
                                                <a:lnTo>
                                                  <a:pt x="510363" y="978196"/>
                                                </a:lnTo>
                                                <a:lnTo>
                                                  <a:pt x="308345" y="393405"/>
                                                </a:lnTo>
                                                <a:lnTo>
                                                  <a:pt x="318977" y="0"/>
                                                </a:lnTo>
                                                <a:lnTo>
                                                  <a:pt x="0" y="10633"/>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rostokąt 38"/>
                                          <p:cNvSpPr/>
                                          <p:nvPr/>
                                        </p:nvSpPr>
                                        <p:spPr>
                                          <a:xfrm>
                                            <a:off x="4071934" y="1714488"/>
                                            <a:ext cx="256802" cy="261610"/>
                                          </a:xfrm>
                                          <a:prstGeom prst="rect">
                                            <a:avLst/>
                                          </a:prstGeom>
                                        </p:spPr>
                                        <p:txBody>
                                          <a:bodyPr wrap="none">
                                            <a:spAutoFit/>
                                          </a:bodyPr>
                                          <a:lstStyle/>
                                          <a:p>
                                            <a:r>
                                              <a:rPr lang="pl-PL" sz="1100" b="1" dirty="0" smtClean="0">
                                                <a:solidFill>
                                                  <a:schemeClr val="bg1"/>
                                                </a:solidFill>
                                                <a:latin typeface="Calibri" pitchFamily="34" charset="0"/>
                                              </a:rPr>
                                              <a:t>3</a:t>
                                            </a:r>
                                            <a:endParaRPr lang="pl-PL" sz="1100" dirty="0"/>
                                          </a:p>
                                        </p:txBody>
                                      </p:sp>
                                    </p:grpSp>
                                  </p:grpSp>
                                  <p:grpSp>
                                    <p:nvGrpSpPr>
                                      <p:cNvPr id="64" name="Grupa 46"/>
                                      <p:cNvGrpSpPr/>
                                      <p:nvPr/>
                                    </p:nvGrpSpPr>
                                    <p:grpSpPr>
                                      <a:xfrm>
                                        <a:off x="4802863" y="4200808"/>
                                        <a:ext cx="792179" cy="891766"/>
                                        <a:chOff x="4802863" y="4200808"/>
                                        <a:chExt cx="792179" cy="891766"/>
                                      </a:xfrm>
                                    </p:grpSpPr>
                                    <p:sp>
                                      <p:nvSpPr>
                                        <p:cNvPr id="42" name="Dowolny kształt 41"/>
                                        <p:cNvSpPr/>
                                        <p:nvPr/>
                                      </p:nvSpPr>
                                      <p:spPr>
                                        <a:xfrm>
                                          <a:off x="4802863" y="4200808"/>
                                          <a:ext cx="792179" cy="891766"/>
                                        </a:xfrm>
                                        <a:custGeom>
                                          <a:avLst/>
                                          <a:gdLst>
                                            <a:gd name="connsiteX0" fmla="*/ 81482 w 792179"/>
                                            <a:gd name="connsiteY0" fmla="*/ 0 h 891766"/>
                                            <a:gd name="connsiteX1" fmla="*/ 792179 w 792179"/>
                                            <a:gd name="connsiteY1" fmla="*/ 90535 h 891766"/>
                                            <a:gd name="connsiteX2" fmla="*/ 380246 w 792179"/>
                                            <a:gd name="connsiteY2" fmla="*/ 891766 h 891766"/>
                                            <a:gd name="connsiteX3" fmla="*/ 194650 w 792179"/>
                                            <a:gd name="connsiteY3" fmla="*/ 629216 h 891766"/>
                                            <a:gd name="connsiteX4" fmla="*/ 108642 w 792179"/>
                                            <a:gd name="connsiteY4" fmla="*/ 665430 h 891766"/>
                                            <a:gd name="connsiteX5" fmla="*/ 72428 w 792179"/>
                                            <a:gd name="connsiteY5" fmla="*/ 583948 h 891766"/>
                                            <a:gd name="connsiteX6" fmla="*/ 0 w 792179"/>
                                            <a:gd name="connsiteY6" fmla="*/ 620162 h 891766"/>
                                            <a:gd name="connsiteX7" fmla="*/ 81482 w 792179"/>
                                            <a:gd name="connsiteY7" fmla="*/ 0 h 89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179" h="891766">
                                              <a:moveTo>
                                                <a:pt x="81482" y="0"/>
                                              </a:moveTo>
                                              <a:lnTo>
                                                <a:pt x="792179" y="90535"/>
                                              </a:lnTo>
                                              <a:lnTo>
                                                <a:pt x="380246" y="891766"/>
                                              </a:lnTo>
                                              <a:lnTo>
                                                <a:pt x="194650" y="629216"/>
                                              </a:lnTo>
                                              <a:lnTo>
                                                <a:pt x="108642" y="665430"/>
                                              </a:lnTo>
                                              <a:lnTo>
                                                <a:pt x="72428" y="583948"/>
                                              </a:lnTo>
                                              <a:lnTo>
                                                <a:pt x="0" y="620162"/>
                                              </a:lnTo>
                                              <a:lnTo>
                                                <a:pt x="81482"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Prostokąt 31"/>
                                        <p:cNvSpPr>
                                          <a:spLocks noChangeArrowheads="1"/>
                                        </p:cNvSpPr>
                                        <p:nvPr/>
                                      </p:nvSpPr>
                                      <p:spPr bwMode="auto">
                                        <a:xfrm>
                                          <a:off x="4854642" y="435769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7 </a:t>
                                          </a:r>
                                          <a:endParaRPr lang="pl-PL" sz="1100" b="1" dirty="0">
                                            <a:solidFill>
                                              <a:schemeClr val="bg1"/>
                                            </a:solidFill>
                                            <a:latin typeface="Calibri" pitchFamily="34" charset="0"/>
                                          </a:endParaRPr>
                                        </a:p>
                                      </p:txBody>
                                    </p:sp>
                                  </p:grpSp>
                                </p:grpSp>
                                <p:grpSp>
                                  <p:nvGrpSpPr>
                                    <p:cNvPr id="67" name="Grupa 47"/>
                                    <p:cNvGrpSpPr/>
                                    <p:nvPr/>
                                  </p:nvGrpSpPr>
                                  <p:grpSpPr>
                                    <a:xfrm>
                                      <a:off x="6286512" y="4065701"/>
                                      <a:ext cx="428628" cy="649183"/>
                                      <a:chOff x="6286512" y="4065701"/>
                                      <a:chExt cx="428628" cy="649183"/>
                                    </a:xfrm>
                                  </p:grpSpPr>
                                  <p:sp>
                                    <p:nvSpPr>
                                      <p:cNvPr id="43" name="Dowolny kształt 42"/>
                                      <p:cNvSpPr/>
                                      <p:nvPr/>
                                    </p:nvSpPr>
                                    <p:spPr>
                                      <a:xfrm>
                                        <a:off x="6286512" y="4065701"/>
                                        <a:ext cx="428628" cy="649183"/>
                                      </a:xfrm>
                                      <a:custGeom>
                                        <a:avLst/>
                                        <a:gdLst>
                                          <a:gd name="connsiteX0" fmla="*/ 207169 w 490537"/>
                                          <a:gd name="connsiteY0" fmla="*/ 9525 h 742950"/>
                                          <a:gd name="connsiteX1" fmla="*/ 280987 w 490537"/>
                                          <a:gd name="connsiteY1" fmla="*/ 7144 h 742950"/>
                                          <a:gd name="connsiteX2" fmla="*/ 326231 w 490537"/>
                                          <a:gd name="connsiteY2" fmla="*/ 45244 h 742950"/>
                                          <a:gd name="connsiteX3" fmla="*/ 369094 w 490537"/>
                                          <a:gd name="connsiteY3" fmla="*/ 0 h 742950"/>
                                          <a:gd name="connsiteX4" fmla="*/ 464344 w 490537"/>
                                          <a:gd name="connsiteY4" fmla="*/ 66675 h 742950"/>
                                          <a:gd name="connsiteX5" fmla="*/ 490537 w 490537"/>
                                          <a:gd name="connsiteY5" fmla="*/ 90487 h 742950"/>
                                          <a:gd name="connsiteX6" fmla="*/ 450056 w 490537"/>
                                          <a:gd name="connsiteY6" fmla="*/ 173831 h 742950"/>
                                          <a:gd name="connsiteX7" fmla="*/ 409575 w 490537"/>
                                          <a:gd name="connsiteY7" fmla="*/ 211931 h 742950"/>
                                          <a:gd name="connsiteX8" fmla="*/ 321469 w 490537"/>
                                          <a:gd name="connsiteY8" fmla="*/ 433387 h 742950"/>
                                          <a:gd name="connsiteX9" fmla="*/ 304800 w 490537"/>
                                          <a:gd name="connsiteY9" fmla="*/ 469106 h 742950"/>
                                          <a:gd name="connsiteX10" fmla="*/ 340519 w 490537"/>
                                          <a:gd name="connsiteY10" fmla="*/ 483394 h 742950"/>
                                          <a:gd name="connsiteX11" fmla="*/ 292894 w 490537"/>
                                          <a:gd name="connsiteY11" fmla="*/ 619125 h 742950"/>
                                          <a:gd name="connsiteX12" fmla="*/ 261937 w 490537"/>
                                          <a:gd name="connsiteY12" fmla="*/ 709612 h 742950"/>
                                          <a:gd name="connsiteX13" fmla="*/ 150019 w 490537"/>
                                          <a:gd name="connsiteY13" fmla="*/ 728662 h 742950"/>
                                          <a:gd name="connsiteX14" fmla="*/ 83344 w 490537"/>
                                          <a:gd name="connsiteY14" fmla="*/ 742950 h 742950"/>
                                          <a:gd name="connsiteX15" fmla="*/ 54769 w 490537"/>
                                          <a:gd name="connsiteY15" fmla="*/ 721519 h 742950"/>
                                          <a:gd name="connsiteX16" fmla="*/ 66675 w 490537"/>
                                          <a:gd name="connsiteY16" fmla="*/ 673894 h 742950"/>
                                          <a:gd name="connsiteX17" fmla="*/ 23812 w 490537"/>
                                          <a:gd name="connsiteY17" fmla="*/ 638175 h 742950"/>
                                          <a:gd name="connsiteX18" fmla="*/ 0 w 490537"/>
                                          <a:gd name="connsiteY18" fmla="*/ 492919 h 742950"/>
                                          <a:gd name="connsiteX19" fmla="*/ 61912 w 490537"/>
                                          <a:gd name="connsiteY19" fmla="*/ 283369 h 742950"/>
                                          <a:gd name="connsiteX20" fmla="*/ 140494 w 490537"/>
                                          <a:gd name="connsiteY20" fmla="*/ 311944 h 742950"/>
                                          <a:gd name="connsiteX21" fmla="*/ 207169 w 490537"/>
                                          <a:gd name="connsiteY21" fmla="*/ 9525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0537" h="742950">
                                            <a:moveTo>
                                              <a:pt x="207169" y="9525"/>
                                            </a:moveTo>
                                            <a:lnTo>
                                              <a:pt x="280987" y="7144"/>
                                            </a:lnTo>
                                            <a:lnTo>
                                              <a:pt x="326231" y="45244"/>
                                            </a:lnTo>
                                            <a:lnTo>
                                              <a:pt x="369094" y="0"/>
                                            </a:lnTo>
                                            <a:lnTo>
                                              <a:pt x="464344" y="66675"/>
                                            </a:lnTo>
                                            <a:lnTo>
                                              <a:pt x="490537" y="90487"/>
                                            </a:lnTo>
                                            <a:lnTo>
                                              <a:pt x="450056" y="173831"/>
                                            </a:lnTo>
                                            <a:lnTo>
                                              <a:pt x="409575" y="211931"/>
                                            </a:lnTo>
                                            <a:lnTo>
                                              <a:pt x="321469" y="433387"/>
                                            </a:lnTo>
                                            <a:lnTo>
                                              <a:pt x="304800" y="469106"/>
                                            </a:lnTo>
                                            <a:lnTo>
                                              <a:pt x="340519" y="483394"/>
                                            </a:lnTo>
                                            <a:lnTo>
                                              <a:pt x="292894" y="619125"/>
                                            </a:lnTo>
                                            <a:lnTo>
                                              <a:pt x="261937" y="709612"/>
                                            </a:lnTo>
                                            <a:lnTo>
                                              <a:pt x="150019" y="728662"/>
                                            </a:lnTo>
                                            <a:lnTo>
                                              <a:pt x="83344" y="742950"/>
                                            </a:lnTo>
                                            <a:cubicBezTo>
                                              <a:pt x="54109" y="723460"/>
                                              <a:pt x="54769" y="735348"/>
                                              <a:pt x="54769" y="721519"/>
                                            </a:cubicBezTo>
                                            <a:lnTo>
                                              <a:pt x="66675" y="673894"/>
                                            </a:lnTo>
                                            <a:lnTo>
                                              <a:pt x="23812" y="638175"/>
                                            </a:lnTo>
                                            <a:lnTo>
                                              <a:pt x="0" y="492919"/>
                                            </a:lnTo>
                                            <a:cubicBezTo>
                                              <a:pt x="20424" y="423006"/>
                                              <a:pt x="61912" y="210534"/>
                                              <a:pt x="61912" y="283369"/>
                                            </a:cubicBezTo>
                                            <a:lnTo>
                                              <a:pt x="140494" y="311944"/>
                                            </a:lnTo>
                                            <a:lnTo>
                                              <a:pt x="207169" y="9525"/>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47" name="Prostokąt 31"/>
                                      <p:cNvSpPr>
                                        <a:spLocks noChangeArrowheads="1"/>
                                      </p:cNvSpPr>
                                      <p:nvPr/>
                                    </p:nvSpPr>
                                    <p:spPr bwMode="auto">
                                      <a:xfrm>
                                        <a:off x="6286512" y="435769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8 </a:t>
                                        </a:r>
                                        <a:endParaRPr lang="pl-PL" sz="1100" b="1" dirty="0">
                                          <a:solidFill>
                                            <a:schemeClr val="bg1"/>
                                          </a:solidFill>
                                          <a:latin typeface="Calibri" pitchFamily="34" charset="0"/>
                                        </a:endParaRPr>
                                      </a:p>
                                    </p:txBody>
                                  </p:sp>
                                </p:grpSp>
                              </p:grpSp>
                              <p:grpSp>
                                <p:nvGrpSpPr>
                                  <p:cNvPr id="71" name="Grupa 52"/>
                                  <p:cNvGrpSpPr/>
                                  <p:nvPr/>
                                </p:nvGrpSpPr>
                                <p:grpSpPr>
                                  <a:xfrm>
                                    <a:off x="5038725" y="1979613"/>
                                    <a:ext cx="1148588" cy="763587"/>
                                    <a:chOff x="5038725" y="1979613"/>
                                    <a:chExt cx="1148588" cy="763587"/>
                                  </a:xfrm>
                                </p:grpSpPr>
                                <p:sp>
                                  <p:nvSpPr>
                                    <p:cNvPr id="51" name="Dowolny kształt 50"/>
                                    <p:cNvSpPr/>
                                    <p:nvPr/>
                                  </p:nvSpPr>
                                  <p:spPr>
                                    <a:xfrm>
                                      <a:off x="5038725" y="1979613"/>
                                      <a:ext cx="1148588" cy="763587"/>
                                    </a:xfrm>
                                    <a:custGeom>
                                      <a:avLst/>
                                      <a:gdLst>
                                        <a:gd name="connsiteX0" fmla="*/ 652463 w 1148588"/>
                                        <a:gd name="connsiteY0" fmla="*/ 6350 h 763587"/>
                                        <a:gd name="connsiteX1" fmla="*/ 481013 w 1148588"/>
                                        <a:gd name="connsiteY1" fmla="*/ 277812 h 763587"/>
                                        <a:gd name="connsiteX2" fmla="*/ 376238 w 1148588"/>
                                        <a:gd name="connsiteY2" fmla="*/ 220662 h 763587"/>
                                        <a:gd name="connsiteX3" fmla="*/ 0 w 1148588"/>
                                        <a:gd name="connsiteY3" fmla="*/ 515937 h 763587"/>
                                        <a:gd name="connsiteX4" fmla="*/ 85725 w 1148588"/>
                                        <a:gd name="connsiteY4" fmla="*/ 763587 h 763587"/>
                                        <a:gd name="connsiteX5" fmla="*/ 257175 w 1148588"/>
                                        <a:gd name="connsiteY5" fmla="*/ 639762 h 763587"/>
                                        <a:gd name="connsiteX6" fmla="*/ 647700 w 1148588"/>
                                        <a:gd name="connsiteY6" fmla="*/ 492125 h 763587"/>
                                        <a:gd name="connsiteX7" fmla="*/ 719138 w 1148588"/>
                                        <a:gd name="connsiteY7" fmla="*/ 330200 h 763587"/>
                                        <a:gd name="connsiteX8" fmla="*/ 766763 w 1148588"/>
                                        <a:gd name="connsiteY8" fmla="*/ 306387 h 763587"/>
                                        <a:gd name="connsiteX9" fmla="*/ 1100138 w 1148588"/>
                                        <a:gd name="connsiteY9" fmla="*/ 373062 h 763587"/>
                                        <a:gd name="connsiteX10" fmla="*/ 1109663 w 1148588"/>
                                        <a:gd name="connsiteY10" fmla="*/ 315912 h 763587"/>
                                        <a:gd name="connsiteX11" fmla="*/ 1095375 w 1148588"/>
                                        <a:gd name="connsiteY11" fmla="*/ 315912 h 763587"/>
                                        <a:gd name="connsiteX12" fmla="*/ 652463 w 1148588"/>
                                        <a:gd name="connsiteY12" fmla="*/ 6350 h 76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8588" h="763587">
                                          <a:moveTo>
                                            <a:pt x="652463" y="6350"/>
                                          </a:moveTo>
                                          <a:cubicBezTo>
                                            <a:pt x="550069" y="0"/>
                                            <a:pt x="583563" y="226543"/>
                                            <a:pt x="481013" y="277812"/>
                                          </a:cubicBezTo>
                                          <a:cubicBezTo>
                                            <a:pt x="370067" y="219928"/>
                                            <a:pt x="330292" y="220662"/>
                                            <a:pt x="376238" y="220662"/>
                                          </a:cubicBezTo>
                                          <a:lnTo>
                                            <a:pt x="0" y="515937"/>
                                          </a:lnTo>
                                          <a:cubicBezTo>
                                            <a:pt x="29074" y="598313"/>
                                            <a:pt x="85725" y="676231"/>
                                            <a:pt x="85725" y="763587"/>
                                          </a:cubicBezTo>
                                          <a:lnTo>
                                            <a:pt x="257175" y="639762"/>
                                          </a:lnTo>
                                          <a:lnTo>
                                            <a:pt x="647700" y="492125"/>
                                          </a:lnTo>
                                          <a:lnTo>
                                            <a:pt x="719138" y="330200"/>
                                          </a:lnTo>
                                          <a:lnTo>
                                            <a:pt x="766763" y="306387"/>
                                          </a:lnTo>
                                          <a:lnTo>
                                            <a:pt x="1100138" y="373062"/>
                                          </a:lnTo>
                                          <a:cubicBezTo>
                                            <a:pt x="1139011" y="288837"/>
                                            <a:pt x="1148588" y="310352"/>
                                            <a:pt x="1109663" y="315912"/>
                                          </a:cubicBezTo>
                                          <a:cubicBezTo>
                                            <a:pt x="1104948" y="316585"/>
                                            <a:pt x="1100138" y="315912"/>
                                            <a:pt x="1095375" y="315912"/>
                                          </a:cubicBezTo>
                                          <a:cubicBezTo>
                                            <a:pt x="948286" y="208793"/>
                                            <a:pt x="754857" y="12700"/>
                                            <a:pt x="652463" y="6350"/>
                                          </a:cubicBez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Prostokąt 89"/>
                                    <p:cNvSpPr>
                                      <a:spLocks noChangeArrowheads="1"/>
                                    </p:cNvSpPr>
                                    <p:nvPr/>
                                  </p:nvSpPr>
                                  <p:spPr bwMode="auto">
                                    <a:xfrm>
                                      <a:off x="5286380" y="2214554"/>
                                      <a:ext cx="288862"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9 </a:t>
                                      </a:r>
                                      <a:endParaRPr lang="pl-PL" sz="1100" b="1" dirty="0">
                                        <a:solidFill>
                                          <a:schemeClr val="bg1"/>
                                        </a:solidFill>
                                        <a:latin typeface="Calibri" pitchFamily="34" charset="0"/>
                                      </a:endParaRPr>
                                    </a:p>
                                  </p:txBody>
                                </p:sp>
                              </p:grpSp>
                            </p:grpSp>
                            <p:grpSp>
                              <p:nvGrpSpPr>
                                <p:cNvPr id="73" name="Grupa 53"/>
                                <p:cNvGrpSpPr/>
                                <p:nvPr/>
                              </p:nvGrpSpPr>
                              <p:grpSpPr>
                                <a:xfrm>
                                  <a:off x="3928362" y="2694244"/>
                                  <a:ext cx="360996" cy="543358"/>
                                  <a:chOff x="3928362" y="2694244"/>
                                  <a:chExt cx="360996" cy="543358"/>
                                </a:xfrm>
                              </p:grpSpPr>
                              <p:sp>
                                <p:nvSpPr>
                                  <p:cNvPr id="52" name="Prostokąt 51"/>
                                  <p:cNvSpPr/>
                                  <p:nvPr/>
                                </p:nvSpPr>
                                <p:spPr>
                                  <a:xfrm rot="17766089">
                                    <a:off x="3838566" y="2823047"/>
                                    <a:ext cx="543358" cy="285752"/>
                                  </a:xfrm>
                                  <a:prstGeom prst="rect">
                                    <a:avLst/>
                                  </a:pr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Prostokąt 31"/>
                                  <p:cNvSpPr>
                                    <a:spLocks noChangeArrowheads="1"/>
                                  </p:cNvSpPr>
                                  <p:nvPr/>
                                </p:nvSpPr>
                                <p:spPr bwMode="auto">
                                  <a:xfrm>
                                    <a:off x="3928362" y="2714620"/>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10 </a:t>
                                    </a:r>
                                    <a:endParaRPr lang="pl-PL" sz="1100" b="1" dirty="0">
                                      <a:solidFill>
                                        <a:schemeClr val="bg1"/>
                                      </a:solidFill>
                                      <a:latin typeface="Calibri" pitchFamily="34" charset="0"/>
                                    </a:endParaRPr>
                                  </a:p>
                                </p:txBody>
                              </p:sp>
                            </p:grpSp>
                          </p:grpSp>
                          <p:grpSp>
                            <p:nvGrpSpPr>
                              <p:cNvPr id="74" name="Grupa 56"/>
                              <p:cNvGrpSpPr/>
                              <p:nvPr/>
                            </p:nvGrpSpPr>
                            <p:grpSpPr>
                              <a:xfrm>
                                <a:off x="3857620" y="2500306"/>
                                <a:ext cx="328936" cy="285752"/>
                                <a:chOff x="2746674" y="4143380"/>
                                <a:chExt cx="328936" cy="285752"/>
                              </a:xfrm>
                            </p:grpSpPr>
                            <p:sp>
                              <p:nvSpPr>
                                <p:cNvPr id="55" name="Elipsa 54"/>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6"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77" name="Grupa 57"/>
                              <p:cNvGrpSpPr/>
                              <p:nvPr/>
                            </p:nvGrpSpPr>
                            <p:grpSpPr>
                              <a:xfrm>
                                <a:off x="3786182" y="1428736"/>
                                <a:ext cx="328936" cy="285752"/>
                                <a:chOff x="2746674" y="4143380"/>
                                <a:chExt cx="328936" cy="285752"/>
                              </a:xfrm>
                            </p:grpSpPr>
                            <p:sp>
                              <p:nvSpPr>
                                <p:cNvPr id="59" name="Elipsa 58"/>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0"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80" name="Grupa 60"/>
                              <p:cNvGrpSpPr/>
                              <p:nvPr/>
                            </p:nvGrpSpPr>
                            <p:grpSpPr>
                              <a:xfrm>
                                <a:off x="3357554" y="1785926"/>
                                <a:ext cx="328936" cy="285752"/>
                                <a:chOff x="2746674" y="4143380"/>
                                <a:chExt cx="328936" cy="285752"/>
                              </a:xfrm>
                            </p:grpSpPr>
                            <p:sp>
                              <p:nvSpPr>
                                <p:cNvPr id="62" name="Elipsa 61"/>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81" name="Grupa 63"/>
                              <p:cNvGrpSpPr/>
                              <p:nvPr/>
                            </p:nvGrpSpPr>
                            <p:grpSpPr>
                              <a:xfrm>
                                <a:off x="4786314" y="3786190"/>
                                <a:ext cx="328936" cy="285752"/>
                                <a:chOff x="2746674" y="4143380"/>
                                <a:chExt cx="328936" cy="285752"/>
                              </a:xfrm>
                            </p:grpSpPr>
                            <p:sp>
                              <p:nvSpPr>
                                <p:cNvPr id="65" name="Elipsa 64"/>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nvGrpSpPr>
                              <p:cNvPr id="82" name="Grupa 66"/>
                              <p:cNvGrpSpPr/>
                              <p:nvPr/>
                            </p:nvGrpSpPr>
                            <p:grpSpPr>
                              <a:xfrm>
                                <a:off x="5814700" y="2643182"/>
                                <a:ext cx="328936" cy="285752"/>
                                <a:chOff x="2746674" y="4143380"/>
                                <a:chExt cx="328936" cy="285752"/>
                              </a:xfrm>
                            </p:grpSpPr>
                            <p:sp>
                              <p:nvSpPr>
                                <p:cNvPr id="68" name="Elipsa 67"/>
                                <p:cNvSpPr/>
                                <p:nvPr/>
                              </p:nvSpPr>
                              <p:spPr>
                                <a:xfrm>
                                  <a:off x="2786050" y="4143380"/>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9" name="Prostokąt 31"/>
                                <p:cNvSpPr>
                                  <a:spLocks noChangeArrowheads="1"/>
                                </p:cNvSpPr>
                                <p:nvPr/>
                              </p:nvSpPr>
                              <p:spPr bwMode="auto">
                                <a:xfrm>
                                  <a:off x="2746674" y="4143380"/>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11</a:t>
                                  </a:r>
                                  <a:endParaRPr lang="pl-PL" sz="1100" b="1" dirty="0">
                                    <a:solidFill>
                                      <a:schemeClr val="bg1"/>
                                    </a:solidFill>
                                    <a:latin typeface="Calibri" pitchFamily="34" charset="0"/>
                                  </a:endParaRPr>
                                </a:p>
                              </p:txBody>
                            </p:sp>
                          </p:grpSp>
                        </p:grpSp>
                        <p:grpSp>
                          <p:nvGrpSpPr>
                            <p:cNvPr id="83" name="Grupa 72"/>
                            <p:cNvGrpSpPr/>
                            <p:nvPr/>
                          </p:nvGrpSpPr>
                          <p:grpSpPr>
                            <a:xfrm>
                              <a:off x="5500000" y="3786190"/>
                              <a:ext cx="360996" cy="454025"/>
                              <a:chOff x="5500000" y="3786190"/>
                              <a:chExt cx="360996" cy="454025"/>
                            </a:xfrm>
                          </p:grpSpPr>
                          <p:sp>
                            <p:nvSpPr>
                              <p:cNvPr id="70" name="Dowolny kształt 69"/>
                              <p:cNvSpPr/>
                              <p:nvPr/>
                            </p:nvSpPr>
                            <p:spPr>
                              <a:xfrm>
                                <a:off x="5500694" y="3786190"/>
                                <a:ext cx="346075" cy="454025"/>
                              </a:xfrm>
                              <a:custGeom>
                                <a:avLst/>
                                <a:gdLst>
                                  <a:gd name="connsiteX0" fmla="*/ 202406 w 347662"/>
                                  <a:gd name="connsiteY0" fmla="*/ 0 h 454818"/>
                                  <a:gd name="connsiteX1" fmla="*/ 90487 w 347662"/>
                                  <a:gd name="connsiteY1" fmla="*/ 107156 h 454818"/>
                                  <a:gd name="connsiteX2" fmla="*/ 169069 w 347662"/>
                                  <a:gd name="connsiteY2" fmla="*/ 204787 h 454818"/>
                                  <a:gd name="connsiteX3" fmla="*/ 0 w 347662"/>
                                  <a:gd name="connsiteY3" fmla="*/ 366712 h 454818"/>
                                  <a:gd name="connsiteX4" fmla="*/ 92869 w 347662"/>
                                  <a:gd name="connsiteY4" fmla="*/ 454818 h 454818"/>
                                  <a:gd name="connsiteX5" fmla="*/ 347662 w 347662"/>
                                  <a:gd name="connsiteY5" fmla="*/ 128587 h 454818"/>
                                  <a:gd name="connsiteX6" fmla="*/ 202406 w 347662"/>
                                  <a:gd name="connsiteY6" fmla="*/ 0 h 45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662" h="454818">
                                    <a:moveTo>
                                      <a:pt x="202406" y="0"/>
                                    </a:moveTo>
                                    <a:lnTo>
                                      <a:pt x="90487" y="107156"/>
                                    </a:lnTo>
                                    <a:lnTo>
                                      <a:pt x="169069" y="204787"/>
                                    </a:lnTo>
                                    <a:lnTo>
                                      <a:pt x="0" y="366712"/>
                                    </a:lnTo>
                                    <a:lnTo>
                                      <a:pt x="92869" y="454818"/>
                                    </a:lnTo>
                                    <a:lnTo>
                                      <a:pt x="347662" y="128587"/>
                                    </a:lnTo>
                                    <a:lnTo>
                                      <a:pt x="202406" y="0"/>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72" name="Prostokąt 31"/>
                              <p:cNvSpPr>
                                <a:spLocks noChangeArrowheads="1"/>
                              </p:cNvSpPr>
                              <p:nvPr/>
                            </p:nvSpPr>
                            <p:spPr bwMode="auto">
                              <a:xfrm>
                                <a:off x="5500000" y="3786190"/>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12 </a:t>
                                </a:r>
                                <a:endParaRPr lang="pl-PL" sz="1100" b="1" dirty="0">
                                  <a:solidFill>
                                    <a:schemeClr val="bg1"/>
                                  </a:solidFill>
                                  <a:latin typeface="Calibri" pitchFamily="34" charset="0"/>
                                </a:endParaRPr>
                              </a:p>
                            </p:txBody>
                          </p:sp>
                        </p:grpSp>
                      </p:grpSp>
                      <p:grpSp>
                        <p:nvGrpSpPr>
                          <p:cNvPr id="85" name="Grupa 76"/>
                          <p:cNvGrpSpPr/>
                          <p:nvPr/>
                        </p:nvGrpSpPr>
                        <p:grpSpPr>
                          <a:xfrm>
                            <a:off x="4857056" y="5000636"/>
                            <a:ext cx="360996" cy="328613"/>
                            <a:chOff x="4857056" y="5000636"/>
                            <a:chExt cx="360996" cy="328613"/>
                          </a:xfrm>
                        </p:grpSpPr>
                        <p:sp>
                          <p:nvSpPr>
                            <p:cNvPr id="75" name="Dowolny kształt 74"/>
                            <p:cNvSpPr/>
                            <p:nvPr/>
                          </p:nvSpPr>
                          <p:spPr>
                            <a:xfrm>
                              <a:off x="5000628" y="5072074"/>
                              <a:ext cx="188913" cy="257175"/>
                            </a:xfrm>
                            <a:custGeom>
                              <a:avLst/>
                              <a:gdLst>
                                <a:gd name="connsiteX0" fmla="*/ 0 w 188119"/>
                                <a:gd name="connsiteY0" fmla="*/ 102394 h 257175"/>
                                <a:gd name="connsiteX1" fmla="*/ 147638 w 188119"/>
                                <a:gd name="connsiteY1" fmla="*/ 0 h 257175"/>
                                <a:gd name="connsiteX2" fmla="*/ 188119 w 188119"/>
                                <a:gd name="connsiteY2" fmla="*/ 59532 h 257175"/>
                                <a:gd name="connsiteX3" fmla="*/ 90488 w 188119"/>
                                <a:gd name="connsiteY3" fmla="*/ 257175 h 257175"/>
                                <a:gd name="connsiteX4" fmla="*/ 0 w 188119"/>
                                <a:gd name="connsiteY4" fmla="*/ 102394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19" h="257175">
                                  <a:moveTo>
                                    <a:pt x="0" y="102394"/>
                                  </a:moveTo>
                                  <a:lnTo>
                                    <a:pt x="147638" y="0"/>
                                  </a:lnTo>
                                  <a:lnTo>
                                    <a:pt x="188119" y="59532"/>
                                  </a:lnTo>
                                  <a:lnTo>
                                    <a:pt x="90488" y="257175"/>
                                  </a:lnTo>
                                  <a:lnTo>
                                    <a:pt x="0" y="102394"/>
                                  </a:lnTo>
                                  <a:close/>
                                </a:path>
                              </a:pathLst>
                            </a:custGeom>
                            <a:solidFill>
                              <a:srgbClr val="FFC000">
                                <a:alpha val="20000"/>
                              </a:srgbClr>
                            </a:solidFill>
                            <a:ln w="25400">
                              <a:solidFill>
                                <a:srgbClr val="EA8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76" name="Prostokąt 31"/>
                            <p:cNvSpPr>
                              <a:spLocks noChangeArrowheads="1"/>
                            </p:cNvSpPr>
                            <p:nvPr/>
                          </p:nvSpPr>
                          <p:spPr bwMode="auto">
                            <a:xfrm>
                              <a:off x="4857056" y="5000636"/>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13 </a:t>
                              </a:r>
                              <a:endParaRPr lang="pl-PL" sz="1100" b="1" dirty="0">
                                <a:solidFill>
                                  <a:schemeClr val="bg1"/>
                                </a:solidFill>
                                <a:latin typeface="Calibri" pitchFamily="34" charset="0"/>
                              </a:endParaRPr>
                            </a:p>
                          </p:txBody>
                        </p:sp>
                      </p:grpSp>
                    </p:grpSp>
                    <p:grpSp>
                      <p:nvGrpSpPr>
                        <p:cNvPr id="87" name="Grupa 79"/>
                        <p:cNvGrpSpPr/>
                        <p:nvPr/>
                      </p:nvGrpSpPr>
                      <p:grpSpPr>
                        <a:xfrm>
                          <a:off x="5429256" y="2143116"/>
                          <a:ext cx="360996" cy="285752"/>
                          <a:chOff x="5429256" y="2143116"/>
                          <a:chExt cx="360996" cy="285752"/>
                        </a:xfrm>
                      </p:grpSpPr>
                      <p:sp>
                        <p:nvSpPr>
                          <p:cNvPr id="78" name="Elipsa 77"/>
                          <p:cNvSpPr/>
                          <p:nvPr/>
                        </p:nvSpPr>
                        <p:spPr>
                          <a:xfrm>
                            <a:off x="5500694" y="2143116"/>
                            <a:ext cx="285752" cy="28575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Prostokąt 31"/>
                          <p:cNvSpPr>
                            <a:spLocks noChangeArrowheads="1"/>
                          </p:cNvSpPr>
                          <p:nvPr/>
                        </p:nvSpPr>
                        <p:spPr bwMode="auto">
                          <a:xfrm>
                            <a:off x="5429256" y="2143116"/>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14 </a:t>
                            </a:r>
                            <a:endParaRPr lang="pl-PL" sz="1100" b="1" dirty="0">
                              <a:solidFill>
                                <a:schemeClr val="bg1"/>
                              </a:solidFill>
                              <a:latin typeface="Calibri" pitchFamily="34" charset="0"/>
                            </a:endParaRPr>
                          </a:p>
                        </p:txBody>
                      </p:sp>
                    </p:grpSp>
                  </p:grpSp>
                  <p:grpSp>
                    <p:nvGrpSpPr>
                      <p:cNvPr id="88" name="Grupa 87"/>
                      <p:cNvGrpSpPr/>
                      <p:nvPr/>
                    </p:nvGrpSpPr>
                    <p:grpSpPr>
                      <a:xfrm>
                        <a:off x="3232298" y="2824716"/>
                        <a:ext cx="2381693" cy="1449572"/>
                        <a:chOff x="3232298" y="2824716"/>
                        <a:chExt cx="2381693" cy="1449572"/>
                      </a:xfrm>
                    </p:grpSpPr>
                    <p:sp>
                      <p:nvSpPr>
                        <p:cNvPr id="84" name="Dowolny kształt 83"/>
                        <p:cNvSpPr/>
                        <p:nvPr/>
                      </p:nvSpPr>
                      <p:spPr>
                        <a:xfrm>
                          <a:off x="3232298" y="2824716"/>
                          <a:ext cx="2381693" cy="1449572"/>
                        </a:xfrm>
                        <a:custGeom>
                          <a:avLst/>
                          <a:gdLst>
                            <a:gd name="connsiteX0" fmla="*/ 0 w 2381693"/>
                            <a:gd name="connsiteY0" fmla="*/ 14177 h 1449572"/>
                            <a:gd name="connsiteX1" fmla="*/ 170121 w 2381693"/>
                            <a:gd name="connsiteY1" fmla="*/ 14177 h 1449572"/>
                            <a:gd name="connsiteX2" fmla="*/ 372139 w 2381693"/>
                            <a:gd name="connsiteY2" fmla="*/ 99237 h 1449572"/>
                            <a:gd name="connsiteX3" fmla="*/ 723014 w 2381693"/>
                            <a:gd name="connsiteY3" fmla="*/ 545805 h 1449572"/>
                            <a:gd name="connsiteX4" fmla="*/ 1041990 w 2381693"/>
                            <a:gd name="connsiteY4" fmla="*/ 1024270 h 1449572"/>
                            <a:gd name="connsiteX5" fmla="*/ 1180214 w 2381693"/>
                            <a:gd name="connsiteY5" fmla="*/ 1311349 h 1449572"/>
                            <a:gd name="connsiteX6" fmla="*/ 1286539 w 2381693"/>
                            <a:gd name="connsiteY6" fmla="*/ 1343247 h 1449572"/>
                            <a:gd name="connsiteX7" fmla="*/ 1669311 w 2381693"/>
                            <a:gd name="connsiteY7" fmla="*/ 1375144 h 1449572"/>
                            <a:gd name="connsiteX8" fmla="*/ 2381693 w 2381693"/>
                            <a:gd name="connsiteY8" fmla="*/ 1449572 h 14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693" h="1449572">
                              <a:moveTo>
                                <a:pt x="0" y="14177"/>
                              </a:moveTo>
                              <a:cubicBezTo>
                                <a:pt x="54049" y="7088"/>
                                <a:pt x="108098" y="0"/>
                                <a:pt x="170121" y="14177"/>
                              </a:cubicBezTo>
                              <a:cubicBezTo>
                                <a:pt x="232144" y="28354"/>
                                <a:pt x="279990" y="10632"/>
                                <a:pt x="372139" y="99237"/>
                              </a:cubicBezTo>
                              <a:cubicBezTo>
                                <a:pt x="464288" y="187842"/>
                                <a:pt x="611372" y="391633"/>
                                <a:pt x="723014" y="545805"/>
                              </a:cubicBezTo>
                              <a:cubicBezTo>
                                <a:pt x="834656" y="699977"/>
                                <a:pt x="965790" y="896679"/>
                                <a:pt x="1041990" y="1024270"/>
                              </a:cubicBezTo>
                              <a:cubicBezTo>
                                <a:pt x="1118190" y="1151861"/>
                                <a:pt x="1139456" y="1258186"/>
                                <a:pt x="1180214" y="1311349"/>
                              </a:cubicBezTo>
                              <a:cubicBezTo>
                                <a:pt x="1220972" y="1364512"/>
                                <a:pt x="1205023" y="1332615"/>
                                <a:pt x="1286539" y="1343247"/>
                              </a:cubicBezTo>
                              <a:cubicBezTo>
                                <a:pt x="1368055" y="1353879"/>
                                <a:pt x="1669311" y="1375144"/>
                                <a:pt x="1669311" y="1375144"/>
                              </a:cubicBezTo>
                              <a:lnTo>
                                <a:pt x="2381693" y="1449572"/>
                              </a:lnTo>
                            </a:path>
                          </a:pathLst>
                        </a:cu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86" name="Prostokąt 31"/>
                        <p:cNvSpPr>
                          <a:spLocks noChangeArrowheads="1"/>
                        </p:cNvSpPr>
                        <p:nvPr/>
                      </p:nvSpPr>
                      <p:spPr bwMode="auto">
                        <a:xfrm>
                          <a:off x="4071934" y="3714752"/>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15</a:t>
                          </a:r>
                          <a:endParaRPr lang="pl-PL" sz="1100" b="1" dirty="0">
                            <a:solidFill>
                              <a:schemeClr val="bg1"/>
                            </a:solidFill>
                            <a:latin typeface="Calibri" pitchFamily="34" charset="0"/>
                          </a:endParaRPr>
                        </a:p>
                      </p:txBody>
                    </p:sp>
                  </p:grpSp>
                </p:grpSp>
                <p:grpSp>
                  <p:nvGrpSpPr>
                    <p:cNvPr id="89" name="Grupa 91"/>
                    <p:cNvGrpSpPr/>
                    <p:nvPr/>
                  </p:nvGrpSpPr>
                  <p:grpSpPr>
                    <a:xfrm>
                      <a:off x="5131207" y="4286256"/>
                      <a:ext cx="1012429" cy="1357322"/>
                      <a:chOff x="5131207" y="4286256"/>
                      <a:chExt cx="1012429" cy="1357322"/>
                    </a:xfrm>
                  </p:grpSpPr>
                  <p:sp>
                    <p:nvSpPr>
                      <p:cNvPr id="90" name="Dowolny kształt 89"/>
                      <p:cNvSpPr/>
                      <p:nvPr/>
                    </p:nvSpPr>
                    <p:spPr>
                      <a:xfrm>
                        <a:off x="5131207" y="4286256"/>
                        <a:ext cx="1012429" cy="1357322"/>
                      </a:xfrm>
                      <a:custGeom>
                        <a:avLst/>
                        <a:gdLst>
                          <a:gd name="connsiteX0" fmla="*/ 566738 w 1154907"/>
                          <a:gd name="connsiteY0" fmla="*/ 0 h 1549433"/>
                          <a:gd name="connsiteX1" fmla="*/ 1076325 w 1154907"/>
                          <a:gd name="connsiteY1" fmla="*/ 250031 h 1549433"/>
                          <a:gd name="connsiteX2" fmla="*/ 1154907 w 1154907"/>
                          <a:gd name="connsiteY2" fmla="*/ 319088 h 1549433"/>
                          <a:gd name="connsiteX3" fmla="*/ 1057275 w 1154907"/>
                          <a:gd name="connsiteY3" fmla="*/ 528638 h 1549433"/>
                          <a:gd name="connsiteX4" fmla="*/ 1150144 w 1154907"/>
                          <a:gd name="connsiteY4" fmla="*/ 688181 h 1549433"/>
                          <a:gd name="connsiteX5" fmla="*/ 1069182 w 1154907"/>
                          <a:gd name="connsiteY5" fmla="*/ 742950 h 1549433"/>
                          <a:gd name="connsiteX6" fmla="*/ 814388 w 1154907"/>
                          <a:gd name="connsiteY6" fmla="*/ 1352550 h 1549433"/>
                          <a:gd name="connsiteX7" fmla="*/ 742950 w 1154907"/>
                          <a:gd name="connsiteY7" fmla="*/ 1469231 h 1549433"/>
                          <a:gd name="connsiteX8" fmla="*/ 481013 w 1154907"/>
                          <a:gd name="connsiteY8" fmla="*/ 1454944 h 1549433"/>
                          <a:gd name="connsiteX9" fmla="*/ 423863 w 1154907"/>
                          <a:gd name="connsiteY9" fmla="*/ 1362075 h 1549433"/>
                          <a:gd name="connsiteX10" fmla="*/ 323850 w 1154907"/>
                          <a:gd name="connsiteY10" fmla="*/ 1314450 h 1549433"/>
                          <a:gd name="connsiteX11" fmla="*/ 119063 w 1154907"/>
                          <a:gd name="connsiteY11" fmla="*/ 1300163 h 1549433"/>
                          <a:gd name="connsiteX12" fmla="*/ 0 w 1154907"/>
                          <a:gd name="connsiteY12" fmla="*/ 1138238 h 1549433"/>
                          <a:gd name="connsiteX13" fmla="*/ 566738 w 1154907"/>
                          <a:gd name="connsiteY13" fmla="*/ 0 h 154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907" h="1549433">
                            <a:moveTo>
                              <a:pt x="566738" y="0"/>
                            </a:moveTo>
                            <a:lnTo>
                              <a:pt x="1076325" y="250031"/>
                            </a:lnTo>
                            <a:lnTo>
                              <a:pt x="1154907" y="319088"/>
                            </a:lnTo>
                            <a:lnTo>
                              <a:pt x="1057275" y="528638"/>
                            </a:lnTo>
                            <a:lnTo>
                              <a:pt x="1150144" y="688181"/>
                            </a:lnTo>
                            <a:lnTo>
                              <a:pt x="1069182" y="742950"/>
                            </a:lnTo>
                            <a:lnTo>
                              <a:pt x="814388" y="1352550"/>
                            </a:lnTo>
                            <a:lnTo>
                              <a:pt x="742950" y="1469231"/>
                            </a:lnTo>
                            <a:cubicBezTo>
                              <a:pt x="478633" y="1462023"/>
                              <a:pt x="481013" y="1549433"/>
                              <a:pt x="481013" y="1454944"/>
                            </a:cubicBezTo>
                            <a:cubicBezTo>
                              <a:pt x="422542" y="1367238"/>
                              <a:pt x="423863" y="1403562"/>
                              <a:pt x="423863" y="1362075"/>
                            </a:cubicBezTo>
                            <a:cubicBezTo>
                              <a:pt x="325518" y="1314102"/>
                              <a:pt x="362441" y="1314450"/>
                              <a:pt x="323850" y="1314450"/>
                            </a:cubicBezTo>
                            <a:lnTo>
                              <a:pt x="119063" y="1300163"/>
                            </a:lnTo>
                            <a:lnTo>
                              <a:pt x="0" y="1138238"/>
                            </a:lnTo>
                            <a:lnTo>
                              <a:pt x="566738" y="0"/>
                            </a:lnTo>
                            <a:close/>
                          </a:path>
                        </a:pathLst>
                      </a:custGeom>
                      <a:solidFill>
                        <a:srgbClr val="FFC000">
                          <a:alpha val="20000"/>
                        </a:srgbClr>
                      </a:solidFill>
                      <a:ln>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91" name="Prostokąt 31"/>
                      <p:cNvSpPr>
                        <a:spLocks noChangeArrowheads="1"/>
                      </p:cNvSpPr>
                      <p:nvPr/>
                    </p:nvSpPr>
                    <p:spPr bwMode="auto">
                      <a:xfrm>
                        <a:off x="5643570" y="4500570"/>
                        <a:ext cx="36099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16 </a:t>
                        </a:r>
                        <a:endParaRPr lang="pl-PL" sz="1100" b="1" dirty="0">
                          <a:solidFill>
                            <a:schemeClr val="bg1"/>
                          </a:solidFill>
                          <a:latin typeface="Calibri" pitchFamily="34" charset="0"/>
                        </a:endParaRPr>
                      </a:p>
                    </p:txBody>
                  </p:sp>
                </p:grpSp>
              </p:grpSp>
              <p:sp>
                <p:nvSpPr>
                  <p:cNvPr id="92" name="Dowolny kształt 91"/>
                  <p:cNvSpPr/>
                  <p:nvPr/>
                </p:nvSpPr>
                <p:spPr>
                  <a:xfrm>
                    <a:off x="4857752" y="2520967"/>
                    <a:ext cx="2509837" cy="3336925"/>
                  </a:xfrm>
                  <a:custGeom>
                    <a:avLst/>
                    <a:gdLst>
                      <a:gd name="connsiteX0" fmla="*/ 2509838 w 2509838"/>
                      <a:gd name="connsiteY0" fmla="*/ 0 h 3337719"/>
                      <a:gd name="connsiteX1" fmla="*/ 1257300 w 2509838"/>
                      <a:gd name="connsiteY1" fmla="*/ 1195388 h 3337719"/>
                      <a:gd name="connsiteX2" fmla="*/ 957263 w 2509838"/>
                      <a:gd name="connsiteY2" fmla="*/ 1519238 h 3337719"/>
                      <a:gd name="connsiteX3" fmla="*/ 681038 w 2509838"/>
                      <a:gd name="connsiteY3" fmla="*/ 1895475 h 3337719"/>
                      <a:gd name="connsiteX4" fmla="*/ 342900 w 2509838"/>
                      <a:gd name="connsiteY4" fmla="*/ 2509838 h 3337719"/>
                      <a:gd name="connsiteX5" fmla="*/ 47625 w 2509838"/>
                      <a:gd name="connsiteY5" fmla="*/ 3219450 h 3337719"/>
                      <a:gd name="connsiteX6" fmla="*/ 57150 w 2509838"/>
                      <a:gd name="connsiteY6" fmla="*/ 3219450 h 333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9838" h="3337719">
                        <a:moveTo>
                          <a:pt x="2509838" y="0"/>
                        </a:moveTo>
                        <a:lnTo>
                          <a:pt x="1257300" y="1195388"/>
                        </a:lnTo>
                        <a:cubicBezTo>
                          <a:pt x="998538" y="1448594"/>
                          <a:pt x="1053307" y="1402557"/>
                          <a:pt x="957263" y="1519238"/>
                        </a:cubicBezTo>
                        <a:cubicBezTo>
                          <a:pt x="861219" y="1635919"/>
                          <a:pt x="783432" y="1730375"/>
                          <a:pt x="681038" y="1895475"/>
                        </a:cubicBezTo>
                        <a:cubicBezTo>
                          <a:pt x="578644" y="2060575"/>
                          <a:pt x="448469" y="2289176"/>
                          <a:pt x="342900" y="2509838"/>
                        </a:cubicBezTo>
                        <a:cubicBezTo>
                          <a:pt x="237331" y="2730500"/>
                          <a:pt x="95250" y="3101181"/>
                          <a:pt x="47625" y="3219450"/>
                        </a:cubicBezTo>
                        <a:cubicBezTo>
                          <a:pt x="0" y="3337719"/>
                          <a:pt x="28575" y="3278584"/>
                          <a:pt x="57150" y="3219450"/>
                        </a:cubicBezTo>
                      </a:path>
                    </a:pathLst>
                  </a:cu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defRPr/>
                    </a:pPr>
                    <a:endParaRPr lang="pl-PL"/>
                  </a:p>
                </p:txBody>
              </p:sp>
            </p:grpSp>
            <p:sp>
              <p:nvSpPr>
                <p:cNvPr id="93" name="Prostokąt 31"/>
                <p:cNvSpPr>
                  <a:spLocks noChangeArrowheads="1"/>
                </p:cNvSpPr>
                <p:nvPr/>
              </p:nvSpPr>
              <p:spPr bwMode="auto">
                <a:xfrm>
                  <a:off x="6357950" y="3214686"/>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17</a:t>
                  </a:r>
                  <a:endParaRPr lang="pl-PL" sz="1100" b="1" dirty="0">
                    <a:solidFill>
                      <a:schemeClr val="bg1"/>
                    </a:solidFill>
                    <a:latin typeface="Calibri" pitchFamily="34" charset="0"/>
                  </a:endParaRPr>
                </a:p>
              </p:txBody>
            </p:sp>
            <p:sp>
              <p:nvSpPr>
                <p:cNvPr id="16" name="Prostokąt 15"/>
                <p:cNvSpPr/>
                <p:nvPr/>
              </p:nvSpPr>
              <p:spPr>
                <a:xfrm>
                  <a:off x="1428728" y="928670"/>
                  <a:ext cx="6357982"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6"/>
                        </a:solidFill>
                        <a:prstDash val="solid"/>
                      </a:ln>
                      <a:solidFill>
                        <a:schemeClr val="bg1"/>
                      </a:solidFill>
                      <a:effectLst>
                        <a:reflection blurRad="12700" stA="28000" endPos="45000" dist="1000" dir="5400000" sy="-100000" algn="bl" rotWithShape="0"/>
                      </a:effectLst>
                    </a:rPr>
                    <a:t>PRZESTRZEŃ PUBLICZNA I ZIELEŃ </a:t>
                  </a:r>
                  <a:endParaRPr lang="pl-PL" sz="3200" cap="all" dirty="0">
                    <a:ln w="9000" cmpd="sng">
                      <a:solidFill>
                        <a:schemeClr val="accent6"/>
                      </a:solidFill>
                      <a:prstDash val="solid"/>
                    </a:ln>
                    <a:solidFill>
                      <a:schemeClr val="bg1"/>
                    </a:solidFill>
                    <a:effectLst>
                      <a:reflection blurRad="12700" stA="28000" endPos="45000" dist="1000" dir="5400000" sy="-100000" algn="bl" rotWithShape="0"/>
                    </a:effectLst>
                  </a:endParaRPr>
                </a:p>
              </p:txBody>
            </p:sp>
          </p:grpSp>
          <p:grpSp>
            <p:nvGrpSpPr>
              <p:cNvPr id="94" name="Grupa 100"/>
              <p:cNvGrpSpPr/>
              <p:nvPr/>
            </p:nvGrpSpPr>
            <p:grpSpPr>
              <a:xfrm>
                <a:off x="3286116" y="2571744"/>
                <a:ext cx="328936" cy="267148"/>
                <a:chOff x="3286116" y="2571744"/>
                <a:chExt cx="328936" cy="267148"/>
              </a:xfrm>
            </p:grpSpPr>
            <p:cxnSp>
              <p:nvCxnSpPr>
                <p:cNvPr id="95" name="Łącznik prosty 94"/>
                <p:cNvCxnSpPr>
                  <a:endCxn id="84" idx="1"/>
                </p:cNvCxnSpPr>
                <p:nvPr/>
              </p:nvCxnSpPr>
              <p:spPr>
                <a:xfrm rot="10800000" flipV="1">
                  <a:off x="3402420" y="2714619"/>
                  <a:ext cx="169449" cy="124273"/>
                </a:xfrm>
                <a:prstGeom prst="line">
                  <a:avLst/>
                </a:pr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0" name="Prostokąt 31"/>
                <p:cNvSpPr>
                  <a:spLocks noChangeArrowheads="1"/>
                </p:cNvSpPr>
                <p:nvPr/>
              </p:nvSpPr>
              <p:spPr bwMode="auto">
                <a:xfrm>
                  <a:off x="3286116" y="2571744"/>
                  <a:ext cx="328936"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18</a:t>
                  </a:r>
                  <a:endParaRPr lang="pl-PL" sz="1100" b="1" dirty="0">
                    <a:solidFill>
                      <a:schemeClr val="bg1"/>
                    </a:solidFill>
                    <a:latin typeface="Calibri" pitchFamily="34" charset="0"/>
                  </a:endParaRPr>
                </a:p>
              </p:txBody>
            </p:sp>
          </p:grpSp>
        </p:grpSp>
        <p:sp>
          <p:nvSpPr>
            <p:cNvPr id="98" name="Prostokąt 23"/>
            <p:cNvSpPr>
              <a:spLocks noChangeArrowheads="1"/>
            </p:cNvSpPr>
            <p:nvPr/>
          </p:nvSpPr>
          <p:spPr bwMode="auto">
            <a:xfrm>
              <a:off x="5834171" y="1884355"/>
              <a:ext cx="285655" cy="261610"/>
            </a:xfrm>
            <a:prstGeom prst="rect">
              <a:avLst/>
            </a:prstGeom>
            <a:noFill/>
            <a:ln w="9525">
              <a:noFill/>
              <a:miter lim="800000"/>
              <a:headEnd/>
              <a:tailEnd/>
            </a:ln>
          </p:spPr>
          <p:txBody>
            <a:bodyPr wrap="none">
              <a:spAutoFit/>
            </a:bodyPr>
            <a:lstStyle/>
            <a:p>
              <a:pPr algn="r"/>
              <a:r>
                <a:rPr lang="pl-PL" sz="1100" b="1" dirty="0" smtClean="0">
                  <a:solidFill>
                    <a:schemeClr val="bg1"/>
                  </a:solidFill>
                  <a:latin typeface="Calibri" pitchFamily="34" charset="0"/>
                </a:rPr>
                <a:t>5</a:t>
              </a:r>
              <a:r>
                <a:rPr lang="pl-PL" sz="1000" b="1" dirty="0" smtClean="0">
                  <a:solidFill>
                    <a:schemeClr val="bg1"/>
                  </a:solidFill>
                  <a:latin typeface="Calibri" pitchFamily="34" charset="0"/>
                </a:rPr>
                <a:t> </a:t>
              </a:r>
              <a:endParaRPr lang="pl-PL" sz="1000" b="1" dirty="0">
                <a:solidFill>
                  <a:schemeClr val="bg1"/>
                </a:solidFill>
                <a:latin typeface="Calibri" pitchFamily="34" charset="0"/>
              </a:endParaRPr>
            </a:p>
          </p:txBody>
        </p:sp>
      </p:grpSp>
      <p:sp>
        <p:nvSpPr>
          <p:cNvPr id="99" name="Prostokąt 98"/>
          <p:cNvSpPr/>
          <p:nvPr/>
        </p:nvSpPr>
        <p:spPr>
          <a:xfrm>
            <a:off x="1142976" y="5951354"/>
            <a:ext cx="2500329" cy="707886"/>
          </a:xfrm>
          <a:prstGeom prst="rect">
            <a:avLst/>
          </a:prstGeom>
          <a:noFill/>
        </p:spPr>
        <p:txBody>
          <a:bodyPr wrap="square">
            <a:spAutoFit/>
          </a:bodyPr>
          <a:lstStyle/>
          <a:p>
            <a:pPr marL="342900" indent="-144000">
              <a:spcBef>
                <a:spcPct val="0"/>
              </a:spcBef>
              <a:buAutoNum type="arabicPeriod"/>
              <a:defRPr/>
            </a:pPr>
            <a:r>
              <a:rPr lang="pl-PL" sz="800" dirty="0" smtClean="0"/>
              <a:t>ZIELEŃ PRZY  UL. AUGUSTOWSKIEJ</a:t>
            </a:r>
          </a:p>
          <a:p>
            <a:pPr marL="342900" indent="-144000">
              <a:spcBef>
                <a:spcPct val="0"/>
              </a:spcBef>
              <a:buFontTx/>
              <a:buAutoNum type="arabicPeriod"/>
              <a:defRPr/>
            </a:pPr>
            <a:r>
              <a:rPr lang="pl-PL" sz="800" dirty="0" smtClean="0"/>
              <a:t>STAWY MAŚLICKIE</a:t>
            </a:r>
          </a:p>
          <a:p>
            <a:pPr marL="342900" indent="-144000">
              <a:spcBef>
                <a:spcPct val="0"/>
              </a:spcBef>
              <a:buFontTx/>
              <a:buAutoNum type="arabicPeriod"/>
              <a:defRPr/>
            </a:pPr>
            <a:r>
              <a:rPr lang="pl-PL" sz="800" dirty="0" smtClean="0"/>
              <a:t>STAWY, ŁĄKI I REKREACJA  - UL. KOZIA</a:t>
            </a:r>
          </a:p>
          <a:p>
            <a:pPr marL="342900" lvl="0" indent="-144000">
              <a:spcBef>
                <a:spcPct val="0"/>
              </a:spcBef>
              <a:buFontTx/>
              <a:buAutoNum type="arabicPeriod"/>
              <a:defRPr/>
            </a:pPr>
            <a:r>
              <a:rPr lang="pl-PL" sz="800" dirty="0" smtClean="0"/>
              <a:t>ZIELEŃ WYSOKA I ŁĄKI  - UL. ŚLĘZOUJŚCIE</a:t>
            </a:r>
          </a:p>
          <a:p>
            <a:pPr marL="342900" lvl="0" indent="-144000">
              <a:spcBef>
                <a:spcPct val="0"/>
              </a:spcBef>
              <a:buFontTx/>
              <a:buAutoNum type="arabicPeriod"/>
              <a:defRPr/>
            </a:pPr>
            <a:r>
              <a:rPr lang="pl-PL" sz="800" dirty="0" smtClean="0"/>
              <a:t>PLAŻE MIEJSKIE POZA MAŚLICAMI</a:t>
            </a:r>
          </a:p>
        </p:txBody>
      </p:sp>
      <p:sp>
        <p:nvSpPr>
          <p:cNvPr id="101" name="Prostokąt 100"/>
          <p:cNvSpPr/>
          <p:nvPr/>
        </p:nvSpPr>
        <p:spPr>
          <a:xfrm>
            <a:off x="3071802" y="5951354"/>
            <a:ext cx="2143140" cy="707886"/>
          </a:xfrm>
          <a:prstGeom prst="rect">
            <a:avLst/>
          </a:prstGeom>
          <a:noFill/>
        </p:spPr>
        <p:txBody>
          <a:bodyPr wrap="square">
            <a:spAutoFit/>
          </a:bodyPr>
          <a:lstStyle/>
          <a:p>
            <a:pPr marL="361950" indent="-163513">
              <a:spcBef>
                <a:spcPct val="0"/>
              </a:spcBef>
              <a:buFont typeface="+mj-lt"/>
              <a:buAutoNum type="arabicPeriod" startAt="6"/>
              <a:defRPr/>
            </a:pPr>
            <a:r>
              <a:rPr lang="pl-PL" sz="800" dirty="0" smtClean="0"/>
              <a:t>MIEJSCE SPOTKAN - UL. KRÓLEWIECKA</a:t>
            </a:r>
          </a:p>
          <a:p>
            <a:pPr marL="361950" indent="-163513">
              <a:spcBef>
                <a:spcPct val="0"/>
              </a:spcBef>
              <a:buFont typeface="+mj-lt"/>
              <a:buAutoNum type="arabicPeriod" startAt="6"/>
              <a:defRPr/>
            </a:pPr>
            <a:r>
              <a:rPr lang="pl-PL" sz="800" dirty="0" smtClean="0"/>
              <a:t>PARK MIĘDZY UL. KROLEWIECKA </a:t>
            </a:r>
          </a:p>
          <a:p>
            <a:pPr marL="427500" indent="-228600">
              <a:spcBef>
                <a:spcPct val="0"/>
              </a:spcBef>
              <a:defRPr/>
            </a:pPr>
            <a:r>
              <a:rPr lang="pl-PL" sz="800" dirty="0" smtClean="0"/>
              <a:t>       A UL. WARCIAŃSKĄ</a:t>
            </a:r>
          </a:p>
          <a:p>
            <a:pPr marL="361950" indent="-163513">
              <a:spcBef>
                <a:spcPct val="0"/>
              </a:spcBef>
              <a:buFont typeface="+mj-lt"/>
              <a:buAutoNum type="arabicPeriod" startAt="8"/>
              <a:defRPr/>
            </a:pPr>
            <a:r>
              <a:rPr lang="pl-PL" sz="800" dirty="0" smtClean="0"/>
              <a:t>PARK PRZY UL. GOSŁAWICKIEJ</a:t>
            </a:r>
          </a:p>
          <a:p>
            <a:pPr marL="361950" lvl="0" indent="-163513">
              <a:spcBef>
                <a:spcPct val="0"/>
              </a:spcBef>
              <a:buFont typeface="+mj-lt"/>
              <a:buAutoNum type="arabicPeriod" startAt="8"/>
              <a:defRPr/>
            </a:pPr>
            <a:r>
              <a:rPr lang="pl-PL" sz="800" dirty="0" smtClean="0"/>
              <a:t>PARK NAD RZ. ŁUGOWINĄ  </a:t>
            </a:r>
          </a:p>
        </p:txBody>
      </p:sp>
      <p:sp>
        <p:nvSpPr>
          <p:cNvPr id="102" name="Prostokąt 101"/>
          <p:cNvSpPr/>
          <p:nvPr/>
        </p:nvSpPr>
        <p:spPr>
          <a:xfrm>
            <a:off x="4929190" y="5951354"/>
            <a:ext cx="2143140" cy="954107"/>
          </a:xfrm>
          <a:prstGeom prst="rect">
            <a:avLst/>
          </a:prstGeom>
          <a:noFill/>
        </p:spPr>
        <p:txBody>
          <a:bodyPr wrap="square">
            <a:spAutoFit/>
          </a:bodyPr>
          <a:lstStyle/>
          <a:p>
            <a:pPr marL="361950" indent="-163513">
              <a:spcBef>
                <a:spcPct val="0"/>
              </a:spcBef>
              <a:buFont typeface="+mj-lt"/>
              <a:buAutoNum type="arabicPeriod" startAt="10"/>
              <a:defRPr/>
            </a:pPr>
            <a:r>
              <a:rPr lang="pl-PL" sz="800" dirty="0" smtClean="0"/>
              <a:t> BEZPIECZEŃSTWO PRZY SZKOLE</a:t>
            </a:r>
          </a:p>
          <a:p>
            <a:pPr marL="361950" indent="-163513">
              <a:spcBef>
                <a:spcPct val="0"/>
              </a:spcBef>
              <a:buFont typeface="+mj-lt"/>
              <a:buAutoNum type="arabicPeriod" startAt="11"/>
              <a:defRPr/>
            </a:pPr>
            <a:r>
              <a:rPr lang="pl-PL" sz="800" dirty="0" smtClean="0"/>
              <a:t> PLACE ZABAW</a:t>
            </a:r>
          </a:p>
          <a:p>
            <a:pPr marL="361950" indent="-163513">
              <a:spcBef>
                <a:spcPct val="0"/>
              </a:spcBef>
              <a:buFont typeface="+mj-lt"/>
              <a:buAutoNum type="arabicPeriod" startAt="11"/>
              <a:defRPr/>
            </a:pPr>
            <a:r>
              <a:rPr lang="pl-PL" sz="800" dirty="0" smtClean="0"/>
              <a:t> REKREACJA - UL. FROMBORSKA</a:t>
            </a:r>
          </a:p>
          <a:p>
            <a:pPr marL="361950" lvl="0" indent="-163513">
              <a:spcBef>
                <a:spcPct val="0"/>
              </a:spcBef>
              <a:buFont typeface="+mj-lt"/>
              <a:buAutoNum type="arabicPeriod" startAt="13"/>
              <a:defRPr/>
            </a:pPr>
            <a:r>
              <a:rPr lang="pl-PL" sz="800" dirty="0" smtClean="0"/>
              <a:t> REKREACJA - UL. NOTECKA</a:t>
            </a:r>
          </a:p>
          <a:p>
            <a:pPr marL="361950" indent="-163513">
              <a:spcBef>
                <a:spcPct val="0"/>
              </a:spcBef>
              <a:buFont typeface="+mj-lt"/>
              <a:buAutoNum type="arabicPeriod" startAt="13"/>
              <a:defRPr/>
            </a:pPr>
            <a:r>
              <a:rPr lang="pl-PL" sz="800" dirty="0" smtClean="0"/>
              <a:t>TUBY - ODGŁOSY PTAKÓW</a:t>
            </a:r>
          </a:p>
          <a:p>
            <a:pPr marL="361950" lvl="0" indent="-163513">
              <a:spcBef>
                <a:spcPct val="0"/>
              </a:spcBef>
              <a:defRPr/>
            </a:pPr>
            <a:endParaRPr lang="pl-PL" sz="800" dirty="0" smtClean="0"/>
          </a:p>
          <a:p>
            <a:pPr marL="427500" lvl="0" indent="-228600">
              <a:spcBef>
                <a:spcPct val="0"/>
              </a:spcBef>
              <a:defRPr/>
            </a:pPr>
            <a:r>
              <a:rPr lang="pl-PL" sz="800" dirty="0" smtClean="0"/>
              <a:t>         </a:t>
            </a:r>
          </a:p>
        </p:txBody>
      </p:sp>
      <p:sp>
        <p:nvSpPr>
          <p:cNvPr id="103" name="Prostokąt 102"/>
          <p:cNvSpPr/>
          <p:nvPr/>
        </p:nvSpPr>
        <p:spPr>
          <a:xfrm>
            <a:off x="6561434" y="5940861"/>
            <a:ext cx="2143140" cy="707886"/>
          </a:xfrm>
          <a:prstGeom prst="rect">
            <a:avLst/>
          </a:prstGeom>
          <a:noFill/>
        </p:spPr>
        <p:txBody>
          <a:bodyPr wrap="square">
            <a:spAutoFit/>
          </a:bodyPr>
          <a:lstStyle/>
          <a:p>
            <a:pPr marL="427500" indent="-228600">
              <a:spcBef>
                <a:spcPct val="0"/>
              </a:spcBef>
              <a:buFont typeface="+mj-lt"/>
              <a:buAutoNum type="arabicPeriod" startAt="15"/>
              <a:defRPr/>
            </a:pPr>
            <a:r>
              <a:rPr lang="pl-PL" sz="800" dirty="0" smtClean="0"/>
              <a:t>ŁAWKI - UL. KRÓLEWIECKA</a:t>
            </a:r>
          </a:p>
          <a:p>
            <a:pPr marL="427500" indent="-228600">
              <a:spcBef>
                <a:spcPct val="0"/>
              </a:spcBef>
              <a:buFont typeface="+mj-lt"/>
              <a:buAutoNum type="arabicPeriod" startAt="15"/>
              <a:defRPr/>
            </a:pPr>
            <a:r>
              <a:rPr lang="pl-PL" sz="800" dirty="0" smtClean="0"/>
              <a:t>ZIELONA PRZESTRZEŃ </a:t>
            </a:r>
          </a:p>
          <a:p>
            <a:pPr marL="427500" indent="-228600">
              <a:spcBef>
                <a:spcPct val="0"/>
              </a:spcBef>
              <a:defRPr/>
            </a:pPr>
            <a:r>
              <a:rPr lang="pl-PL" sz="800" dirty="0" smtClean="0"/>
              <a:t>           PRZY STADIONIE</a:t>
            </a:r>
          </a:p>
          <a:p>
            <a:pPr marL="427500" lvl="0" indent="-228600">
              <a:spcBef>
                <a:spcPct val="0"/>
              </a:spcBef>
              <a:buFont typeface="+mj-lt"/>
              <a:buAutoNum type="arabicPeriod" startAt="17"/>
              <a:defRPr/>
            </a:pPr>
            <a:r>
              <a:rPr lang="pl-PL" sz="800" dirty="0" smtClean="0"/>
              <a:t>ZIELEŃ POD AOW</a:t>
            </a:r>
          </a:p>
          <a:p>
            <a:pPr marL="427500" lvl="0" indent="-228600">
              <a:spcBef>
                <a:spcPct val="0"/>
              </a:spcBef>
              <a:buFont typeface="+mj-lt"/>
              <a:buAutoNum type="arabicPeriod" startAt="17"/>
              <a:defRPr/>
            </a:pPr>
            <a:r>
              <a:rPr lang="pl-PL" sz="800" dirty="0" smtClean="0"/>
              <a:t>DEPTAK  - UL. NARZĘDZIOWA</a:t>
            </a:r>
          </a:p>
        </p:txBody>
      </p:sp>
      <p:pic>
        <p:nvPicPr>
          <p:cNvPr id="105" name="Obraz 104"/>
          <p:cNvPicPr>
            <a:picLocks noChangeAspect="1"/>
          </p:cNvPicPr>
          <p:nvPr/>
        </p:nvPicPr>
        <p:blipFill rotWithShape="1">
          <a:blip r:embed="rId3"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12" name="Łącznik prosty 11"/>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Prostokąt 17"/>
          <p:cNvSpPr/>
          <p:nvPr/>
        </p:nvSpPr>
        <p:spPr>
          <a:xfrm rot="16200000">
            <a:off x="1211051" y="1261824"/>
            <a:ext cx="630076" cy="268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endParaRPr lang="pl-PL" sz="3200" kern="1200" dirty="0"/>
          </a:p>
        </p:txBody>
      </p:sp>
      <p:sp>
        <p:nvSpPr>
          <p:cNvPr id="13" name="Prostokąt 12"/>
          <p:cNvSpPr/>
          <p:nvPr/>
        </p:nvSpPr>
        <p:spPr>
          <a:xfrm>
            <a:off x="1357290" y="1058275"/>
            <a:ext cx="6357982"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6"/>
                  </a:solidFill>
                  <a:prstDash val="solid"/>
                </a:ln>
                <a:solidFill>
                  <a:schemeClr val="bg1"/>
                </a:solidFill>
                <a:effectLst>
                  <a:reflection blurRad="12700" stA="28000" endPos="45000" dist="1000" dir="5400000" sy="-100000" algn="bl" rotWithShape="0"/>
                </a:effectLst>
              </a:rPr>
              <a:t>PRZESTRZEŃ PUBLICZNA I ZIELEŃ </a:t>
            </a:r>
            <a:endParaRPr lang="pl-PL" sz="3200" cap="all" dirty="0">
              <a:ln w="9000" cmpd="sng">
                <a:solidFill>
                  <a:schemeClr val="accent6"/>
                </a:solidFill>
                <a:prstDash val="solid"/>
              </a:ln>
              <a:solidFill>
                <a:schemeClr val="bg1"/>
              </a:solidFill>
              <a:effectLst>
                <a:reflection blurRad="12700" stA="28000" endPos="45000" dist="1000" dir="5400000" sy="-100000" algn="bl" rotWithShape="0"/>
              </a:effectLst>
            </a:endParaRPr>
          </a:p>
        </p:txBody>
      </p:sp>
      <p:sp>
        <p:nvSpPr>
          <p:cNvPr id="22"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lvl="0" algn="r">
              <a:spcBef>
                <a:spcPct val="0"/>
              </a:spcBef>
              <a:defRPr/>
            </a:pPr>
            <a:r>
              <a:rPr lang="pl-PL" sz="1400" dirty="0" smtClean="0">
                <a:solidFill>
                  <a:schemeClr val="tx1">
                    <a:lumMod val="75000"/>
                    <a:lumOff val="25000"/>
                  </a:schemeClr>
                </a:solidFill>
              </a:rPr>
              <a:t>WYKAZ ELEMENTÓW MAPY ZBIORCZEJ TEMATU PRZESTRZEŃ PUBLICZNA I ZIELEŃ</a:t>
            </a:r>
            <a:endParaRPr lang="pl-PL" sz="1400" dirty="0">
              <a:solidFill>
                <a:schemeClr val="tx1">
                  <a:lumMod val="75000"/>
                  <a:lumOff val="25000"/>
                </a:schemeClr>
              </a:solidFill>
            </a:endParaRPr>
          </a:p>
        </p:txBody>
      </p:sp>
      <p:sp>
        <p:nvSpPr>
          <p:cNvPr id="23" name="Prostokąt 22"/>
          <p:cNvSpPr/>
          <p:nvPr/>
        </p:nvSpPr>
        <p:spPr>
          <a:xfrm>
            <a:off x="1395167" y="1714488"/>
            <a:ext cx="7136092" cy="421484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Prostokąt 23"/>
          <p:cNvSpPr/>
          <p:nvPr/>
        </p:nvSpPr>
        <p:spPr>
          <a:xfrm>
            <a:off x="1479302" y="2214554"/>
            <a:ext cx="6950350" cy="4000528"/>
          </a:xfrm>
          <a:prstGeom prst="rect">
            <a:avLst/>
          </a:prstGeom>
        </p:spPr>
        <p:txBody>
          <a:bodyPr wrap="square">
            <a:noAutofit/>
          </a:bodyPr>
          <a:lstStyle/>
          <a:p>
            <a:pPr marL="252000" indent="-252000" algn="just">
              <a:spcBef>
                <a:spcPct val="0"/>
              </a:spcBef>
              <a:defRPr/>
            </a:pPr>
            <a:r>
              <a:rPr lang="pl-PL" sz="1000" b="1" dirty="0" smtClean="0">
                <a:solidFill>
                  <a:schemeClr val="accent6"/>
                </a:solidFill>
              </a:rPr>
              <a:t>1.  ZIELEŃ PRZY UL. AUGUSTOWSKIEJ</a:t>
            </a:r>
            <a:r>
              <a:rPr lang="pl-PL" sz="1000" dirty="0" smtClean="0">
                <a:solidFill>
                  <a:schemeClr val="accent6"/>
                </a:solidFill>
              </a:rPr>
              <a:t>                                                                                                                             </a:t>
            </a:r>
          </a:p>
          <a:p>
            <a:pPr lvl="0">
              <a:spcBef>
                <a:spcPct val="0"/>
              </a:spcBef>
              <a:defRPr/>
            </a:pPr>
            <a:r>
              <a:rPr lang="pl-PL" sz="1000" dirty="0" smtClean="0"/>
              <a:t>OCHRONA TERENÓW ZIELONYCH, DOSADZENIE DRZEW, MONTAŻ ŁAWEK  PRZY MOSTKACH NA RZECE ŁUGOWINIE  I  W OKOLICY UL.  AUGUSTOWSKIEJ I ZAZIELENIENIE CAŁEJ ULICY.</a:t>
            </a:r>
          </a:p>
          <a:p>
            <a:pPr marL="342900" lvl="0" indent="-342900">
              <a:spcBef>
                <a:spcPts val="400"/>
              </a:spcBef>
              <a:defRPr/>
            </a:pPr>
            <a:r>
              <a:rPr lang="pl-PL" sz="1000" b="1" dirty="0" smtClean="0">
                <a:solidFill>
                  <a:schemeClr val="accent6"/>
                </a:solidFill>
              </a:rPr>
              <a:t>2. STAWY MAŚLICKIE</a:t>
            </a:r>
          </a:p>
          <a:p>
            <a:pPr lvl="0">
              <a:spcBef>
                <a:spcPct val="0"/>
              </a:spcBef>
              <a:defRPr/>
            </a:pPr>
            <a:r>
              <a:rPr lang="pl-PL" sz="1000" dirty="0" smtClean="0"/>
              <a:t>OCHRONA ZBIORNIKÓW WODNYCH WZDŁUŻ UL. MAŚLICKIEJ.</a:t>
            </a:r>
          </a:p>
          <a:p>
            <a:pPr marL="342900" indent="-342900">
              <a:spcBef>
                <a:spcPts val="400"/>
              </a:spcBef>
              <a:defRPr/>
            </a:pPr>
            <a:r>
              <a:rPr lang="pl-PL" sz="1000" b="1" dirty="0" smtClean="0">
                <a:solidFill>
                  <a:schemeClr val="accent6"/>
                </a:solidFill>
              </a:rPr>
              <a:t>3. STAWY, ŁĄKI I REKREACJA  -  UL. KOZIA</a:t>
            </a:r>
          </a:p>
          <a:p>
            <a:pPr lvl="0">
              <a:spcBef>
                <a:spcPct val="0"/>
              </a:spcBef>
              <a:defRPr/>
            </a:pPr>
            <a:r>
              <a:rPr lang="pl-PL" sz="1000" dirty="0" smtClean="0"/>
              <a:t>OCHRONA ZBIORNIKÓW WODNYCH I ŁĄK WZDŁUŻ UL. KOZIEJ, REALIZACJA TERENÓW REKREACYJNYCH (SIŁOWNIA TERENOWA, PLAC ZABAW, KLOMBY, ŁAWKI).</a:t>
            </a:r>
          </a:p>
          <a:p>
            <a:pPr marL="342900" lvl="0" indent="-342900">
              <a:spcBef>
                <a:spcPts val="400"/>
              </a:spcBef>
              <a:defRPr/>
            </a:pPr>
            <a:r>
              <a:rPr lang="pl-PL" sz="1000" b="1" dirty="0" smtClean="0">
                <a:solidFill>
                  <a:schemeClr val="accent6"/>
                </a:solidFill>
              </a:rPr>
              <a:t>4. ZIELEŃ WYSOKA I ŁĄKI - UL. ŚLĘZOUJŚCIE</a:t>
            </a:r>
          </a:p>
          <a:p>
            <a:pPr>
              <a:spcBef>
                <a:spcPct val="0"/>
              </a:spcBef>
              <a:defRPr/>
            </a:pPr>
            <a:r>
              <a:rPr lang="pl-PL" sz="1000" dirty="0" smtClean="0"/>
              <a:t>OCHRONA  ZIELENI WYSOKIEJ  I ŁĄK MIĘDZY UL. ŚLĘZOUJŚCIE  A  AL. ŚLIWOWĄ ORAZ NIEDOPUSZCZENIE ZABUDOWY NA TYM TERENIE. POPRAWA INFRASTRUKTURY, MAŁEJ ARCHITEKTURY, OCHRONA FAUNY I FLORY.</a:t>
            </a:r>
          </a:p>
          <a:p>
            <a:pPr marL="342900" indent="-342900">
              <a:spcBef>
                <a:spcPts val="400"/>
              </a:spcBef>
              <a:defRPr/>
            </a:pPr>
            <a:r>
              <a:rPr lang="pl-PL" sz="1000" b="1" dirty="0" smtClean="0">
                <a:solidFill>
                  <a:schemeClr val="accent6"/>
                </a:solidFill>
              </a:rPr>
              <a:t>5. PLAŻE MIEJSKIE POZA MAŚLICAMI</a:t>
            </a:r>
          </a:p>
          <a:p>
            <a:pPr lvl="0">
              <a:spcBef>
                <a:spcPct val="0"/>
              </a:spcBef>
              <a:defRPr/>
            </a:pPr>
            <a:r>
              <a:rPr lang="pl-PL" sz="1000" dirty="0" smtClean="0"/>
              <a:t>MIESZKAŃCY NIE CHCĄ PLAŻ MIEJSKICH W REJONIE RZEKI </a:t>
            </a:r>
            <a:r>
              <a:rPr lang="pl-PL" sz="1000" dirty="0" smtClean="0"/>
              <a:t>ODRY, </a:t>
            </a:r>
            <a:r>
              <a:rPr lang="pl-PL" sz="1000" dirty="0" smtClean="0"/>
              <a:t>ZACHOWANIE DZIKOŚCI MIEJSCA.</a:t>
            </a:r>
          </a:p>
          <a:p>
            <a:pPr marL="342900" lvl="0" indent="-342900">
              <a:spcBef>
                <a:spcPts val="400"/>
              </a:spcBef>
              <a:defRPr/>
            </a:pPr>
            <a:r>
              <a:rPr lang="pl-PL" sz="1000" b="1" dirty="0" smtClean="0">
                <a:solidFill>
                  <a:schemeClr val="accent6"/>
                </a:solidFill>
              </a:rPr>
              <a:t>6. MIEJSCE SPOTKAŃ  - UL. KRÓLEWIECKA</a:t>
            </a:r>
          </a:p>
          <a:p>
            <a:pPr lvl="0">
              <a:spcBef>
                <a:spcPct val="0"/>
              </a:spcBef>
              <a:defRPr/>
            </a:pPr>
            <a:r>
              <a:rPr lang="pl-PL" sz="1000" dirty="0" smtClean="0"/>
              <a:t>OCHRONA </a:t>
            </a:r>
            <a:r>
              <a:rPr lang="pl-PL" sz="1000" dirty="0" smtClean="0"/>
              <a:t>KĄPIELISKA, SIŁOWNIA TERENOWA, ZADASZONE MIEJSCE SPOTKAŃ, MIEJSCE NA OGNISKO I GRILLA, WYPOŻYCZALNIA ROWERÓW WODNYCH, KAJAKÓW, WPROWADZENIE ZAKAZU PICIA ALKOHOLU.</a:t>
            </a:r>
          </a:p>
          <a:p>
            <a:pPr marL="342900" indent="-342900">
              <a:spcBef>
                <a:spcPts val="400"/>
              </a:spcBef>
              <a:defRPr/>
            </a:pPr>
            <a:r>
              <a:rPr lang="pl-PL" sz="1000" b="1" dirty="0" smtClean="0">
                <a:solidFill>
                  <a:schemeClr val="accent6"/>
                </a:solidFill>
              </a:rPr>
              <a:t>7. PARK MIĘDZY UL. KRÓLEWIECKĄ  A UL. WARCIAŃSKĄ</a:t>
            </a:r>
          </a:p>
          <a:p>
            <a:pPr lvl="0">
              <a:spcBef>
                <a:spcPct val="0"/>
              </a:spcBef>
              <a:defRPr/>
            </a:pPr>
            <a:r>
              <a:rPr lang="pl-PL" sz="1000" dirty="0" smtClean="0"/>
              <a:t>OCHRONA  I ZAGOSPODAROWANIE TERENU POD PARK MIĘDZY UL. KRÓLEWIECKĄ  A UL. WARCIAŃSKĄ, WYPOSAŻENIE W MAŁĄ ARCHITEKTURĘ .</a:t>
            </a:r>
          </a:p>
          <a:p>
            <a:pPr marL="342900" lvl="0" indent="-342900">
              <a:spcBef>
                <a:spcPts val="400"/>
              </a:spcBef>
              <a:defRPr/>
            </a:pPr>
            <a:r>
              <a:rPr lang="pl-PL" sz="1000" b="1" dirty="0" smtClean="0">
                <a:solidFill>
                  <a:schemeClr val="accent6"/>
                </a:solidFill>
              </a:rPr>
              <a:t>8. PARK PRZY UL. GOSŁAWICKIEJ</a:t>
            </a:r>
          </a:p>
          <a:p>
            <a:pPr lvl="0">
              <a:spcBef>
                <a:spcPct val="0"/>
              </a:spcBef>
              <a:defRPr/>
            </a:pPr>
            <a:r>
              <a:rPr lang="pl-PL" sz="1000" dirty="0" smtClean="0"/>
              <a:t>ZACHOWANIE PARKU PRZY UL. GOSŁAWICKIEJ.</a:t>
            </a:r>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r>
              <a:rPr lang="pl-PL" sz="1000" dirty="0" smtClean="0"/>
              <a:t> </a:t>
            </a:r>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marL="252000" lvl="0" indent="-252000" algn="just">
              <a:spcBef>
                <a:spcPct val="0"/>
              </a:spcBef>
              <a:defRPr/>
            </a:pPr>
            <a:endParaRPr lang="pl-PL" sz="1000" b="1" dirty="0" smtClean="0">
              <a:solidFill>
                <a:schemeClr val="accent4"/>
              </a:solidFill>
            </a:endParaRPr>
          </a:p>
          <a:p>
            <a:pPr marL="252000" lvl="0" indent="-252000" algn="just">
              <a:spcBef>
                <a:spcPct val="0"/>
              </a:spcBef>
              <a:defRPr/>
            </a:pPr>
            <a:endParaRPr lang="pl-PL" sz="1000" b="1" dirty="0" smtClean="0">
              <a:solidFill>
                <a:schemeClr val="accent4"/>
              </a:solidFill>
            </a:endParaRPr>
          </a:p>
          <a:p>
            <a:pPr marL="252000" lvl="0" indent="-252000" algn="just">
              <a:spcBef>
                <a:spcPct val="0"/>
              </a:spcBef>
              <a:defRPr/>
            </a:pPr>
            <a:endParaRPr lang="pl-PL" sz="1000" dirty="0" smtClean="0">
              <a:solidFill>
                <a:srgbClr val="00B0F0"/>
              </a:solidFill>
            </a:endParaRPr>
          </a:p>
          <a:p>
            <a:pPr marL="252000" lvl="0" indent="-252000" algn="just">
              <a:spcBef>
                <a:spcPct val="0"/>
              </a:spcBef>
              <a:defRPr/>
            </a:pPr>
            <a:endParaRPr lang="pl-PL" sz="1000" dirty="0" smtClean="0">
              <a:solidFill>
                <a:srgbClr val="00B0F0"/>
              </a:solidFill>
            </a:endParaRPr>
          </a:p>
          <a:p>
            <a:pPr marL="252000" lvl="0" indent="-252000" algn="just">
              <a:spcBef>
                <a:spcPct val="0"/>
              </a:spcBef>
              <a:defRPr/>
            </a:pPr>
            <a:endParaRPr lang="pl-PL" sz="1000" dirty="0">
              <a:solidFill>
                <a:srgbClr val="00B0F0"/>
              </a:solidFill>
            </a:endParaRPr>
          </a:p>
        </p:txBody>
      </p:sp>
      <p:pic>
        <p:nvPicPr>
          <p:cNvPr id="10" name="Obraz 9"/>
          <p:cNvPicPr>
            <a:picLocks noChangeAspect="1"/>
          </p:cNvPicPr>
          <p:nvPr/>
        </p:nvPicPr>
        <p:blipFill rotWithShape="1">
          <a:blip r:embed="rId2" cstate="print"/>
          <a:srcRect b="7858"/>
          <a:stretch/>
        </p:blipFill>
        <p:spPr>
          <a:xfrm>
            <a:off x="7970400" y="79200"/>
            <a:ext cx="1018800" cy="757512"/>
          </a:xfrm>
          <a:prstGeom prst="rect">
            <a:avLst/>
          </a:prstGeom>
        </p:spPr>
      </p:pic>
      <p:sp>
        <p:nvSpPr>
          <p:cNvPr id="14" name="Prostokąt 13"/>
          <p:cNvSpPr/>
          <p:nvPr/>
        </p:nvSpPr>
        <p:spPr>
          <a:xfrm>
            <a:off x="1457326" y="1785926"/>
            <a:ext cx="7000874" cy="366724"/>
          </a:xfrm>
          <a:prstGeom prst="rect">
            <a:avLst/>
          </a:prstGeom>
          <a:solidFill>
            <a:schemeClr val="accent6">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p:cNvSpPr txBox="1"/>
          <p:nvPr/>
        </p:nvSpPr>
        <p:spPr>
          <a:xfrm>
            <a:off x="1500166" y="1785926"/>
            <a:ext cx="3214710" cy="369332"/>
          </a:xfrm>
          <a:prstGeom prst="rect">
            <a:avLst/>
          </a:prstGeom>
          <a:noFill/>
        </p:spPr>
        <p:txBody>
          <a:bodyPr wrap="square" rtlCol="0">
            <a:spAutoFit/>
          </a:bodyPr>
          <a:lstStyle/>
          <a:p>
            <a:r>
              <a:rPr lang="pl-PL" dirty="0" smtClean="0">
                <a:solidFill>
                  <a:schemeClr val="bg1"/>
                </a:solidFill>
              </a:rPr>
              <a:t>MAPA ZBIORCZA</a:t>
            </a:r>
            <a:endParaRPr lang="pl-PL" dirty="0">
              <a:solidFill>
                <a:schemeClr val="bg1"/>
              </a:solidFill>
            </a:endParaRPr>
          </a:p>
        </p:txBody>
      </p:sp>
      <p:pic>
        <p:nvPicPr>
          <p:cNvPr id="16" name="Picture 2" descr="M:\UMW_Projekty\Niebieski_Stol\NIEB_STOL_TRAMAJ_WODNY\trasy_gis\jpg\front.jpg"/>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lum contrast="40000"/>
          </a:blip>
          <a:srcRect l="44464" t="93266" r="45239" b="3427"/>
          <a:stretch>
            <a:fillRect/>
          </a:stretch>
        </p:blipFill>
        <p:spPr bwMode="auto">
          <a:xfrm>
            <a:off x="6858016" y="1785926"/>
            <a:ext cx="1571636" cy="357190"/>
          </a:xfrm>
          <a:prstGeom prst="rect">
            <a:avLst/>
          </a:prstGeom>
          <a:noFill/>
        </p:spPr>
      </p:pic>
    </p:spTree>
  </p:cSld>
  <p:clrMapOvr>
    <a:masterClrMapping/>
  </p:clrMapOvr>
  <p:transition spd="med">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12" name="Łącznik prosty 11"/>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Prostokąt 17"/>
          <p:cNvSpPr/>
          <p:nvPr/>
        </p:nvSpPr>
        <p:spPr>
          <a:xfrm rot="16200000">
            <a:off x="1211051" y="1261824"/>
            <a:ext cx="630076" cy="268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endParaRPr lang="pl-PL" sz="3200" kern="1200" dirty="0"/>
          </a:p>
        </p:txBody>
      </p:sp>
      <p:sp>
        <p:nvSpPr>
          <p:cNvPr id="13" name="Prostokąt 12"/>
          <p:cNvSpPr/>
          <p:nvPr/>
        </p:nvSpPr>
        <p:spPr>
          <a:xfrm>
            <a:off x="1357290" y="1058275"/>
            <a:ext cx="6357982"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6"/>
                  </a:solidFill>
                  <a:prstDash val="solid"/>
                </a:ln>
                <a:solidFill>
                  <a:schemeClr val="bg1"/>
                </a:solidFill>
                <a:effectLst>
                  <a:reflection blurRad="12700" stA="28000" endPos="45000" dist="1000" dir="5400000" sy="-100000" algn="bl" rotWithShape="0"/>
                </a:effectLst>
              </a:rPr>
              <a:t>PRZESTRZEŃ PUBLICZNA I ZIELEŃ </a:t>
            </a:r>
            <a:endParaRPr lang="pl-PL" sz="3200" cap="all" dirty="0">
              <a:ln w="9000" cmpd="sng">
                <a:solidFill>
                  <a:schemeClr val="accent6"/>
                </a:solidFill>
                <a:prstDash val="solid"/>
              </a:ln>
              <a:solidFill>
                <a:schemeClr val="bg1"/>
              </a:solidFill>
              <a:effectLst>
                <a:reflection blurRad="12700" stA="28000" endPos="45000" dist="1000" dir="5400000" sy="-100000" algn="bl" rotWithShape="0"/>
              </a:effectLst>
            </a:endParaRPr>
          </a:p>
        </p:txBody>
      </p:sp>
      <p:sp>
        <p:nvSpPr>
          <p:cNvPr id="22"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lvl="0" algn="r">
              <a:spcBef>
                <a:spcPct val="0"/>
              </a:spcBef>
              <a:defRPr/>
            </a:pPr>
            <a:r>
              <a:rPr lang="pl-PL" sz="1400" dirty="0" smtClean="0">
                <a:solidFill>
                  <a:schemeClr val="tx1">
                    <a:lumMod val="75000"/>
                    <a:lumOff val="25000"/>
                  </a:schemeClr>
                </a:solidFill>
              </a:rPr>
              <a:t>WYKAZ ELEMENTÓW MAPY ZBIORCZEJ TEMATU PRZESTRZEŃ PUBLICZNA I ZIELEŃ</a:t>
            </a:r>
            <a:endParaRPr lang="pl-PL" sz="1400" dirty="0">
              <a:solidFill>
                <a:schemeClr val="tx1">
                  <a:lumMod val="75000"/>
                  <a:lumOff val="25000"/>
                </a:schemeClr>
              </a:solidFill>
            </a:endParaRPr>
          </a:p>
        </p:txBody>
      </p:sp>
      <p:sp>
        <p:nvSpPr>
          <p:cNvPr id="23" name="Prostokąt 22"/>
          <p:cNvSpPr/>
          <p:nvPr/>
        </p:nvSpPr>
        <p:spPr>
          <a:xfrm>
            <a:off x="1395167" y="1714488"/>
            <a:ext cx="7136092" cy="421484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Prostokąt 23"/>
          <p:cNvSpPr/>
          <p:nvPr/>
        </p:nvSpPr>
        <p:spPr>
          <a:xfrm>
            <a:off x="1479302" y="2214554"/>
            <a:ext cx="7093226" cy="3500462"/>
          </a:xfrm>
          <a:prstGeom prst="rect">
            <a:avLst/>
          </a:prstGeom>
        </p:spPr>
        <p:txBody>
          <a:bodyPr wrap="square">
            <a:noAutofit/>
          </a:bodyPr>
          <a:lstStyle/>
          <a:p>
            <a:pPr marL="342900" indent="-342900">
              <a:spcBef>
                <a:spcPts val="400"/>
              </a:spcBef>
              <a:defRPr/>
            </a:pPr>
            <a:r>
              <a:rPr lang="pl-PL" sz="1000" b="1" dirty="0" smtClean="0">
                <a:solidFill>
                  <a:schemeClr val="accent6"/>
                </a:solidFill>
              </a:rPr>
              <a:t>9. PARK NAD RZEKĄ ŁUGOWINĄ</a:t>
            </a:r>
          </a:p>
          <a:p>
            <a:pPr lvl="0">
              <a:spcBef>
                <a:spcPct val="0"/>
              </a:spcBef>
              <a:defRPr/>
            </a:pPr>
            <a:r>
              <a:rPr lang="pl-PL" sz="1000" dirty="0" smtClean="0"/>
              <a:t>POWIĘKSZENIE PARKU NAD RZEKĄ ŁUGOWINĄ.</a:t>
            </a:r>
          </a:p>
          <a:p>
            <a:pPr marL="342900" lvl="0" indent="-342900">
              <a:spcBef>
                <a:spcPts val="600"/>
              </a:spcBef>
              <a:defRPr/>
            </a:pPr>
            <a:r>
              <a:rPr lang="pl-PL" sz="1000" b="1" dirty="0" smtClean="0">
                <a:solidFill>
                  <a:schemeClr val="accent6"/>
                </a:solidFill>
              </a:rPr>
              <a:t>10. BEZPIECZEŃSTWO PRZY SZKOLE NA UL. SUWALSKIEJ</a:t>
            </a:r>
          </a:p>
          <a:p>
            <a:pPr lvl="0">
              <a:spcBef>
                <a:spcPct val="0"/>
              </a:spcBef>
              <a:defRPr/>
            </a:pPr>
            <a:r>
              <a:rPr lang="pl-PL" sz="1000" dirty="0" smtClean="0"/>
              <a:t>POPRAWA BEZPIECZEŃSTWA PRZY SZKOLE NA UL. SUWALSKIEJ POPRZEZ WPROWADZENIE  ZIELENI IZOLACYJNEJ - ODIZOLOWANIE ULICY ŻYWOPŁOTEM LUB LABIRYNTEM.</a:t>
            </a:r>
          </a:p>
          <a:p>
            <a:pPr marL="342900" lvl="0" indent="-342900">
              <a:spcBef>
                <a:spcPts val="400"/>
              </a:spcBef>
              <a:defRPr/>
            </a:pPr>
            <a:r>
              <a:rPr lang="pl-PL" sz="1000" b="1" dirty="0" smtClean="0">
                <a:solidFill>
                  <a:schemeClr val="accent6"/>
                </a:solidFill>
              </a:rPr>
              <a:t>11. PLACE ZABAW</a:t>
            </a:r>
          </a:p>
          <a:p>
            <a:pPr lvl="0">
              <a:spcBef>
                <a:spcPct val="0"/>
              </a:spcBef>
              <a:defRPr/>
            </a:pPr>
            <a:r>
              <a:rPr lang="pl-PL" sz="1000" dirty="0" smtClean="0"/>
              <a:t>REALIZACJA  LUB  MODERNIZACJA PLACÓW ZABAW  PRZY  UL. STODOLNEJ, UL. KOZIEJ, PRZY  PARKU ŚWIETLIKÓW - AL. ŚLIWOWA, UDOSTĘPNIENIE PLACU ZABAW PRZY UL. LUBELSKIEJ, OGRODZENIE PLACU ZABAWA PRZY UL. MRĄGOWSKIEJ.</a:t>
            </a:r>
          </a:p>
          <a:p>
            <a:pPr marL="342900" indent="-342900">
              <a:spcBef>
                <a:spcPts val="400"/>
              </a:spcBef>
              <a:defRPr/>
            </a:pPr>
            <a:r>
              <a:rPr lang="pl-PL" sz="1000" b="1" dirty="0" smtClean="0">
                <a:solidFill>
                  <a:schemeClr val="accent6"/>
                </a:solidFill>
              </a:rPr>
              <a:t>12. REKREACJA  -  UL. FROMBORSKA</a:t>
            </a:r>
          </a:p>
          <a:p>
            <a:pPr lvl="0">
              <a:spcBef>
                <a:spcPct val="0"/>
              </a:spcBef>
              <a:defRPr/>
            </a:pPr>
            <a:r>
              <a:rPr lang="pl-PL" sz="1000" dirty="0" smtClean="0"/>
              <a:t>UTWORZENIE NA TERENACH ZIELENI PRZY UL. FROMBORSKIEJ BOISKA I PLACU ZABAW WZOROWANEGO NA PARKU MAMUTA.</a:t>
            </a:r>
          </a:p>
          <a:p>
            <a:pPr marL="342900" lvl="0" indent="-342900">
              <a:spcBef>
                <a:spcPts val="400"/>
              </a:spcBef>
              <a:defRPr/>
            </a:pPr>
            <a:r>
              <a:rPr lang="pl-PL" sz="1000" b="1" dirty="0" smtClean="0">
                <a:solidFill>
                  <a:schemeClr val="accent6"/>
                </a:solidFill>
              </a:rPr>
              <a:t>13. REKREACJA - UL. NOTECKA</a:t>
            </a:r>
          </a:p>
          <a:p>
            <a:pPr lvl="0">
              <a:spcBef>
                <a:spcPct val="0"/>
              </a:spcBef>
              <a:defRPr/>
            </a:pPr>
            <a:r>
              <a:rPr lang="pl-PL" sz="1000" dirty="0" smtClean="0"/>
              <a:t>POPRAWA ZAGOSPODAROWANIA TERENU PONIŻEJ UL. NOTECKIEJ POPRZEZ REALIZACJE PLACU ZABAW, OŚWIETLENIA, ŁAWEK.</a:t>
            </a:r>
          </a:p>
          <a:p>
            <a:pPr marL="342900" indent="-342900">
              <a:spcBef>
                <a:spcPts val="400"/>
              </a:spcBef>
              <a:defRPr/>
            </a:pPr>
            <a:r>
              <a:rPr lang="pl-PL" sz="1000" b="1" dirty="0" smtClean="0">
                <a:solidFill>
                  <a:schemeClr val="accent6"/>
                </a:solidFill>
              </a:rPr>
              <a:t>14. TUBY - ODGŁOSY PTAKÓW</a:t>
            </a:r>
          </a:p>
          <a:p>
            <a:pPr lvl="0">
              <a:spcBef>
                <a:spcPct val="0"/>
              </a:spcBef>
              <a:defRPr/>
            </a:pPr>
            <a:r>
              <a:rPr lang="pl-PL" sz="1000" dirty="0" smtClean="0"/>
              <a:t>MONTAŻ TUB SŁUŻĄCYCH DO ODSŁUCHIWANIA ODGLOSÓW PTAKÓW  PRZY  UL. ŚLĘZOUJŚCIE.</a:t>
            </a:r>
          </a:p>
          <a:p>
            <a:pPr marL="342900" lvl="0" indent="-342900">
              <a:spcBef>
                <a:spcPts val="400"/>
              </a:spcBef>
              <a:defRPr/>
            </a:pPr>
            <a:r>
              <a:rPr lang="pl-PL" sz="1000" b="1" dirty="0" smtClean="0">
                <a:solidFill>
                  <a:schemeClr val="accent6"/>
                </a:solidFill>
              </a:rPr>
              <a:t>15. ŁAWKI - UL. KRÓLEWIECKA</a:t>
            </a:r>
          </a:p>
          <a:p>
            <a:pPr lvl="0">
              <a:spcBef>
                <a:spcPct val="0"/>
              </a:spcBef>
              <a:defRPr/>
            </a:pPr>
            <a:r>
              <a:rPr lang="pl-PL" sz="1000" dirty="0" smtClean="0"/>
              <a:t>MONTAŻ ŁAWEK WZDŁUŻ UL. KRÓLEWIECKIEJ.</a:t>
            </a:r>
          </a:p>
          <a:p>
            <a:pPr marL="342900" indent="-342900">
              <a:spcBef>
                <a:spcPts val="400"/>
              </a:spcBef>
              <a:defRPr/>
            </a:pPr>
            <a:r>
              <a:rPr lang="pl-PL" sz="1000" b="1" dirty="0" smtClean="0">
                <a:solidFill>
                  <a:schemeClr val="accent6"/>
                </a:solidFill>
              </a:rPr>
              <a:t>16. ZIELONA PRZESTRZEŃ PRZY STADIONIE</a:t>
            </a:r>
          </a:p>
          <a:p>
            <a:pPr lvl="0">
              <a:spcBef>
                <a:spcPct val="0"/>
              </a:spcBef>
              <a:defRPr/>
            </a:pPr>
            <a:r>
              <a:rPr lang="pl-PL" sz="1000" dirty="0" smtClean="0"/>
              <a:t>ZAGOSPODAROWANIE ZIELENIĄ TERENU STADIONU MIEJSKIEGO I WYKORZYSTANIE  NA DZIAŁANIA LOKALNE,  SPORT  I  REKREACJĘ.</a:t>
            </a:r>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r>
              <a:rPr lang="pl-PL" sz="1000" dirty="0" smtClean="0"/>
              <a:t> </a:t>
            </a:r>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marL="252000" lvl="0" indent="-252000" algn="just">
              <a:spcBef>
                <a:spcPct val="0"/>
              </a:spcBef>
              <a:defRPr/>
            </a:pPr>
            <a:endParaRPr lang="pl-PL" sz="1000" b="1" dirty="0" smtClean="0">
              <a:solidFill>
                <a:schemeClr val="accent4"/>
              </a:solidFill>
            </a:endParaRPr>
          </a:p>
          <a:p>
            <a:pPr marL="252000" lvl="0" indent="-252000" algn="just">
              <a:spcBef>
                <a:spcPct val="0"/>
              </a:spcBef>
              <a:defRPr/>
            </a:pPr>
            <a:endParaRPr lang="pl-PL" sz="1000" b="1" dirty="0" smtClean="0">
              <a:solidFill>
                <a:schemeClr val="accent4"/>
              </a:solidFill>
            </a:endParaRPr>
          </a:p>
          <a:p>
            <a:pPr marL="252000" lvl="0" indent="-252000" algn="just">
              <a:spcBef>
                <a:spcPct val="0"/>
              </a:spcBef>
              <a:defRPr/>
            </a:pPr>
            <a:endParaRPr lang="pl-PL" sz="1000" dirty="0" smtClean="0">
              <a:solidFill>
                <a:srgbClr val="00B0F0"/>
              </a:solidFill>
            </a:endParaRPr>
          </a:p>
          <a:p>
            <a:pPr marL="252000" lvl="0" indent="-252000" algn="just">
              <a:spcBef>
                <a:spcPct val="0"/>
              </a:spcBef>
              <a:defRPr/>
            </a:pPr>
            <a:endParaRPr lang="pl-PL" sz="1000" dirty="0" smtClean="0">
              <a:solidFill>
                <a:srgbClr val="00B0F0"/>
              </a:solidFill>
            </a:endParaRPr>
          </a:p>
          <a:p>
            <a:pPr marL="252000" lvl="0" indent="-252000" algn="just">
              <a:spcBef>
                <a:spcPct val="0"/>
              </a:spcBef>
              <a:defRPr/>
            </a:pPr>
            <a:endParaRPr lang="pl-PL" sz="1000" dirty="0">
              <a:solidFill>
                <a:srgbClr val="00B0F0"/>
              </a:solidFill>
            </a:endParaRPr>
          </a:p>
        </p:txBody>
      </p:sp>
      <p:pic>
        <p:nvPicPr>
          <p:cNvPr id="10" name="Obraz 9"/>
          <p:cNvPicPr>
            <a:picLocks noChangeAspect="1"/>
          </p:cNvPicPr>
          <p:nvPr/>
        </p:nvPicPr>
        <p:blipFill rotWithShape="1">
          <a:blip r:embed="rId2" cstate="print"/>
          <a:srcRect b="7858"/>
          <a:stretch/>
        </p:blipFill>
        <p:spPr>
          <a:xfrm>
            <a:off x="7970400" y="79200"/>
            <a:ext cx="1018800" cy="757512"/>
          </a:xfrm>
          <a:prstGeom prst="rect">
            <a:avLst/>
          </a:prstGeom>
        </p:spPr>
      </p:pic>
      <p:sp>
        <p:nvSpPr>
          <p:cNvPr id="14" name="Prostokąt 13"/>
          <p:cNvSpPr/>
          <p:nvPr/>
        </p:nvSpPr>
        <p:spPr>
          <a:xfrm>
            <a:off x="1457326" y="1785926"/>
            <a:ext cx="7000874" cy="366724"/>
          </a:xfrm>
          <a:prstGeom prst="rect">
            <a:avLst/>
          </a:prstGeom>
          <a:solidFill>
            <a:schemeClr val="accent6">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p:cNvSpPr txBox="1"/>
          <p:nvPr/>
        </p:nvSpPr>
        <p:spPr>
          <a:xfrm>
            <a:off x="1500166" y="1785926"/>
            <a:ext cx="3214710" cy="369332"/>
          </a:xfrm>
          <a:prstGeom prst="rect">
            <a:avLst/>
          </a:prstGeom>
          <a:noFill/>
        </p:spPr>
        <p:txBody>
          <a:bodyPr wrap="square" rtlCol="0">
            <a:spAutoFit/>
          </a:bodyPr>
          <a:lstStyle/>
          <a:p>
            <a:r>
              <a:rPr lang="pl-PL" dirty="0" smtClean="0">
                <a:solidFill>
                  <a:schemeClr val="bg1"/>
                </a:solidFill>
              </a:rPr>
              <a:t>MAPA ZBIORCZA</a:t>
            </a:r>
            <a:endParaRPr lang="pl-PL" dirty="0">
              <a:solidFill>
                <a:schemeClr val="bg1"/>
              </a:solidFill>
            </a:endParaRPr>
          </a:p>
        </p:txBody>
      </p:sp>
      <p:pic>
        <p:nvPicPr>
          <p:cNvPr id="16" name="Picture 2" descr="M:\UMW_Projekty\Niebieski_Stol\NIEB_STOL_TRAMAJ_WODNY\trasy_gis\jpg\front.jpg"/>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lum contrast="40000"/>
          </a:blip>
          <a:srcRect l="44464" t="93266" r="45239" b="3427"/>
          <a:stretch>
            <a:fillRect/>
          </a:stretch>
        </p:blipFill>
        <p:spPr bwMode="auto">
          <a:xfrm>
            <a:off x="6858016" y="1785926"/>
            <a:ext cx="1571636" cy="357190"/>
          </a:xfrm>
          <a:prstGeom prst="rect">
            <a:avLst/>
          </a:prstGeom>
          <a:noFill/>
        </p:spPr>
      </p:pic>
    </p:spTree>
  </p:cSld>
  <p:clrMapOvr>
    <a:masterClrMapping/>
  </p:clrMapOvr>
  <p:transition spd="med">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12" name="Łącznik prosty 11"/>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Prostokąt 17"/>
          <p:cNvSpPr/>
          <p:nvPr/>
        </p:nvSpPr>
        <p:spPr>
          <a:xfrm rot="16200000">
            <a:off x="1211051" y="1261824"/>
            <a:ext cx="630076" cy="268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endParaRPr lang="pl-PL" sz="3200" kern="1200" dirty="0"/>
          </a:p>
        </p:txBody>
      </p:sp>
      <p:sp>
        <p:nvSpPr>
          <p:cNvPr id="13" name="Prostokąt 12"/>
          <p:cNvSpPr/>
          <p:nvPr/>
        </p:nvSpPr>
        <p:spPr>
          <a:xfrm>
            <a:off x="1357290" y="1058275"/>
            <a:ext cx="6357982"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6"/>
                  </a:solidFill>
                  <a:prstDash val="solid"/>
                </a:ln>
                <a:solidFill>
                  <a:schemeClr val="bg1"/>
                </a:solidFill>
                <a:effectLst>
                  <a:reflection blurRad="12700" stA="28000" endPos="45000" dist="1000" dir="5400000" sy="-100000" algn="bl" rotWithShape="0"/>
                </a:effectLst>
              </a:rPr>
              <a:t>PRZESTRZEŃ PUBLICZNA I ZIELEŃ </a:t>
            </a:r>
            <a:endParaRPr lang="pl-PL" sz="3200" cap="all" dirty="0">
              <a:ln w="9000" cmpd="sng">
                <a:solidFill>
                  <a:schemeClr val="accent6"/>
                </a:solidFill>
                <a:prstDash val="solid"/>
              </a:ln>
              <a:solidFill>
                <a:schemeClr val="bg1"/>
              </a:solidFill>
              <a:effectLst>
                <a:reflection blurRad="12700" stA="28000" endPos="45000" dist="1000" dir="5400000" sy="-100000" algn="bl" rotWithShape="0"/>
              </a:effectLst>
            </a:endParaRPr>
          </a:p>
        </p:txBody>
      </p:sp>
      <p:sp>
        <p:nvSpPr>
          <p:cNvPr id="22"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lvl="0" algn="r">
              <a:spcBef>
                <a:spcPct val="0"/>
              </a:spcBef>
              <a:defRPr/>
            </a:pPr>
            <a:r>
              <a:rPr lang="pl-PL" sz="1400" dirty="0" smtClean="0">
                <a:solidFill>
                  <a:schemeClr val="tx1">
                    <a:lumMod val="75000"/>
                    <a:lumOff val="25000"/>
                  </a:schemeClr>
                </a:solidFill>
              </a:rPr>
              <a:t>WYKAZ ELEMENTÓW MAPY ZBIORCZEJ TEMATU PRZESTRZEŃ PUBLICZNA I ZIELEŃ</a:t>
            </a:r>
            <a:endParaRPr lang="pl-PL" sz="1400" dirty="0">
              <a:solidFill>
                <a:schemeClr val="tx1">
                  <a:lumMod val="75000"/>
                  <a:lumOff val="25000"/>
                </a:schemeClr>
              </a:solidFill>
            </a:endParaRPr>
          </a:p>
        </p:txBody>
      </p:sp>
      <p:sp>
        <p:nvSpPr>
          <p:cNvPr id="23" name="Prostokąt 22"/>
          <p:cNvSpPr/>
          <p:nvPr/>
        </p:nvSpPr>
        <p:spPr>
          <a:xfrm>
            <a:off x="1395167" y="1714488"/>
            <a:ext cx="7136092" cy="421484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Prostokąt 23"/>
          <p:cNvSpPr/>
          <p:nvPr/>
        </p:nvSpPr>
        <p:spPr>
          <a:xfrm>
            <a:off x="1479302" y="2214554"/>
            <a:ext cx="7093226" cy="3500462"/>
          </a:xfrm>
          <a:prstGeom prst="rect">
            <a:avLst/>
          </a:prstGeom>
        </p:spPr>
        <p:txBody>
          <a:bodyPr wrap="square">
            <a:noAutofit/>
          </a:bodyPr>
          <a:lstStyle/>
          <a:p>
            <a:pPr marL="342900" lvl="0" indent="-342900">
              <a:spcBef>
                <a:spcPts val="400"/>
              </a:spcBef>
              <a:defRPr/>
            </a:pPr>
            <a:r>
              <a:rPr lang="pl-PL" sz="1000" b="1" dirty="0" smtClean="0">
                <a:solidFill>
                  <a:schemeClr val="accent6"/>
                </a:solidFill>
              </a:rPr>
              <a:t>17. ZIELEŃ POD AOW</a:t>
            </a:r>
          </a:p>
          <a:p>
            <a:pPr lvl="0">
              <a:spcBef>
                <a:spcPct val="0"/>
              </a:spcBef>
              <a:defRPr/>
            </a:pPr>
            <a:r>
              <a:rPr lang="pl-PL" sz="1000" dirty="0" smtClean="0"/>
              <a:t>WPROWADZENIE ZIELONEJ OSŁONY SŁUPÓW AUTOSTRADOWYCH NA KONSTRUKCJI ODSUNIĘTEJ OD SŁUPÓW LUB SZPALER DRZEW WZDŁUŻ OBWODNICY.</a:t>
            </a:r>
          </a:p>
          <a:p>
            <a:pPr marL="342900" indent="-342900">
              <a:spcBef>
                <a:spcPts val="400"/>
              </a:spcBef>
              <a:defRPr/>
            </a:pPr>
            <a:r>
              <a:rPr lang="pl-PL" sz="1000" b="1" dirty="0" smtClean="0">
                <a:solidFill>
                  <a:schemeClr val="accent6"/>
                </a:solidFill>
              </a:rPr>
              <a:t>18. DEPTAK - UL. NARZĘDZIOWA</a:t>
            </a:r>
          </a:p>
          <a:p>
            <a:pPr lvl="0">
              <a:spcBef>
                <a:spcPct val="0"/>
              </a:spcBef>
              <a:defRPr/>
            </a:pPr>
            <a:r>
              <a:rPr lang="pl-PL" sz="1000" dirty="0" smtClean="0"/>
              <a:t>UTWORZENIE DEPTAKA WZDŁUŻ UL. NARZĘDZIOWEJ  I ZAMKNIĘCIE  JEJ  DLA  RUCHU SAMOCHODOWEGO.</a:t>
            </a:r>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r>
              <a:rPr lang="pl-PL" sz="1000" dirty="0" smtClean="0"/>
              <a:t> </a:t>
            </a:r>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marL="252000" lvl="0" indent="-252000" algn="just">
              <a:spcBef>
                <a:spcPct val="0"/>
              </a:spcBef>
              <a:defRPr/>
            </a:pPr>
            <a:endParaRPr lang="pl-PL" sz="1000" b="1" dirty="0" smtClean="0">
              <a:solidFill>
                <a:schemeClr val="accent4"/>
              </a:solidFill>
            </a:endParaRPr>
          </a:p>
          <a:p>
            <a:pPr marL="252000" lvl="0" indent="-252000" algn="just">
              <a:spcBef>
                <a:spcPct val="0"/>
              </a:spcBef>
              <a:defRPr/>
            </a:pPr>
            <a:endParaRPr lang="pl-PL" sz="1000" b="1" dirty="0" smtClean="0">
              <a:solidFill>
                <a:schemeClr val="accent4"/>
              </a:solidFill>
            </a:endParaRPr>
          </a:p>
          <a:p>
            <a:pPr marL="252000" lvl="0" indent="-252000" algn="just">
              <a:spcBef>
                <a:spcPct val="0"/>
              </a:spcBef>
              <a:defRPr/>
            </a:pPr>
            <a:endParaRPr lang="pl-PL" sz="1000" dirty="0" smtClean="0">
              <a:solidFill>
                <a:srgbClr val="00B0F0"/>
              </a:solidFill>
            </a:endParaRPr>
          </a:p>
          <a:p>
            <a:pPr marL="252000" lvl="0" indent="-252000" algn="just">
              <a:spcBef>
                <a:spcPct val="0"/>
              </a:spcBef>
              <a:defRPr/>
            </a:pPr>
            <a:endParaRPr lang="pl-PL" sz="1000" dirty="0" smtClean="0">
              <a:solidFill>
                <a:srgbClr val="00B0F0"/>
              </a:solidFill>
            </a:endParaRPr>
          </a:p>
          <a:p>
            <a:pPr marL="252000" lvl="0" indent="-252000" algn="just">
              <a:spcBef>
                <a:spcPct val="0"/>
              </a:spcBef>
              <a:defRPr/>
            </a:pPr>
            <a:endParaRPr lang="pl-PL" sz="1000" dirty="0">
              <a:solidFill>
                <a:srgbClr val="00B0F0"/>
              </a:solidFill>
            </a:endParaRPr>
          </a:p>
        </p:txBody>
      </p:sp>
      <p:pic>
        <p:nvPicPr>
          <p:cNvPr id="10" name="Obraz 9"/>
          <p:cNvPicPr>
            <a:picLocks noChangeAspect="1"/>
          </p:cNvPicPr>
          <p:nvPr/>
        </p:nvPicPr>
        <p:blipFill rotWithShape="1">
          <a:blip r:embed="rId2" cstate="print"/>
          <a:srcRect b="7858"/>
          <a:stretch/>
        </p:blipFill>
        <p:spPr>
          <a:xfrm>
            <a:off x="7970400" y="79200"/>
            <a:ext cx="1018800" cy="757512"/>
          </a:xfrm>
          <a:prstGeom prst="rect">
            <a:avLst/>
          </a:prstGeom>
        </p:spPr>
      </p:pic>
      <p:sp>
        <p:nvSpPr>
          <p:cNvPr id="14" name="Prostokąt 13"/>
          <p:cNvSpPr/>
          <p:nvPr/>
        </p:nvSpPr>
        <p:spPr>
          <a:xfrm>
            <a:off x="1457326" y="1785926"/>
            <a:ext cx="7000874" cy="366724"/>
          </a:xfrm>
          <a:prstGeom prst="rect">
            <a:avLst/>
          </a:prstGeom>
          <a:solidFill>
            <a:schemeClr val="accent6">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p:cNvSpPr txBox="1"/>
          <p:nvPr/>
        </p:nvSpPr>
        <p:spPr>
          <a:xfrm>
            <a:off x="1500166" y="1785926"/>
            <a:ext cx="3214710" cy="369332"/>
          </a:xfrm>
          <a:prstGeom prst="rect">
            <a:avLst/>
          </a:prstGeom>
          <a:noFill/>
        </p:spPr>
        <p:txBody>
          <a:bodyPr wrap="square" rtlCol="0">
            <a:spAutoFit/>
          </a:bodyPr>
          <a:lstStyle/>
          <a:p>
            <a:r>
              <a:rPr lang="pl-PL" dirty="0" smtClean="0">
                <a:solidFill>
                  <a:schemeClr val="bg1"/>
                </a:solidFill>
              </a:rPr>
              <a:t>MAPA ZBIORCZA</a:t>
            </a:r>
            <a:endParaRPr lang="pl-PL" dirty="0">
              <a:solidFill>
                <a:schemeClr val="bg1"/>
              </a:solidFill>
            </a:endParaRPr>
          </a:p>
        </p:txBody>
      </p:sp>
      <p:pic>
        <p:nvPicPr>
          <p:cNvPr id="16" name="Picture 2" descr="M:\UMW_Projekty\Niebieski_Stol\NIEB_STOL_TRAMAJ_WODNY\trasy_gis\jpg\front.jpg"/>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lum contrast="40000"/>
          </a:blip>
          <a:srcRect l="44464" t="93266" r="45239" b="3427"/>
          <a:stretch>
            <a:fillRect/>
          </a:stretch>
        </p:blipFill>
        <p:spPr bwMode="auto">
          <a:xfrm>
            <a:off x="6858016" y="1785926"/>
            <a:ext cx="1571636" cy="357190"/>
          </a:xfrm>
          <a:prstGeom prst="rect">
            <a:avLst/>
          </a:prstGeom>
          <a:noFill/>
        </p:spPr>
      </p:pic>
    </p:spTree>
  </p:cSld>
  <p:clrMapOvr>
    <a:masterClrMapping/>
  </p:clrMapOvr>
  <p:transition spd="med">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pl-PL" sz="1400" dirty="0">
                <a:solidFill>
                  <a:schemeClr val="tx1">
                    <a:lumMod val="75000"/>
                    <a:lumOff val="25000"/>
                  </a:schemeClr>
                </a:solidFill>
                <a:latin typeface="+mj-lt"/>
                <a:ea typeface="+mj-ea"/>
                <a:cs typeface="+mj-cs"/>
              </a:rPr>
              <a:t>STUDIUM WROCŁAWIA </a:t>
            </a:r>
            <a:r>
              <a:rPr lang="pl-PL" sz="1400" dirty="0" smtClean="0">
                <a:solidFill>
                  <a:schemeClr val="tx1">
                    <a:lumMod val="75000"/>
                    <a:lumOff val="25000"/>
                  </a:schemeClr>
                </a:solidFill>
                <a:latin typeface="+mj-lt"/>
                <a:ea typeface="+mj-ea"/>
                <a:cs typeface="+mj-cs"/>
              </a:rPr>
              <a:t>2018</a:t>
            </a:r>
          </a:p>
          <a:p>
            <a:pPr marL="0" marR="0" lvl="0" indent="0" algn="r" defTabSz="914400" rtl="0" eaLnBrk="1" fontAlgn="auto" latinLnBrk="0" hangingPunct="1">
              <a:lnSpc>
                <a:spcPct val="100000"/>
              </a:lnSpc>
              <a:spcBef>
                <a:spcPct val="0"/>
              </a:spcBef>
              <a:spcAft>
                <a:spcPts val="0"/>
              </a:spcAft>
              <a:buClrTx/>
              <a:buSzTx/>
              <a:buFontTx/>
              <a:buNone/>
              <a:tabLst/>
              <a:defRPr/>
            </a:pPr>
            <a:r>
              <a:rPr lang="pl-PL" sz="1400" dirty="0" smtClean="0">
                <a:solidFill>
                  <a:schemeClr val="tx1">
                    <a:lumMod val="75000"/>
                    <a:lumOff val="25000"/>
                  </a:schemeClr>
                </a:solidFill>
                <a:latin typeface="+mj-lt"/>
                <a:ea typeface="+mj-ea"/>
                <a:cs typeface="+mj-cs"/>
              </a:rPr>
              <a:t>„DOSKONALENIE </a:t>
            </a:r>
            <a:r>
              <a:rPr lang="pl-PL" sz="1400" dirty="0">
                <a:solidFill>
                  <a:schemeClr val="tx1">
                    <a:lumMod val="75000"/>
                    <a:lumOff val="25000"/>
                  </a:schemeClr>
                </a:solidFill>
                <a:latin typeface="+mj-lt"/>
                <a:ea typeface="+mj-ea"/>
                <a:cs typeface="+mj-cs"/>
              </a:rPr>
              <a:t>MIASTA”</a:t>
            </a:r>
          </a:p>
        </p:txBody>
      </p:sp>
      <p:sp>
        <p:nvSpPr>
          <p:cNvPr id="18"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 </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20" name="Łącznik prosty 1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Obraz 16" descr="zfolderu2.jpg"/>
          <p:cNvPicPr>
            <a:picLocks noChangeAspect="1"/>
          </p:cNvPicPr>
          <p:nvPr/>
        </p:nvPicPr>
        <p:blipFill>
          <a:blip r:embed="rId2" cstate="print"/>
          <a:srcRect/>
          <a:stretch>
            <a:fillRect/>
          </a:stretch>
        </p:blipFill>
        <p:spPr>
          <a:xfrm>
            <a:off x="1438805" y="962186"/>
            <a:ext cx="3166887" cy="3381214"/>
          </a:xfrm>
          <a:prstGeom prst="rect">
            <a:avLst/>
          </a:prstGeom>
        </p:spPr>
      </p:pic>
      <p:pic>
        <p:nvPicPr>
          <p:cNvPr id="19" name="Obraz 18" descr="zfolderu3.jpg"/>
          <p:cNvPicPr>
            <a:picLocks noChangeAspect="1"/>
          </p:cNvPicPr>
          <p:nvPr/>
        </p:nvPicPr>
        <p:blipFill>
          <a:blip r:embed="rId3" cstate="print"/>
          <a:srcRect/>
          <a:stretch>
            <a:fillRect/>
          </a:stretch>
        </p:blipFill>
        <p:spPr>
          <a:xfrm>
            <a:off x="4494882" y="962186"/>
            <a:ext cx="3317478" cy="3381214"/>
          </a:xfrm>
          <a:prstGeom prst="rect">
            <a:avLst/>
          </a:prstGeom>
        </p:spPr>
      </p:pic>
      <p:sp>
        <p:nvSpPr>
          <p:cNvPr id="22" name="Prostokąt 21">
            <a:extLst>
              <a:ext uri="{FF2B5EF4-FFF2-40B4-BE49-F238E27FC236}">
                <a16:creationId xmlns="" xmlns:a16="http://schemas.microsoft.com/office/drawing/2014/main" id="{0B99D1DE-CCA9-415D-8E9A-AA95E1E20B6F}"/>
              </a:ext>
            </a:extLst>
          </p:cNvPr>
          <p:cNvSpPr/>
          <p:nvPr/>
        </p:nvSpPr>
        <p:spPr>
          <a:xfrm>
            <a:off x="4572000" y="4293096"/>
            <a:ext cx="3312368" cy="1794049"/>
          </a:xfrm>
          <a:prstGeom prst="rect">
            <a:avLst/>
          </a:prstGeom>
          <a:noFill/>
        </p:spPr>
        <p:txBody>
          <a:bodyPr wrap="square">
            <a:noAutofit/>
          </a:bodyPr>
          <a:lstStyle/>
          <a:p>
            <a:pPr lvl="0" algn="just">
              <a:spcBef>
                <a:spcPct val="0"/>
              </a:spcBef>
              <a:defRPr/>
            </a:pPr>
            <a:endParaRPr lang="pl-PL" sz="1000" dirty="0">
              <a:solidFill>
                <a:schemeClr val="tx1">
                  <a:lumMod val="75000"/>
                  <a:lumOff val="25000"/>
                </a:schemeClr>
              </a:solidFill>
            </a:endParaRPr>
          </a:p>
          <a:p>
            <a:pPr lvl="0" algn="just">
              <a:spcBef>
                <a:spcPct val="0"/>
              </a:spcBef>
              <a:defRPr/>
            </a:pPr>
            <a:r>
              <a:rPr lang="pl-PL" sz="1000" i="1" dirty="0">
                <a:solidFill>
                  <a:schemeClr val="tx1">
                    <a:lumMod val="75000"/>
                    <a:lumOff val="25000"/>
                  </a:schemeClr>
                </a:solidFill>
              </a:rPr>
              <a:t>Studium uwarunkowań i kierunków zagospodarowania przestrzennego </a:t>
            </a:r>
            <a:r>
              <a:rPr lang="pl-PL" sz="1000" i="1" dirty="0" smtClean="0">
                <a:solidFill>
                  <a:schemeClr val="tx1">
                    <a:lumMod val="75000"/>
                    <a:lumOff val="25000"/>
                  </a:schemeClr>
                </a:solidFill>
              </a:rPr>
              <a:t>Wrocławia </a:t>
            </a:r>
            <a:r>
              <a:rPr lang="pl-PL" sz="1000" dirty="0" smtClean="0">
                <a:solidFill>
                  <a:schemeClr val="tx1">
                    <a:lumMod val="75000"/>
                    <a:lumOff val="25000"/>
                  </a:schemeClr>
                </a:solidFill>
              </a:rPr>
              <a:t>określa </a:t>
            </a:r>
            <a:r>
              <a:rPr lang="pl-PL" sz="1000" dirty="0">
                <a:solidFill>
                  <a:schemeClr val="tx1">
                    <a:lumMod val="75000"/>
                    <a:lumOff val="25000"/>
                  </a:schemeClr>
                </a:solidFill>
              </a:rPr>
              <a:t>politykę </a:t>
            </a:r>
            <a:r>
              <a:rPr lang="pl-PL" sz="1000" dirty="0" smtClean="0">
                <a:solidFill>
                  <a:schemeClr val="tx1">
                    <a:lumMod val="75000"/>
                    <a:lumOff val="25000"/>
                  </a:schemeClr>
                </a:solidFill>
              </a:rPr>
              <a:t>przestrzenną dla </a:t>
            </a:r>
            <a:r>
              <a:rPr lang="pl-PL" sz="1000" dirty="0">
                <a:solidFill>
                  <a:schemeClr val="tx1">
                    <a:lumMod val="75000"/>
                    <a:lumOff val="25000"/>
                  </a:schemeClr>
                </a:solidFill>
              </a:rPr>
              <a:t>całego obszaru </a:t>
            </a:r>
            <a:r>
              <a:rPr lang="pl-PL" sz="1000" dirty="0" smtClean="0">
                <a:solidFill>
                  <a:schemeClr val="tx1">
                    <a:lumMod val="75000"/>
                    <a:lumOff val="25000"/>
                  </a:schemeClr>
                </a:solidFill>
              </a:rPr>
              <a:t>miasta  oraz stanowi </a:t>
            </a:r>
            <a:r>
              <a:rPr lang="pl-PL" sz="1000" dirty="0">
                <a:solidFill>
                  <a:schemeClr val="tx1">
                    <a:lumMod val="75000"/>
                    <a:lumOff val="25000"/>
                  </a:schemeClr>
                </a:solidFill>
              </a:rPr>
              <a:t>punkt </a:t>
            </a:r>
            <a:r>
              <a:rPr lang="pl-PL" sz="1000" dirty="0" smtClean="0">
                <a:solidFill>
                  <a:schemeClr val="tx1">
                    <a:lumMod val="75000"/>
                    <a:lumOff val="25000"/>
                  </a:schemeClr>
                </a:solidFill>
              </a:rPr>
              <a:t>wyjścia </a:t>
            </a:r>
            <a:r>
              <a:rPr lang="pl-PL" sz="1000" dirty="0">
                <a:solidFill>
                  <a:schemeClr val="tx1">
                    <a:lumMod val="75000"/>
                    <a:lumOff val="25000"/>
                  </a:schemeClr>
                </a:solidFill>
              </a:rPr>
              <a:t>do formowania zasad kształtowania kierunków rozwoju </a:t>
            </a:r>
            <a:r>
              <a:rPr lang="pl-PL" sz="1000" dirty="0" smtClean="0">
                <a:solidFill>
                  <a:schemeClr val="tx1">
                    <a:lumMod val="75000"/>
                    <a:lumOff val="25000"/>
                  </a:schemeClr>
                </a:solidFill>
              </a:rPr>
              <a:t>funkcjonalno-przestrzennego w poszczególnych jednostkach urbanistycznych.</a:t>
            </a:r>
            <a:endParaRPr lang="pl-PL" sz="1000" dirty="0">
              <a:solidFill>
                <a:schemeClr val="tx1">
                  <a:lumMod val="75000"/>
                  <a:lumOff val="25000"/>
                </a:schemeClr>
              </a:solidFill>
            </a:endParaRPr>
          </a:p>
          <a:p>
            <a:pPr lvl="0" algn="just">
              <a:spcBef>
                <a:spcPct val="0"/>
              </a:spcBef>
              <a:defRPr/>
            </a:pPr>
            <a:endParaRPr lang="pl-PL" sz="1000" dirty="0">
              <a:solidFill>
                <a:schemeClr val="tx1">
                  <a:lumMod val="75000"/>
                  <a:lumOff val="25000"/>
                </a:schemeClr>
              </a:solidFill>
            </a:endParaRPr>
          </a:p>
        </p:txBody>
      </p:sp>
      <p:pic>
        <p:nvPicPr>
          <p:cNvPr id="21" name="Obraz 20">
            <a:extLst>
              <a:ext uri="{FF2B5EF4-FFF2-40B4-BE49-F238E27FC236}">
                <a16:creationId xmlns="" xmlns:a16="http://schemas.microsoft.com/office/drawing/2014/main" id="{D96EC707-D441-481C-B80E-A5235E82FE5F}"/>
              </a:ext>
            </a:extLst>
          </p:cNvPr>
          <p:cNvPicPr>
            <a:picLocks noChangeAspect="1"/>
          </p:cNvPicPr>
          <p:nvPr/>
        </p:nvPicPr>
        <p:blipFill>
          <a:blip r:embed="rId4" cstate="print"/>
          <a:srcRect/>
          <a:stretch>
            <a:fillRect/>
          </a:stretch>
        </p:blipFill>
        <p:spPr>
          <a:xfrm>
            <a:off x="1403648" y="5493003"/>
            <a:ext cx="6456887" cy="1098198"/>
          </a:xfrm>
          <a:prstGeom prst="rect">
            <a:avLst/>
          </a:prstGeom>
        </p:spPr>
      </p:pic>
      <p:pic>
        <p:nvPicPr>
          <p:cNvPr id="23" name="Obraz 22">
            <a:extLst>
              <a:ext uri="{FF2B5EF4-FFF2-40B4-BE49-F238E27FC236}">
                <a16:creationId xmlns="" xmlns:a16="http://schemas.microsoft.com/office/drawing/2014/main" id="{D96EC707-D441-481C-B80E-A5235E82FE5F}"/>
              </a:ext>
            </a:extLst>
          </p:cNvPr>
          <p:cNvPicPr>
            <a:picLocks noChangeAspect="1"/>
          </p:cNvPicPr>
          <p:nvPr/>
        </p:nvPicPr>
        <p:blipFill>
          <a:blip r:embed="rId5" cstate="print"/>
          <a:srcRect/>
          <a:stretch>
            <a:fillRect/>
          </a:stretch>
        </p:blipFill>
        <p:spPr>
          <a:xfrm>
            <a:off x="1331640" y="4325835"/>
            <a:ext cx="3288862" cy="1230494"/>
          </a:xfrm>
          <a:prstGeom prst="rect">
            <a:avLst/>
          </a:prstGeom>
        </p:spPr>
      </p:pic>
      <p:pic>
        <p:nvPicPr>
          <p:cNvPr id="11" name="Obraz 10"/>
          <p:cNvPicPr>
            <a:picLocks noChangeAspect="1"/>
          </p:cNvPicPr>
          <p:nvPr/>
        </p:nvPicPr>
        <p:blipFill rotWithShape="1">
          <a:blip r:embed="rId6"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12" name="Łącznik prosty 11"/>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Prostokąt 17"/>
          <p:cNvSpPr/>
          <p:nvPr/>
        </p:nvSpPr>
        <p:spPr>
          <a:xfrm rot="16200000">
            <a:off x="1211051" y="1261824"/>
            <a:ext cx="630076" cy="268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endParaRPr lang="pl-PL" sz="3200" kern="1200" dirty="0"/>
          </a:p>
        </p:txBody>
      </p:sp>
      <p:sp>
        <p:nvSpPr>
          <p:cNvPr id="13" name="Prostokąt 12"/>
          <p:cNvSpPr/>
          <p:nvPr/>
        </p:nvSpPr>
        <p:spPr>
          <a:xfrm>
            <a:off x="1357290" y="1058275"/>
            <a:ext cx="6357982"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6"/>
                  </a:solidFill>
                  <a:prstDash val="solid"/>
                </a:ln>
                <a:solidFill>
                  <a:schemeClr val="bg1"/>
                </a:solidFill>
                <a:effectLst>
                  <a:reflection blurRad="12700" stA="28000" endPos="45000" dist="1000" dir="5400000" sy="-100000" algn="bl" rotWithShape="0"/>
                </a:effectLst>
              </a:rPr>
              <a:t>PRZESTRZEŃ PUBLICZNA I ZIELEŃ </a:t>
            </a:r>
            <a:endParaRPr lang="pl-PL" sz="3200" cap="all" dirty="0">
              <a:ln w="9000" cmpd="sng">
                <a:solidFill>
                  <a:schemeClr val="accent6"/>
                </a:solidFill>
                <a:prstDash val="solid"/>
              </a:ln>
              <a:solidFill>
                <a:schemeClr val="bg1"/>
              </a:solidFill>
              <a:effectLst>
                <a:reflection blurRad="12700" stA="28000" endPos="45000" dist="1000" dir="5400000" sy="-100000" algn="bl" rotWithShape="0"/>
              </a:effectLst>
            </a:endParaRPr>
          </a:p>
        </p:txBody>
      </p:sp>
      <p:sp>
        <p:nvSpPr>
          <p:cNvPr id="15" name="Prostokąt 14"/>
          <p:cNvSpPr/>
          <p:nvPr/>
        </p:nvSpPr>
        <p:spPr>
          <a:xfrm>
            <a:off x="1395167" y="1714488"/>
            <a:ext cx="7136092" cy="421484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Prostokąt 15"/>
          <p:cNvSpPr/>
          <p:nvPr/>
        </p:nvSpPr>
        <p:spPr>
          <a:xfrm>
            <a:off x="1479302" y="2195744"/>
            <a:ext cx="7021788" cy="3947900"/>
          </a:xfrm>
          <a:prstGeom prst="rect">
            <a:avLst/>
          </a:prstGeom>
        </p:spPr>
        <p:txBody>
          <a:bodyPr wrap="square">
            <a:noAutofit/>
          </a:bodyPr>
          <a:lstStyle/>
          <a:p>
            <a:pPr marL="252000" lvl="0" indent="-252000">
              <a:spcBef>
                <a:spcPct val="0"/>
              </a:spcBef>
              <a:defRPr/>
            </a:pPr>
            <a:r>
              <a:rPr lang="pl-PL" sz="1000" b="1" dirty="0" smtClean="0">
                <a:solidFill>
                  <a:schemeClr val="accent6"/>
                </a:solidFill>
              </a:rPr>
              <a:t>1. GRODZENIE PLACÓW ZABAW</a:t>
            </a:r>
          </a:p>
          <a:p>
            <a:pPr marL="252000" lvl="0" indent="-252000">
              <a:spcBef>
                <a:spcPct val="0"/>
              </a:spcBef>
              <a:defRPr/>
            </a:pPr>
            <a:r>
              <a:rPr lang="pl-PL" sz="1000" dirty="0" smtClean="0"/>
              <a:t>PRZECIWDZIŁANIE GRODZENU PLACÓW ZABAW </a:t>
            </a:r>
            <a:r>
              <a:rPr lang="pl-PL" sz="1000" dirty="0" smtClean="0"/>
              <a:t>W </a:t>
            </a:r>
            <a:r>
              <a:rPr lang="pl-PL" sz="1000" dirty="0" smtClean="0"/>
              <a:t>RAMACH PRYWATNYCH INWESTYCJI </a:t>
            </a:r>
            <a:r>
              <a:rPr lang="pl-PL" sz="1000" dirty="0" smtClean="0"/>
              <a:t>MIESZKANIOWYCH.</a:t>
            </a:r>
            <a:endParaRPr lang="pl-PL" sz="1000" dirty="0" smtClean="0"/>
          </a:p>
          <a:p>
            <a:pPr marL="252000" lvl="0" indent="-252000">
              <a:spcBef>
                <a:spcPts val="400"/>
              </a:spcBef>
              <a:defRPr/>
            </a:pPr>
            <a:r>
              <a:rPr lang="pl-PL" sz="1000" b="1" dirty="0" smtClean="0">
                <a:solidFill>
                  <a:schemeClr val="accent6"/>
                </a:solidFill>
              </a:rPr>
              <a:t>2. KARTA ZIELENI</a:t>
            </a:r>
          </a:p>
          <a:p>
            <a:pPr lvl="0">
              <a:spcBef>
                <a:spcPct val="0"/>
              </a:spcBef>
              <a:defRPr/>
            </a:pPr>
            <a:r>
              <a:rPr lang="pl-PL" sz="1000" dirty="0" smtClean="0"/>
              <a:t>MIESZKAŃCY LICZĄ NA </a:t>
            </a:r>
            <a:r>
              <a:rPr lang="pl-PL" sz="1000" dirty="0" smtClean="0"/>
              <a:t>STOPNIOWĄ REALIZACJĘ </a:t>
            </a:r>
            <a:r>
              <a:rPr lang="pl-PL" sz="1000" dirty="0" smtClean="0"/>
              <a:t>ZAŁOŻEŃ Z </a:t>
            </a:r>
            <a:r>
              <a:rPr lang="pl-PL" sz="1000" dirty="0" smtClean="0"/>
              <a:t>PRZYGOTOWYWANYCH KART </a:t>
            </a:r>
            <a:r>
              <a:rPr lang="pl-PL" sz="1000" dirty="0" smtClean="0"/>
              <a:t>(PROJEKT PILOTAŻOWY PROWADZONY PRZEZ DEPARTAMENT ZRÓWNOWAŻONEGO ROZWOJU UM WROCŁAW).</a:t>
            </a:r>
          </a:p>
          <a:p>
            <a:pPr marL="252000" indent="-252000">
              <a:spcBef>
                <a:spcPts val="400"/>
              </a:spcBef>
              <a:defRPr/>
            </a:pPr>
            <a:r>
              <a:rPr lang="pl-PL" sz="1000" b="1" dirty="0" smtClean="0">
                <a:solidFill>
                  <a:schemeClr val="accent6"/>
                </a:solidFill>
              </a:rPr>
              <a:t>3. JAKOŚĆ POWIETRZA</a:t>
            </a:r>
          </a:p>
          <a:p>
            <a:pPr lvl="0">
              <a:spcBef>
                <a:spcPct val="0"/>
              </a:spcBef>
              <a:defRPr/>
            </a:pPr>
            <a:r>
              <a:rPr lang="pl-PL" sz="1000" dirty="0" smtClean="0"/>
              <a:t>KONIECZNOŚĆ PARTYCYPACJI GMINY PRZY WYMIANIE PIECY NA NOWE SYSTEMY GRZEWCZE W STARYCH BUDYNKACH</a:t>
            </a:r>
            <a:r>
              <a:rPr lang="pl-PL" sz="1000" dirty="0" smtClean="0"/>
              <a:t>. POTENCJALNY </a:t>
            </a:r>
            <a:r>
              <a:rPr lang="pl-PL" sz="1000" dirty="0" smtClean="0"/>
              <a:t>KONFLIKT MIĘDZY STARYM BUDOWNICTWEM OPALANYM WĘGLEM, A DZIAŁKAMI NA KTÓRYCH MAJĄ POWSTAĆ NOWE BUDYNKI </a:t>
            </a:r>
            <a:r>
              <a:rPr lang="pl-PL" sz="1000" dirty="0" smtClean="0"/>
              <a:t>MIESZKALNE</a:t>
            </a:r>
            <a:r>
              <a:rPr lang="pl-PL" sz="1000" dirty="0" smtClean="0"/>
              <a:t>.</a:t>
            </a:r>
            <a:endParaRPr lang="pl-PL" sz="1000" dirty="0" smtClean="0"/>
          </a:p>
          <a:p>
            <a:pPr marL="252000" lvl="0" indent="-252000">
              <a:spcBef>
                <a:spcPts val="400"/>
              </a:spcBef>
              <a:defRPr/>
            </a:pPr>
            <a:r>
              <a:rPr lang="pl-PL" sz="1000" b="1" dirty="0" smtClean="0">
                <a:solidFill>
                  <a:schemeClr val="accent6"/>
                </a:solidFill>
              </a:rPr>
              <a:t>4. PROJEKTY  WBO</a:t>
            </a:r>
          </a:p>
          <a:p>
            <a:pPr lvl="0">
              <a:spcBef>
                <a:spcPct val="0"/>
              </a:spcBef>
              <a:defRPr/>
            </a:pPr>
            <a:r>
              <a:rPr lang="pl-PL" sz="1000" dirty="0" smtClean="0"/>
              <a:t>PRZYSPIESZENIE REALIZACJI PROJEKTÓW W RAMACH WROCŁAWSKIEGO BUDŻETU OBYWALTELSKIEGO</a:t>
            </a:r>
            <a:r>
              <a:rPr lang="pl-PL" sz="1000" dirty="0" smtClean="0"/>
              <a:t>.</a:t>
            </a:r>
          </a:p>
          <a:p>
            <a:pPr marL="252000" indent="-252000">
              <a:spcBef>
                <a:spcPts val="400"/>
              </a:spcBef>
              <a:defRPr/>
            </a:pPr>
            <a:r>
              <a:rPr lang="pl-PL" sz="1000" b="1" dirty="0" smtClean="0">
                <a:solidFill>
                  <a:schemeClr val="accent6"/>
                </a:solidFill>
              </a:rPr>
              <a:t>5. ZAŚMIECANIE WAŁÓW </a:t>
            </a:r>
          </a:p>
          <a:p>
            <a:pPr lvl="0">
              <a:spcBef>
                <a:spcPct val="0"/>
              </a:spcBef>
              <a:defRPr/>
            </a:pPr>
            <a:r>
              <a:rPr lang="pl-PL" sz="1000" dirty="0" smtClean="0"/>
              <a:t>PRZECIWDZIAŁANIE ZAŚMIECANIU WAŁÓW POPRZEZ MONTAŻ KOSZY NA ŚMIECI.</a:t>
            </a:r>
            <a:endParaRPr lang="pl-PL" sz="1000" dirty="0" smtClean="0"/>
          </a:p>
          <a:p>
            <a:pPr marL="252000" lvl="0" indent="-252000">
              <a:spcBef>
                <a:spcPts val="400"/>
              </a:spcBef>
              <a:defRPr/>
            </a:pPr>
            <a:r>
              <a:rPr lang="pl-PL" sz="1000" b="1" dirty="0" smtClean="0">
                <a:solidFill>
                  <a:schemeClr val="accent6"/>
                </a:solidFill>
              </a:rPr>
              <a:t>6. HAŁAS OD IMPREZ MASOWYCH</a:t>
            </a:r>
          </a:p>
          <a:p>
            <a:pPr lvl="0">
              <a:spcBef>
                <a:spcPct val="0"/>
              </a:spcBef>
              <a:defRPr/>
            </a:pPr>
            <a:r>
              <a:rPr lang="pl-PL" sz="1000" dirty="0" smtClean="0"/>
              <a:t>OGRANICZENIE HAŁASU W STRONĘ MAŚLIC POPRZEZ STWORZENIE MUSZLI KONCERTOWEJ LUB INNEJ OSŁONY AKUSTYCZNEJ PRZY RZECE ODRZE W MIEJSCU ODBYWAJĄCYCH SIĘ </a:t>
            </a:r>
            <a:r>
              <a:rPr lang="pl-PL" sz="1000" dirty="0" smtClean="0"/>
              <a:t>KONCERTÓW. HAŁAS </a:t>
            </a:r>
            <a:r>
              <a:rPr lang="pl-PL" sz="1000" dirty="0" smtClean="0"/>
              <a:t>SPOWODOWANY MUZYKĄ PODCZAS IMPREZ MASOWYCH PRZY UL. WEJHEROWSKIEJ I GROBLI KOZANOWSKIEJ</a:t>
            </a:r>
            <a:r>
              <a:rPr lang="pl-PL" sz="1000" dirty="0" smtClean="0"/>
              <a:t>.. </a:t>
            </a:r>
            <a:endParaRPr lang="pl-PL" sz="1000" dirty="0" smtClean="0"/>
          </a:p>
          <a:p>
            <a:pPr marL="252000" indent="-252000">
              <a:spcBef>
                <a:spcPct val="0"/>
              </a:spcBef>
              <a:defRPr/>
            </a:pPr>
            <a:endParaRPr lang="pl-PL" sz="1000" b="1" dirty="0" smtClean="0">
              <a:solidFill>
                <a:schemeClr val="accent6"/>
              </a:solidFill>
            </a:endParaRPr>
          </a:p>
          <a:p>
            <a:pPr marL="252000" indent="-252000">
              <a:spcBef>
                <a:spcPct val="0"/>
              </a:spcBef>
              <a:defRPr/>
            </a:pPr>
            <a:endParaRPr lang="pl-PL" sz="1000" b="1" dirty="0" smtClean="0">
              <a:solidFill>
                <a:schemeClr val="accent6"/>
              </a:solidFill>
            </a:endParaRPr>
          </a:p>
          <a:p>
            <a:pPr lvl="0">
              <a:spcBef>
                <a:spcPct val="0"/>
              </a:spcBef>
              <a:defRPr/>
            </a:pPr>
            <a:endParaRPr lang="pl-PL" sz="1000" b="1" dirty="0" smtClean="0">
              <a:solidFill>
                <a:schemeClr val="accent6"/>
              </a:solidFill>
            </a:endParaRPr>
          </a:p>
          <a:p>
            <a:pPr marL="252000" lvl="0" indent="-252000">
              <a:spcBef>
                <a:spcPct val="0"/>
              </a:spcBef>
              <a:defRPr/>
            </a:pPr>
            <a:endParaRPr lang="pl-PL" sz="1000" b="1" dirty="0" smtClean="0">
              <a:solidFill>
                <a:schemeClr val="accent4"/>
              </a:solidFill>
            </a:endParaRPr>
          </a:p>
          <a:p>
            <a:pPr marL="252000" lvl="0" indent="-252000">
              <a:spcBef>
                <a:spcPct val="0"/>
              </a:spcBef>
              <a:defRPr/>
            </a:pPr>
            <a:endParaRPr lang="pl-PL" sz="1000" b="1" dirty="0" smtClean="0">
              <a:solidFill>
                <a:schemeClr val="accent4"/>
              </a:solidFill>
            </a:endParaRPr>
          </a:p>
          <a:p>
            <a:pPr marL="252000" lvl="0" indent="-252000">
              <a:spcBef>
                <a:spcPct val="0"/>
              </a:spcBef>
              <a:defRPr/>
            </a:pPr>
            <a:endParaRPr lang="pl-PL" sz="1000" dirty="0" smtClean="0">
              <a:solidFill>
                <a:srgbClr val="00B0F0"/>
              </a:solidFill>
            </a:endParaRPr>
          </a:p>
          <a:p>
            <a:pPr marL="252000" lvl="0" indent="-252000">
              <a:spcBef>
                <a:spcPct val="0"/>
              </a:spcBef>
              <a:defRPr/>
            </a:pPr>
            <a:endParaRPr lang="pl-PL" sz="1000" dirty="0" smtClean="0">
              <a:solidFill>
                <a:srgbClr val="00B0F0"/>
              </a:solidFill>
            </a:endParaRPr>
          </a:p>
          <a:p>
            <a:pPr marL="252000" lvl="0" indent="-252000">
              <a:spcBef>
                <a:spcPct val="0"/>
              </a:spcBef>
              <a:defRPr/>
            </a:pPr>
            <a:endParaRPr lang="pl-PL" sz="1000" dirty="0">
              <a:solidFill>
                <a:srgbClr val="00B0F0"/>
              </a:solidFill>
            </a:endParaRPr>
          </a:p>
        </p:txBody>
      </p:sp>
      <p:sp>
        <p:nvSpPr>
          <p:cNvPr id="17"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lvl="0" algn="r">
              <a:spcBef>
                <a:spcPct val="0"/>
              </a:spcBef>
              <a:defRPr/>
            </a:pPr>
            <a:r>
              <a:rPr lang="pl-PL" sz="1400">
                <a:solidFill>
                  <a:schemeClr val="tx1">
                    <a:lumMod val="75000"/>
                    <a:lumOff val="25000"/>
                  </a:schemeClr>
                </a:solidFill>
              </a:rPr>
              <a:t>ZAGADNIENIA </a:t>
            </a:r>
            <a:r>
              <a:rPr lang="pl-PL" sz="1400" smtClean="0">
                <a:solidFill>
                  <a:schemeClr val="tx1">
                    <a:lumMod val="75000"/>
                    <a:lumOff val="25000"/>
                  </a:schemeClr>
                </a:solidFill>
              </a:rPr>
              <a:t>OGÓLNE</a:t>
            </a:r>
            <a:r>
              <a:rPr lang="pl-PL" sz="1400" dirty="0" smtClean="0">
                <a:solidFill>
                  <a:schemeClr val="tx1">
                    <a:lumMod val="75000"/>
                    <a:lumOff val="25000"/>
                  </a:schemeClr>
                </a:solidFill>
              </a:rPr>
              <a:t>, NIEWSKAZANE NA MAPIE TEMATU PRZESTRZEŃ PUBLICZNA I ZIELEŃ</a:t>
            </a:r>
            <a:endParaRPr lang="pl-PL" sz="1400" dirty="0">
              <a:solidFill>
                <a:schemeClr val="tx1">
                  <a:lumMod val="75000"/>
                  <a:lumOff val="25000"/>
                </a:schemeClr>
              </a:solidFill>
            </a:endParaRPr>
          </a:p>
        </p:txBody>
      </p:sp>
      <p:pic>
        <p:nvPicPr>
          <p:cNvPr id="10" name="Obraz 9"/>
          <p:cNvPicPr>
            <a:picLocks noChangeAspect="1"/>
          </p:cNvPicPr>
          <p:nvPr/>
        </p:nvPicPr>
        <p:blipFill rotWithShape="1">
          <a:blip r:embed="rId2" cstate="print"/>
          <a:srcRect b="7858"/>
          <a:stretch/>
        </p:blipFill>
        <p:spPr>
          <a:xfrm>
            <a:off x="7970400" y="79200"/>
            <a:ext cx="1018800" cy="757512"/>
          </a:xfrm>
          <a:prstGeom prst="rect">
            <a:avLst/>
          </a:prstGeom>
        </p:spPr>
      </p:pic>
      <p:sp>
        <p:nvSpPr>
          <p:cNvPr id="14" name="Prostokąt 13"/>
          <p:cNvSpPr/>
          <p:nvPr/>
        </p:nvSpPr>
        <p:spPr>
          <a:xfrm>
            <a:off x="1457326" y="1785926"/>
            <a:ext cx="7000874" cy="366724"/>
          </a:xfrm>
          <a:prstGeom prst="rect">
            <a:avLst/>
          </a:prstGeom>
          <a:solidFill>
            <a:schemeClr val="accent6">
              <a:alpha val="68000"/>
            </a:schemeClr>
          </a:solidFill>
          <a:ln w="63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1500166" y="1785926"/>
            <a:ext cx="5143536" cy="369332"/>
          </a:xfrm>
          <a:prstGeom prst="rect">
            <a:avLst/>
          </a:prstGeom>
          <a:noFill/>
        </p:spPr>
        <p:txBody>
          <a:bodyPr wrap="square" rtlCol="0">
            <a:spAutoFit/>
          </a:bodyPr>
          <a:lstStyle/>
          <a:p>
            <a:r>
              <a:rPr lang="pl-PL" dirty="0" smtClean="0">
                <a:solidFill>
                  <a:schemeClr val="bg1"/>
                </a:solidFill>
              </a:rPr>
              <a:t>ZAGADNIENIA BEZ WSKAZANEJ LOKALIZACJI</a:t>
            </a:r>
            <a:endParaRPr lang="pl-PL" dirty="0">
              <a:solidFill>
                <a:schemeClr val="bg1"/>
              </a:solidFill>
            </a:endParaRPr>
          </a:p>
        </p:txBody>
      </p:sp>
    </p:spTree>
  </p:cSld>
  <p:clrMapOvr>
    <a:masterClrMapping/>
  </p:clrMapOvr>
  <p:transition spd="med">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rostokąt 22"/>
          <p:cNvSpPr/>
          <p:nvPr/>
        </p:nvSpPr>
        <p:spPr>
          <a:xfrm>
            <a:off x="1395167" y="1714488"/>
            <a:ext cx="7136092" cy="421484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12" name="Łącznik prosty 11"/>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Prostokąt 17"/>
          <p:cNvSpPr/>
          <p:nvPr/>
        </p:nvSpPr>
        <p:spPr>
          <a:xfrm rot="16200000">
            <a:off x="1211051" y="1261824"/>
            <a:ext cx="630076" cy="268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endParaRPr lang="pl-PL" sz="3200" kern="1200" dirty="0"/>
          </a:p>
        </p:txBody>
      </p:sp>
      <p:sp>
        <p:nvSpPr>
          <p:cNvPr id="13" name="Prostokąt 12"/>
          <p:cNvSpPr/>
          <p:nvPr/>
        </p:nvSpPr>
        <p:spPr>
          <a:xfrm>
            <a:off x="1357290" y="1058275"/>
            <a:ext cx="6357982"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6"/>
                  </a:solidFill>
                  <a:prstDash val="solid"/>
                </a:ln>
                <a:solidFill>
                  <a:schemeClr val="bg1"/>
                </a:solidFill>
                <a:effectLst>
                  <a:reflection blurRad="12700" stA="28000" endPos="45000" dist="1000" dir="5400000" sy="-100000" algn="bl" rotWithShape="0"/>
                </a:effectLst>
              </a:rPr>
              <a:t>PRZESTRZEŃ PUBLICZNA I ZIELEŃ </a:t>
            </a:r>
            <a:endParaRPr lang="pl-PL" sz="3200" cap="all" dirty="0">
              <a:ln w="9000" cmpd="sng">
                <a:solidFill>
                  <a:schemeClr val="accent6"/>
                </a:solidFill>
                <a:prstDash val="solid"/>
              </a:ln>
              <a:solidFill>
                <a:schemeClr val="bg1"/>
              </a:solidFill>
              <a:effectLst>
                <a:reflection blurRad="12700" stA="28000" endPos="45000" dist="1000" dir="5400000" sy="-100000" algn="bl" rotWithShape="0"/>
              </a:effectLst>
            </a:endParaRPr>
          </a:p>
        </p:txBody>
      </p:sp>
      <p:sp>
        <p:nvSpPr>
          <p:cNvPr id="16" name="Prostokąt 15"/>
          <p:cNvSpPr/>
          <p:nvPr/>
        </p:nvSpPr>
        <p:spPr>
          <a:xfrm>
            <a:off x="1479302" y="2195744"/>
            <a:ext cx="7021788" cy="3947900"/>
          </a:xfrm>
          <a:prstGeom prst="rect">
            <a:avLst/>
          </a:prstGeom>
        </p:spPr>
        <p:txBody>
          <a:bodyPr wrap="square">
            <a:noAutofit/>
          </a:bodyPr>
          <a:lstStyle/>
          <a:p>
            <a:pPr marL="252000" indent="-252000">
              <a:spcBef>
                <a:spcPts val="400"/>
              </a:spcBef>
              <a:defRPr/>
            </a:pPr>
            <a:r>
              <a:rPr lang="pl-PL" sz="1000" b="1" dirty="0" smtClean="0">
                <a:solidFill>
                  <a:schemeClr val="accent6"/>
                </a:solidFill>
              </a:rPr>
              <a:t>7. ZATOKA  KAJAKARSKA NA RZECE ODRZE</a:t>
            </a:r>
          </a:p>
          <a:p>
            <a:pPr marL="252000" indent="-252000">
              <a:spcBef>
                <a:spcPct val="0"/>
              </a:spcBef>
              <a:defRPr/>
            </a:pPr>
            <a:r>
              <a:rPr lang="pl-PL" sz="1000" dirty="0" smtClean="0"/>
              <a:t>WYDZIELENIE ZATOKI KAJAKARSKIEJ  NA  RZECE ODRZE.</a:t>
            </a:r>
          </a:p>
          <a:p>
            <a:pPr marL="252000" indent="-252000">
              <a:spcBef>
                <a:spcPts val="400"/>
              </a:spcBef>
              <a:defRPr/>
            </a:pPr>
            <a:r>
              <a:rPr lang="pl-PL" sz="1000" b="1" dirty="0" smtClean="0">
                <a:solidFill>
                  <a:schemeClr val="accent6"/>
                </a:solidFill>
              </a:rPr>
              <a:t>8. KOLEKTOR</a:t>
            </a:r>
          </a:p>
          <a:p>
            <a:pPr>
              <a:spcBef>
                <a:spcPct val="0"/>
              </a:spcBef>
              <a:tabLst>
                <a:tab pos="0" algn="l"/>
              </a:tabLst>
              <a:defRPr/>
            </a:pPr>
            <a:r>
              <a:rPr lang="pl-PL" sz="1000" dirty="0" smtClean="0"/>
              <a:t>MIESZKAŃCY OCZEKUJĄ ZASTOSOWANIA NAJNOWSZYCH TECHNOLOGII POCHŁANIAJĄCYCH NIEPRZYJEMNY ZAPACH POCHODZĄCY </a:t>
            </a:r>
          </a:p>
          <a:p>
            <a:pPr>
              <a:spcBef>
                <a:spcPct val="0"/>
              </a:spcBef>
              <a:tabLst>
                <a:tab pos="0" algn="l"/>
              </a:tabLst>
              <a:defRPr/>
            </a:pPr>
            <a:r>
              <a:rPr lang="pl-PL" sz="1000" dirty="0" smtClean="0"/>
              <a:t>Z KOLEKTORA ORAZ LIKWIDACJĘ WYZIEWÓW.</a:t>
            </a:r>
            <a:endParaRPr lang="pl-PL" sz="1000" b="1" dirty="0" smtClean="0">
              <a:solidFill>
                <a:schemeClr val="accent6"/>
              </a:solidFill>
            </a:endParaRPr>
          </a:p>
          <a:p>
            <a:pPr marL="252000" indent="-252000">
              <a:spcBef>
                <a:spcPct val="0"/>
              </a:spcBef>
              <a:defRPr/>
            </a:pPr>
            <a:endParaRPr lang="pl-PL" sz="1000" b="1" dirty="0" smtClean="0">
              <a:solidFill>
                <a:schemeClr val="accent6"/>
              </a:solidFill>
            </a:endParaRPr>
          </a:p>
          <a:p>
            <a:pPr marL="252000" indent="-252000">
              <a:spcBef>
                <a:spcPct val="0"/>
              </a:spcBef>
              <a:defRPr/>
            </a:pPr>
            <a:endParaRPr lang="pl-PL" sz="1000" b="1" dirty="0" smtClean="0">
              <a:solidFill>
                <a:schemeClr val="accent6"/>
              </a:solidFill>
            </a:endParaRPr>
          </a:p>
          <a:p>
            <a:pPr lvl="0">
              <a:spcBef>
                <a:spcPct val="0"/>
              </a:spcBef>
              <a:defRPr/>
            </a:pPr>
            <a:endParaRPr lang="pl-PL" sz="1000" b="1" dirty="0" smtClean="0">
              <a:solidFill>
                <a:schemeClr val="accent6"/>
              </a:solidFill>
            </a:endParaRPr>
          </a:p>
          <a:p>
            <a:pPr marL="252000" lvl="0" indent="-252000">
              <a:spcBef>
                <a:spcPct val="0"/>
              </a:spcBef>
              <a:defRPr/>
            </a:pPr>
            <a:endParaRPr lang="pl-PL" sz="1000" b="1" dirty="0" smtClean="0">
              <a:solidFill>
                <a:schemeClr val="accent4"/>
              </a:solidFill>
            </a:endParaRPr>
          </a:p>
          <a:p>
            <a:pPr marL="252000" lvl="0" indent="-252000">
              <a:spcBef>
                <a:spcPct val="0"/>
              </a:spcBef>
              <a:defRPr/>
            </a:pPr>
            <a:endParaRPr lang="pl-PL" sz="1000" b="1" dirty="0" smtClean="0">
              <a:solidFill>
                <a:schemeClr val="accent4"/>
              </a:solidFill>
            </a:endParaRPr>
          </a:p>
          <a:p>
            <a:pPr marL="252000" lvl="0" indent="-252000">
              <a:spcBef>
                <a:spcPct val="0"/>
              </a:spcBef>
              <a:defRPr/>
            </a:pPr>
            <a:endParaRPr lang="pl-PL" sz="1000" dirty="0" smtClean="0">
              <a:solidFill>
                <a:srgbClr val="00B0F0"/>
              </a:solidFill>
            </a:endParaRPr>
          </a:p>
          <a:p>
            <a:pPr marL="252000" lvl="0" indent="-252000">
              <a:spcBef>
                <a:spcPct val="0"/>
              </a:spcBef>
              <a:defRPr/>
            </a:pPr>
            <a:endParaRPr lang="pl-PL" sz="1000" dirty="0" smtClean="0">
              <a:solidFill>
                <a:srgbClr val="00B0F0"/>
              </a:solidFill>
            </a:endParaRPr>
          </a:p>
          <a:p>
            <a:pPr marL="252000" lvl="0" indent="-252000">
              <a:spcBef>
                <a:spcPct val="0"/>
              </a:spcBef>
              <a:defRPr/>
            </a:pPr>
            <a:endParaRPr lang="pl-PL" sz="1000" dirty="0">
              <a:solidFill>
                <a:srgbClr val="00B0F0"/>
              </a:solidFill>
            </a:endParaRPr>
          </a:p>
        </p:txBody>
      </p:sp>
      <p:sp>
        <p:nvSpPr>
          <p:cNvPr id="17"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lvl="0" algn="r">
              <a:spcBef>
                <a:spcPct val="0"/>
              </a:spcBef>
              <a:defRPr/>
            </a:pPr>
            <a:r>
              <a:rPr lang="pl-PL" sz="1400">
                <a:solidFill>
                  <a:schemeClr val="tx1">
                    <a:lumMod val="75000"/>
                    <a:lumOff val="25000"/>
                  </a:schemeClr>
                </a:solidFill>
              </a:rPr>
              <a:t>ZAGADNIENIA </a:t>
            </a:r>
            <a:r>
              <a:rPr lang="pl-PL" sz="1400" smtClean="0">
                <a:solidFill>
                  <a:schemeClr val="tx1">
                    <a:lumMod val="75000"/>
                    <a:lumOff val="25000"/>
                  </a:schemeClr>
                </a:solidFill>
              </a:rPr>
              <a:t>OGÓLNE</a:t>
            </a:r>
            <a:r>
              <a:rPr lang="pl-PL" sz="1400" dirty="0" smtClean="0">
                <a:solidFill>
                  <a:schemeClr val="tx1">
                    <a:lumMod val="75000"/>
                    <a:lumOff val="25000"/>
                  </a:schemeClr>
                </a:solidFill>
              </a:rPr>
              <a:t>, NIEWSKAZANE NA MAPIE TEMATU PRZESTRZEŃ PUBLICZNA I ZIELEŃ</a:t>
            </a:r>
            <a:endParaRPr lang="pl-PL" sz="1400" dirty="0">
              <a:solidFill>
                <a:schemeClr val="tx1">
                  <a:lumMod val="75000"/>
                  <a:lumOff val="25000"/>
                </a:schemeClr>
              </a:solidFill>
            </a:endParaRPr>
          </a:p>
        </p:txBody>
      </p:sp>
      <p:pic>
        <p:nvPicPr>
          <p:cNvPr id="10" name="Obraz 9"/>
          <p:cNvPicPr>
            <a:picLocks noChangeAspect="1"/>
          </p:cNvPicPr>
          <p:nvPr/>
        </p:nvPicPr>
        <p:blipFill rotWithShape="1">
          <a:blip r:embed="rId2" cstate="print"/>
          <a:srcRect b="7858"/>
          <a:stretch/>
        </p:blipFill>
        <p:spPr>
          <a:xfrm>
            <a:off x="7970400" y="79200"/>
            <a:ext cx="1018800" cy="757512"/>
          </a:xfrm>
          <a:prstGeom prst="rect">
            <a:avLst/>
          </a:prstGeom>
        </p:spPr>
      </p:pic>
      <p:sp>
        <p:nvSpPr>
          <p:cNvPr id="14" name="Prostokąt 13"/>
          <p:cNvSpPr/>
          <p:nvPr/>
        </p:nvSpPr>
        <p:spPr>
          <a:xfrm>
            <a:off x="1457326" y="1785926"/>
            <a:ext cx="7000874" cy="366724"/>
          </a:xfrm>
          <a:prstGeom prst="rect">
            <a:avLst/>
          </a:prstGeom>
          <a:solidFill>
            <a:schemeClr val="accent6">
              <a:alpha val="68000"/>
            </a:schemeClr>
          </a:solidFill>
          <a:ln w="63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1500166" y="1785926"/>
            <a:ext cx="5143536" cy="369332"/>
          </a:xfrm>
          <a:prstGeom prst="rect">
            <a:avLst/>
          </a:prstGeom>
          <a:noFill/>
        </p:spPr>
        <p:txBody>
          <a:bodyPr wrap="square" rtlCol="0">
            <a:spAutoFit/>
          </a:bodyPr>
          <a:lstStyle/>
          <a:p>
            <a:r>
              <a:rPr lang="pl-PL" dirty="0" smtClean="0">
                <a:solidFill>
                  <a:schemeClr val="bg1"/>
                </a:solidFill>
              </a:rPr>
              <a:t>ZAGADNIENIA BEZ WSKAZANEJ LOKALIZACJI</a:t>
            </a:r>
            <a:endParaRPr lang="pl-PL" dirty="0">
              <a:solidFill>
                <a:schemeClr val="bg1"/>
              </a:solidFill>
            </a:endParaRPr>
          </a:p>
        </p:txBody>
      </p:sp>
    </p:spTree>
  </p:cSld>
  <p:clrMapOvr>
    <a:masterClrMapping/>
  </p:clrMapOvr>
  <p:transition spd="med">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13"/>
          <p:cNvSpPr/>
          <p:nvPr/>
        </p:nvSpPr>
        <p:spPr>
          <a:xfrm>
            <a:off x="1395167" y="1714488"/>
            <a:ext cx="7136092" cy="421484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rostokąt 18"/>
          <p:cNvSpPr/>
          <p:nvPr/>
        </p:nvSpPr>
        <p:spPr>
          <a:xfrm>
            <a:off x="1457326" y="1785926"/>
            <a:ext cx="7000874" cy="366724"/>
          </a:xfrm>
          <a:prstGeom prst="rect">
            <a:avLst/>
          </a:prstGeom>
          <a:solidFill>
            <a:schemeClr val="accent6">
              <a:lumMod val="7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pole tekstowe 19"/>
          <p:cNvSpPr txBox="1"/>
          <p:nvPr/>
        </p:nvSpPr>
        <p:spPr>
          <a:xfrm>
            <a:off x="1500166" y="1785926"/>
            <a:ext cx="3214710" cy="369332"/>
          </a:xfrm>
          <a:prstGeom prst="rect">
            <a:avLst/>
          </a:prstGeom>
          <a:noFill/>
        </p:spPr>
        <p:txBody>
          <a:bodyPr wrap="square" rtlCol="0">
            <a:spAutoFit/>
          </a:bodyPr>
          <a:lstStyle/>
          <a:p>
            <a:r>
              <a:rPr lang="pl-PL" dirty="0" smtClean="0">
                <a:solidFill>
                  <a:schemeClr val="bg1"/>
                </a:solidFill>
              </a:rPr>
              <a:t>PODSUMOWANIE</a:t>
            </a:r>
            <a:endParaRPr lang="pl-PL" dirty="0">
              <a:solidFill>
                <a:schemeClr val="bg1"/>
              </a:solidFill>
            </a:endParaRPr>
          </a:p>
        </p:txBody>
      </p:sp>
      <p:sp>
        <p:nvSpPr>
          <p:cNvPr id="11"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12" name="Łącznik prosty 11"/>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Prostokąt 17"/>
          <p:cNvSpPr/>
          <p:nvPr/>
        </p:nvSpPr>
        <p:spPr>
          <a:xfrm rot="16200000">
            <a:off x="1211051" y="1261824"/>
            <a:ext cx="630076" cy="268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endParaRPr lang="pl-PL" sz="3200" kern="1200" dirty="0"/>
          </a:p>
        </p:txBody>
      </p:sp>
      <p:sp>
        <p:nvSpPr>
          <p:cNvPr id="13" name="Prostokąt 12"/>
          <p:cNvSpPr/>
          <p:nvPr/>
        </p:nvSpPr>
        <p:spPr>
          <a:xfrm>
            <a:off x="1357290" y="1058275"/>
            <a:ext cx="6357982"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6"/>
                  </a:solidFill>
                  <a:prstDash val="solid"/>
                </a:ln>
                <a:solidFill>
                  <a:schemeClr val="bg1"/>
                </a:solidFill>
                <a:effectLst>
                  <a:reflection blurRad="12700" stA="28000" endPos="45000" dist="1000" dir="5400000" sy="-100000" algn="bl" rotWithShape="0"/>
                </a:effectLst>
              </a:rPr>
              <a:t>PRZESTRZEŃ PUBLICZNA I ZIELEŃ </a:t>
            </a:r>
            <a:endParaRPr lang="pl-PL" sz="3200" cap="all" dirty="0">
              <a:ln w="9000" cmpd="sng">
                <a:solidFill>
                  <a:schemeClr val="accent6"/>
                </a:solidFill>
                <a:prstDash val="solid"/>
              </a:ln>
              <a:solidFill>
                <a:schemeClr val="bg1"/>
              </a:solidFill>
              <a:effectLst>
                <a:reflection blurRad="12700" stA="28000" endPos="45000" dist="1000" dir="5400000" sy="-100000" algn="bl" rotWithShape="0"/>
              </a:effectLst>
            </a:endParaRPr>
          </a:p>
        </p:txBody>
      </p:sp>
      <p:sp>
        <p:nvSpPr>
          <p:cNvPr id="15"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lvl="0" algn="r">
              <a:spcBef>
                <a:spcPct val="0"/>
              </a:spcBef>
              <a:defRPr/>
            </a:pPr>
            <a:r>
              <a:rPr lang="pl-PL" sz="1400" dirty="0" smtClean="0">
                <a:solidFill>
                  <a:schemeClr val="tx1">
                    <a:lumMod val="75000"/>
                    <a:lumOff val="25000"/>
                  </a:schemeClr>
                </a:solidFill>
              </a:rPr>
              <a:t>PODSUMOWANIE TEMATU PRZESTRZEŃ PUBLICZNA I ZIELEŃ</a:t>
            </a:r>
            <a:endParaRPr lang="pl-PL" sz="1400" dirty="0">
              <a:solidFill>
                <a:schemeClr val="tx1">
                  <a:lumMod val="75000"/>
                  <a:lumOff val="25000"/>
                </a:schemeClr>
              </a:solidFill>
            </a:endParaRPr>
          </a:p>
        </p:txBody>
      </p:sp>
      <p:sp>
        <p:nvSpPr>
          <p:cNvPr id="17" name="Prostokąt 16"/>
          <p:cNvSpPr/>
          <p:nvPr/>
        </p:nvSpPr>
        <p:spPr>
          <a:xfrm>
            <a:off x="1479302" y="2214554"/>
            <a:ext cx="6950350" cy="3500462"/>
          </a:xfrm>
          <a:prstGeom prst="rect">
            <a:avLst/>
          </a:prstGeom>
        </p:spPr>
        <p:txBody>
          <a:bodyPr wrap="square">
            <a:noAutofit/>
          </a:bodyPr>
          <a:lstStyle/>
          <a:p>
            <a:pPr marL="252000" lvl="0" indent="-252000">
              <a:defRPr/>
            </a:pPr>
            <a:r>
              <a:rPr lang="pl-PL" sz="1200" b="1" dirty="0" smtClean="0">
                <a:solidFill>
                  <a:schemeClr val="accent6">
                    <a:lumMod val="50000"/>
                  </a:schemeClr>
                </a:solidFill>
              </a:rPr>
              <a:t>ZIELEŃ I WODA</a:t>
            </a:r>
            <a:r>
              <a:rPr lang="pl-PL" sz="1200" dirty="0" smtClean="0">
                <a:solidFill>
                  <a:schemeClr val="accent6">
                    <a:lumMod val="50000"/>
                  </a:schemeClr>
                </a:solidFill>
              </a:rPr>
              <a:t>                                                                                                                                  </a:t>
            </a:r>
          </a:p>
          <a:p>
            <a:pPr lvl="0">
              <a:defRPr/>
            </a:pPr>
            <a:r>
              <a:rPr lang="pl-PL" sz="1200" dirty="0" smtClean="0">
                <a:solidFill>
                  <a:schemeClr val="bg1"/>
                </a:solidFill>
              </a:rPr>
              <a:t>WYRAŻONO POTRZEBĘ OCHRONY, PIELEGNACJI, DOPOSAŻANIA TERENÓW ZIELENI </a:t>
            </a:r>
          </a:p>
          <a:p>
            <a:pPr lvl="0">
              <a:defRPr/>
            </a:pPr>
            <a:r>
              <a:rPr lang="pl-PL" sz="1200" dirty="0" smtClean="0">
                <a:solidFill>
                  <a:schemeClr val="bg1"/>
                </a:solidFill>
              </a:rPr>
              <a:t>ORAZ STAWÓW I ZBIORNIKÓW WODNYCH, A TAKŻE WPROWADZANIA SZPALERÓW DRZEW.</a:t>
            </a:r>
          </a:p>
          <a:p>
            <a:pPr marL="252000" indent="-252000">
              <a:defRPr/>
            </a:pPr>
            <a:endParaRPr lang="pl-PL" sz="1200" b="1" dirty="0" smtClean="0">
              <a:solidFill>
                <a:schemeClr val="accent6">
                  <a:lumMod val="50000"/>
                </a:schemeClr>
              </a:solidFill>
            </a:endParaRPr>
          </a:p>
          <a:p>
            <a:pPr marL="252000" indent="-252000">
              <a:defRPr/>
            </a:pPr>
            <a:r>
              <a:rPr lang="pl-PL" sz="1200" b="1" dirty="0" smtClean="0">
                <a:solidFill>
                  <a:schemeClr val="accent6">
                    <a:lumMod val="50000"/>
                  </a:schemeClr>
                </a:solidFill>
              </a:rPr>
              <a:t>POPRAWA INFRASTRUKTURY I MAŁEJ ARCHTIEKTURY </a:t>
            </a:r>
          </a:p>
          <a:p>
            <a:pPr>
              <a:defRPr/>
            </a:pPr>
            <a:r>
              <a:rPr lang="pl-PL" sz="1200" dirty="0" smtClean="0">
                <a:solidFill>
                  <a:schemeClr val="bg1"/>
                </a:solidFill>
              </a:rPr>
              <a:t>WSKAZANO POTRZEBĘ MODERNIZACJAI I BUDOWY INFRASTURKURY PIESZO-ROWEROWEJ POPRZEZ BUDOWĘ ŚCIEŻEK I REALIZACJĘ MAŁEJ ARCHITEKTURY W TYM ŁAWEK, KOSZY NA ŚMIECI I OŚWIETLENIA.</a:t>
            </a:r>
          </a:p>
          <a:p>
            <a:pPr>
              <a:defRPr/>
            </a:pPr>
            <a:r>
              <a:rPr lang="pl-PL" sz="1200" dirty="0" smtClean="0">
                <a:solidFill>
                  <a:schemeClr val="bg1"/>
                </a:solidFill>
              </a:rPr>
              <a:t>WYRAŻONO POTRZEBĘ POPRAWY WYPOSAŻENIA TERENÓW REKREACYJNYCH – BOISKA ORAZ PRZESTRZENI DO UPRAWIANIA SPORTÓW WODNYCH.</a:t>
            </a:r>
          </a:p>
          <a:p>
            <a:pPr marL="252000" indent="-252000">
              <a:defRPr/>
            </a:pPr>
            <a:endParaRPr lang="pl-PL" sz="1200" b="1" dirty="0" smtClean="0">
              <a:solidFill>
                <a:schemeClr val="accent6">
                  <a:lumMod val="50000"/>
                </a:schemeClr>
              </a:solidFill>
            </a:endParaRPr>
          </a:p>
          <a:p>
            <a:pPr marL="252000" indent="-252000">
              <a:defRPr/>
            </a:pPr>
            <a:r>
              <a:rPr lang="pl-PL" sz="1200" b="1" dirty="0" smtClean="0">
                <a:solidFill>
                  <a:schemeClr val="accent6">
                    <a:lumMod val="50000"/>
                  </a:schemeClr>
                </a:solidFill>
              </a:rPr>
              <a:t>NOWE PRZESTRZENIE PUBLICZNE</a:t>
            </a:r>
          </a:p>
          <a:p>
            <a:pPr>
              <a:defRPr/>
            </a:pPr>
            <a:r>
              <a:rPr lang="pl-PL" sz="1200" dirty="0" smtClean="0">
                <a:solidFill>
                  <a:schemeClr val="bg1"/>
                </a:solidFill>
              </a:rPr>
              <a:t>WYRAŻONO CHĘĆ KREOWANIA OGÓLNODOSTĘPNYCH MIEJSC  SPOTKAŃ ORAZ PRZEKSZTAŁCANIA FRAGMENTÓW ULIC W DEPTAKI.</a:t>
            </a:r>
          </a:p>
          <a:p>
            <a:pPr marL="252000" indent="-252000">
              <a:defRPr/>
            </a:pPr>
            <a:endParaRPr lang="pl-PL" sz="1200" b="1" dirty="0" smtClean="0">
              <a:solidFill>
                <a:schemeClr val="bg1"/>
              </a:solidFill>
            </a:endParaRPr>
          </a:p>
          <a:p>
            <a:pPr marL="252000" lvl="0" indent="-252000">
              <a:defRPr/>
            </a:pPr>
            <a:endParaRPr lang="pl-PL" sz="1200" b="1" dirty="0" smtClean="0">
              <a:solidFill>
                <a:schemeClr val="bg1"/>
              </a:solidFill>
            </a:endParaRPr>
          </a:p>
          <a:p>
            <a:pPr marL="252000" lvl="0" indent="-252000">
              <a:defRPr/>
            </a:pPr>
            <a:endParaRPr lang="pl-PL" sz="1200" b="1" dirty="0" smtClean="0">
              <a:solidFill>
                <a:schemeClr val="bg1"/>
              </a:solidFill>
            </a:endParaRPr>
          </a:p>
          <a:p>
            <a:pPr marL="252000" lvl="0" indent="-252000">
              <a:defRPr/>
            </a:pPr>
            <a:endParaRPr lang="pl-PL" sz="1200" dirty="0" smtClean="0">
              <a:solidFill>
                <a:schemeClr val="bg1"/>
              </a:solidFill>
            </a:endParaRPr>
          </a:p>
          <a:p>
            <a:pPr marL="252000" lvl="0" indent="-252000">
              <a:defRPr/>
            </a:pPr>
            <a:endParaRPr lang="pl-PL" sz="1200" dirty="0" smtClean="0">
              <a:solidFill>
                <a:schemeClr val="bg1"/>
              </a:solidFill>
            </a:endParaRPr>
          </a:p>
          <a:p>
            <a:pPr marL="252000" lvl="0" indent="-252000">
              <a:defRPr/>
            </a:pPr>
            <a:endParaRPr lang="pl-PL" sz="1200" dirty="0">
              <a:solidFill>
                <a:schemeClr val="bg1"/>
              </a:solidFill>
            </a:endParaRPr>
          </a:p>
        </p:txBody>
      </p:sp>
      <p:pic>
        <p:nvPicPr>
          <p:cNvPr id="10" name="Obraz 9"/>
          <p:cNvPicPr>
            <a:picLocks noChangeAspect="1"/>
          </p:cNvPicPr>
          <p:nvPr/>
        </p:nvPicPr>
        <p:blipFill rotWithShape="1">
          <a:blip r:embed="rId2"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500990" cy="875868"/>
          </a:xfrm>
          <a:prstGeom prst="rect">
            <a:avLst/>
          </a:prstGeom>
          <a:noFill/>
        </p:spPr>
        <p:txBody>
          <a:bodyPr wrap="square">
            <a:noAutofit/>
          </a:bodyPr>
          <a:lstStyle/>
          <a:p>
            <a:pPr marL="342900" indent="-342900">
              <a:spcBef>
                <a:spcPct val="0"/>
              </a:spcBef>
              <a:defRPr/>
            </a:pPr>
            <a:r>
              <a:rPr lang="pl-PL" sz="1000" b="1" dirty="0" smtClean="0">
                <a:solidFill>
                  <a:srgbClr val="C00000"/>
                </a:solidFill>
              </a:rPr>
              <a:t>PRZESTRZEŃ EDUKACYJNA</a:t>
            </a:r>
            <a:endParaRPr lang="pl-PL" sz="1000" b="1" dirty="0" smtClean="0">
              <a:solidFill>
                <a:schemeClr val="accent2"/>
              </a:solidFill>
            </a:endParaRPr>
          </a:p>
          <a:p>
            <a:r>
              <a:rPr lang="pl-PL" sz="1000" dirty="0" smtClean="0"/>
              <a:t>UZUPEŁNIENIE</a:t>
            </a:r>
            <a:r>
              <a:rPr lang="pl-PL" sz="1000" dirty="0" smtClean="0"/>
              <a:t> OFERTY EDUKACYJNEJ O NOWE PLACÓWKI  PRZEDSZKOLNE I SZKOLNE ZE SZCZEGÓLNYM UWZGLEDNIENIEM PODANYCH LOKALIZACJI </a:t>
            </a:r>
            <a:r>
              <a:rPr lang="pl-PL" sz="1000" dirty="0" smtClean="0"/>
              <a:t>(PRZY SKRZYŻOWANIU ULIC </a:t>
            </a:r>
            <a:r>
              <a:rPr lang="pl-PL" sz="1000" dirty="0" smtClean="0"/>
              <a:t>TUROSZOWSKIEJ </a:t>
            </a:r>
            <a:r>
              <a:rPr lang="pl-PL" sz="1000" dirty="0" smtClean="0"/>
              <a:t>I RĘDZIŃSKIEJ, PRZY AOW, PRZY KOŚCIELE NA UL.  MAŚLICKIEJ, PRZY UL.  LUBELSKIEJ,  PRZY SZKOLE NA UL. </a:t>
            </a:r>
            <a:r>
              <a:rPr lang="pl-PL" sz="1000" dirty="0" smtClean="0"/>
              <a:t>SUWALSKIEJ. </a:t>
            </a:r>
            <a:r>
              <a:rPr lang="pl-PL" sz="1000" dirty="0" smtClean="0"/>
              <a:t>UTRZYMANIE </a:t>
            </a:r>
            <a:r>
              <a:rPr lang="pl-PL" sz="1000" dirty="0" smtClean="0"/>
              <a:t>REZERWY TERENOWEJ POD </a:t>
            </a:r>
            <a:r>
              <a:rPr lang="pl-PL" sz="1000" dirty="0" smtClean="0"/>
              <a:t>BASEN.</a:t>
            </a:r>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2"/>
                  </a:solidFill>
                  <a:prstDash val="solid"/>
                </a:ln>
                <a:solidFill>
                  <a:schemeClr val="accent2"/>
                </a:solidFill>
                <a:effectLst>
                  <a:reflection blurRad="12700" stA="28000" endPos="45000" dist="1000" dir="5400000" sy="-100000" algn="bl" rotWithShape="0"/>
                </a:effectLst>
              </a:rPr>
              <a:t>1</a:t>
            </a:r>
            <a:endParaRPr lang="pl-PL" sz="1200" cap="all" dirty="0">
              <a:ln w="9000" cmpd="sng">
                <a:solidFill>
                  <a:schemeClr val="accent2"/>
                </a:solidFill>
                <a:prstDash val="solid"/>
              </a:ln>
              <a:solidFill>
                <a:schemeClr val="accent2"/>
              </a:solidFill>
              <a:effectLst>
                <a:reflection blurRad="12700" stA="28000" endPos="45000" dist="1000" dir="5400000" sy="-100000" algn="bl" rotWithShape="0"/>
              </a:effectLst>
            </a:endParaRPr>
          </a:p>
        </p:txBody>
      </p:sp>
      <p:sp>
        <p:nvSpPr>
          <p:cNvPr id="16"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17" name="Prostokąt 16"/>
          <p:cNvSpPr/>
          <p:nvPr/>
        </p:nvSpPr>
        <p:spPr>
          <a:xfrm>
            <a:off x="1428728" y="928670"/>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2"/>
                  </a:solidFill>
                  <a:prstDash val="solid"/>
                </a:ln>
                <a:solidFill>
                  <a:schemeClr val="bg1"/>
                </a:solidFill>
                <a:effectLst>
                  <a:reflection blurRad="12700" stA="28000" endPos="45000" dist="1000" dir="5400000" sy="-100000" algn="bl" rotWithShape="0"/>
                </a:effectLst>
              </a:rPr>
              <a:t>PRZEDSIĘBIORCZOŚĆ I USŁUGI</a:t>
            </a:r>
            <a:endParaRPr lang="pl-PL" sz="3200" cap="all" dirty="0">
              <a:ln w="9000" cmpd="sng">
                <a:solidFill>
                  <a:schemeClr val="accent2"/>
                </a:solidFill>
                <a:prstDash val="solid"/>
              </a:ln>
              <a:solidFill>
                <a:schemeClr val="bg1"/>
              </a:solidFill>
              <a:effectLst>
                <a:reflection blurRad="12700" stA="28000" endPos="45000" dist="1000" dir="5400000" sy="-100000" algn="bl" rotWithShape="0"/>
              </a:effectLst>
            </a:endParaRPr>
          </a:p>
        </p:txBody>
      </p:sp>
      <p:grpSp>
        <p:nvGrpSpPr>
          <p:cNvPr id="33" name="Grupa 32"/>
          <p:cNvGrpSpPr/>
          <p:nvPr/>
        </p:nvGrpSpPr>
        <p:grpSpPr>
          <a:xfrm>
            <a:off x="2928926" y="1285859"/>
            <a:ext cx="3429024" cy="3375293"/>
            <a:chOff x="2928926" y="1285859"/>
            <a:chExt cx="3429024" cy="3375293"/>
          </a:xfrm>
        </p:grpSpPr>
        <p:sp>
          <p:nvSpPr>
            <p:cNvPr id="13" name="Prostokąt zaokrąglony 12"/>
            <p:cNvSpPr/>
            <p:nvPr/>
          </p:nvSpPr>
          <p:spPr>
            <a:xfrm rot="1314741">
              <a:off x="5699548" y="3151583"/>
              <a:ext cx="287326" cy="250015"/>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14" name="Prostokąt 13"/>
            <p:cNvSpPr/>
            <p:nvPr/>
          </p:nvSpPr>
          <p:spPr>
            <a:xfrm>
              <a:off x="5491173" y="4000504"/>
              <a:ext cx="295274" cy="261610"/>
            </a:xfrm>
            <a:prstGeom prst="rect">
              <a:avLst/>
            </a:prstGeom>
          </p:spPr>
          <p:txBody>
            <a:bodyPr wrap="non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sp>
          <p:nvSpPr>
            <p:cNvPr id="19" name="Dowolny kształt 18"/>
            <p:cNvSpPr/>
            <p:nvPr/>
          </p:nvSpPr>
          <p:spPr>
            <a:xfrm>
              <a:off x="5709397" y="3069811"/>
              <a:ext cx="335317" cy="124922"/>
            </a:xfrm>
            <a:custGeom>
              <a:avLst/>
              <a:gdLst>
                <a:gd name="connsiteX0" fmla="*/ 405516 w 405516"/>
                <a:gd name="connsiteY0" fmla="*/ 151075 h 151075"/>
                <a:gd name="connsiteX1" fmla="*/ 0 w 405516"/>
                <a:gd name="connsiteY1" fmla="*/ 0 h 151075"/>
              </a:gdLst>
              <a:ahLst/>
              <a:cxnLst>
                <a:cxn ang="0">
                  <a:pos x="connsiteX0" y="connsiteY0"/>
                </a:cxn>
                <a:cxn ang="0">
                  <a:pos x="connsiteX1" y="connsiteY1"/>
                </a:cxn>
              </a:cxnLst>
              <a:rect l="l" t="t" r="r" b="b"/>
              <a:pathLst>
                <a:path w="405516" h="151075">
                  <a:moveTo>
                    <a:pt x="405516" y="151075"/>
                  </a:moveTo>
                  <a:lnTo>
                    <a:pt x="0" y="0"/>
                  </a:lnTo>
                </a:path>
              </a:pathLst>
            </a:custGeom>
            <a:ln w="76200">
              <a:solidFill>
                <a:srgbClr val="C0000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grpSp>
          <p:nvGrpSpPr>
            <p:cNvPr id="32" name="Grupa 31"/>
            <p:cNvGrpSpPr/>
            <p:nvPr/>
          </p:nvGrpSpPr>
          <p:grpSpPr>
            <a:xfrm>
              <a:off x="2928926" y="1285859"/>
              <a:ext cx="3429024" cy="3375293"/>
              <a:chOff x="2928926" y="1285859"/>
              <a:chExt cx="3429024" cy="3375293"/>
            </a:xfrm>
          </p:grpSpPr>
          <p:sp>
            <p:nvSpPr>
              <p:cNvPr id="15" name="Dowolny kształt 14"/>
              <p:cNvSpPr/>
              <p:nvPr/>
            </p:nvSpPr>
            <p:spPr>
              <a:xfrm>
                <a:off x="5794436" y="2142510"/>
                <a:ext cx="563514" cy="1640610"/>
              </a:xfrm>
              <a:custGeom>
                <a:avLst/>
                <a:gdLst>
                  <a:gd name="connsiteX0" fmla="*/ 0 w 681487"/>
                  <a:gd name="connsiteY0" fmla="*/ 1984076 h 1984076"/>
                  <a:gd name="connsiteX1" fmla="*/ 483079 w 681487"/>
                  <a:gd name="connsiteY1" fmla="*/ 862642 h 1984076"/>
                  <a:gd name="connsiteX2" fmla="*/ 569343 w 681487"/>
                  <a:gd name="connsiteY2" fmla="*/ 560717 h 1984076"/>
                  <a:gd name="connsiteX3" fmla="*/ 517584 w 681487"/>
                  <a:gd name="connsiteY3" fmla="*/ 362309 h 1984076"/>
                  <a:gd name="connsiteX4" fmla="*/ 664234 w 681487"/>
                  <a:gd name="connsiteY4" fmla="*/ 310551 h 1984076"/>
                  <a:gd name="connsiteX5" fmla="*/ 621101 w 681487"/>
                  <a:gd name="connsiteY5" fmla="*/ 138023 h 1984076"/>
                  <a:gd name="connsiteX6" fmla="*/ 517584 w 681487"/>
                  <a:gd name="connsiteY6" fmla="*/ 94891 h 1984076"/>
                  <a:gd name="connsiteX7" fmla="*/ 534837 w 681487"/>
                  <a:gd name="connsiteY7" fmla="*/ 0 h 19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487" h="1984076">
                    <a:moveTo>
                      <a:pt x="0" y="1984076"/>
                    </a:moveTo>
                    <a:cubicBezTo>
                      <a:pt x="194094" y="1541972"/>
                      <a:pt x="388188" y="1099869"/>
                      <a:pt x="483079" y="862642"/>
                    </a:cubicBezTo>
                    <a:cubicBezTo>
                      <a:pt x="577970" y="625415"/>
                      <a:pt x="563592" y="644106"/>
                      <a:pt x="569343" y="560717"/>
                    </a:cubicBezTo>
                    <a:cubicBezTo>
                      <a:pt x="575094" y="477328"/>
                      <a:pt x="501769" y="404003"/>
                      <a:pt x="517584" y="362309"/>
                    </a:cubicBezTo>
                    <a:cubicBezTo>
                      <a:pt x="533399" y="320615"/>
                      <a:pt x="646981" y="347932"/>
                      <a:pt x="664234" y="310551"/>
                    </a:cubicBezTo>
                    <a:cubicBezTo>
                      <a:pt x="681487" y="273170"/>
                      <a:pt x="645543" y="173966"/>
                      <a:pt x="621101" y="138023"/>
                    </a:cubicBezTo>
                    <a:cubicBezTo>
                      <a:pt x="596659" y="102080"/>
                      <a:pt x="531961" y="117895"/>
                      <a:pt x="517584" y="94891"/>
                    </a:cubicBezTo>
                    <a:cubicBezTo>
                      <a:pt x="503207" y="71887"/>
                      <a:pt x="519022" y="35943"/>
                      <a:pt x="534837" y="0"/>
                    </a:cubicBezTo>
                  </a:path>
                </a:pathLst>
              </a:custGeom>
              <a:ln w="76200">
                <a:solidFill>
                  <a:srgbClr val="C0000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18" name="Prostokąt 17"/>
              <p:cNvSpPr/>
              <p:nvPr/>
            </p:nvSpPr>
            <p:spPr>
              <a:xfrm>
                <a:off x="5668720" y="3176140"/>
                <a:ext cx="236285" cy="430887"/>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1</a:t>
                </a:r>
                <a:r>
                  <a:rPr lang="pl-PL" sz="1100" b="1" dirty="0" smtClean="0"/>
                  <a:t> </a:t>
                </a:r>
                <a:endParaRPr lang="pl-PL" sz="1100" b="1" dirty="0"/>
              </a:p>
            </p:txBody>
          </p:sp>
          <p:sp>
            <p:nvSpPr>
              <p:cNvPr id="20" name="Dowolny kształt 19"/>
              <p:cNvSpPr/>
              <p:nvPr/>
            </p:nvSpPr>
            <p:spPr>
              <a:xfrm>
                <a:off x="2928926" y="2269744"/>
                <a:ext cx="3280860" cy="2391408"/>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C0000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22" name="Prostokąt zaokrąglony 21"/>
              <p:cNvSpPr/>
              <p:nvPr/>
            </p:nvSpPr>
            <p:spPr>
              <a:xfrm rot="1314741">
                <a:off x="4877995" y="2881543"/>
                <a:ext cx="287326" cy="250015"/>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24" name="Prostokąt 23"/>
              <p:cNvSpPr/>
              <p:nvPr/>
            </p:nvSpPr>
            <p:spPr>
              <a:xfrm>
                <a:off x="4840399" y="2880784"/>
                <a:ext cx="295274"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cxnSp>
            <p:nvCxnSpPr>
              <p:cNvPr id="25" name="Łącznik prosty 24"/>
              <p:cNvCxnSpPr/>
              <p:nvPr/>
            </p:nvCxnSpPr>
            <p:spPr>
              <a:xfrm rot="16200000" flipH="1">
                <a:off x="3081404" y="1581216"/>
                <a:ext cx="933321" cy="342608"/>
              </a:xfrm>
              <a:prstGeom prst="line">
                <a:avLst/>
              </a:prstGeom>
              <a:ln w="76200">
                <a:solidFill>
                  <a:srgbClr val="C0000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Prostokąt 25"/>
              <p:cNvSpPr/>
              <p:nvPr/>
            </p:nvSpPr>
            <p:spPr>
              <a:xfrm>
                <a:off x="3245475" y="1463074"/>
                <a:ext cx="295274"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sp>
            <p:nvSpPr>
              <p:cNvPr id="27" name="Prostokąt zaokrąglony 26"/>
              <p:cNvSpPr/>
              <p:nvPr/>
            </p:nvSpPr>
            <p:spPr>
              <a:xfrm rot="1314741">
                <a:off x="3967376" y="2806109"/>
                <a:ext cx="287326" cy="435027"/>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28" name="Prostokąt 27"/>
              <p:cNvSpPr/>
              <p:nvPr/>
            </p:nvSpPr>
            <p:spPr>
              <a:xfrm>
                <a:off x="3895259" y="3057998"/>
                <a:ext cx="295274"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sp>
            <p:nvSpPr>
              <p:cNvPr id="21" name="Prostokąt zaokrąglony 20"/>
              <p:cNvSpPr/>
              <p:nvPr/>
            </p:nvSpPr>
            <p:spPr>
              <a:xfrm rot="2214143">
                <a:off x="5601330" y="3862739"/>
                <a:ext cx="145004" cy="383580"/>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grpSp>
      </p:grpSp>
      <p:pic>
        <p:nvPicPr>
          <p:cNvPr id="31" name="Obraz 30"/>
          <p:cNvPicPr>
            <a:picLocks noChangeAspect="1"/>
          </p:cNvPicPr>
          <p:nvPr/>
        </p:nvPicPr>
        <p:blipFill rotWithShape="1">
          <a:blip r:embed="rId3"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Obraz 48"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5643602" cy="875868"/>
          </a:xfrm>
          <a:prstGeom prst="rect">
            <a:avLst/>
          </a:prstGeom>
          <a:noFill/>
        </p:spPr>
        <p:txBody>
          <a:bodyPr wrap="square">
            <a:noAutofit/>
          </a:bodyPr>
          <a:lstStyle/>
          <a:p>
            <a:pPr marL="342900" indent="-342900">
              <a:spcBef>
                <a:spcPct val="0"/>
              </a:spcBef>
              <a:defRPr/>
            </a:pPr>
            <a:r>
              <a:rPr lang="pl-PL" sz="1000" b="1" dirty="0" smtClean="0">
                <a:solidFill>
                  <a:srgbClr val="C00000"/>
                </a:solidFill>
              </a:rPr>
              <a:t>STACJA BENZYNOWA</a:t>
            </a:r>
            <a:endParaRPr lang="pl-PL" sz="1000" b="1" dirty="0" smtClean="0">
              <a:solidFill>
                <a:schemeClr val="accent2"/>
              </a:solidFill>
            </a:endParaRPr>
          </a:p>
          <a:p>
            <a:pPr lvl="0"/>
            <a:r>
              <a:rPr lang="pl-PL" sz="1000" dirty="0" smtClean="0"/>
              <a:t>LOKALIZACJA  STACJI BENZYNOWEJ W OKOLICY UL</a:t>
            </a:r>
            <a:r>
              <a:rPr lang="pl-PL" sz="1000" dirty="0" smtClean="0"/>
              <a:t>. </a:t>
            </a:r>
            <a:r>
              <a:rPr lang="pl-PL" sz="1000" dirty="0" smtClean="0"/>
              <a:t>NARZĘDZIOWEJ</a:t>
            </a:r>
            <a:r>
              <a:rPr lang="pl-PL" sz="1000" dirty="0" smtClean="0"/>
              <a:t>. </a:t>
            </a:r>
            <a:endParaRPr lang="pl-PL" sz="1000" dirty="0" smtClean="0"/>
          </a:p>
          <a:p>
            <a:pPr lvl="0"/>
            <a:r>
              <a:rPr lang="pl-PL" sz="1000" dirty="0" smtClean="0"/>
              <a:t>(</a:t>
            </a:r>
            <a:r>
              <a:rPr lang="pl-PL" sz="1000" dirty="0" smtClean="0"/>
              <a:t>SĄSIEDZTWO OBIEKTU HANDLOWEGO BRICOMARCHE).</a:t>
            </a:r>
          </a:p>
          <a:p>
            <a:endParaRPr lang="pl-PL" sz="1100" dirty="0" smtClean="0">
              <a:solidFill>
                <a:srgbClr val="C00000"/>
              </a:solidFill>
            </a:endParaRPr>
          </a:p>
          <a:p>
            <a:pPr lvl="1"/>
            <a:endParaRPr lang="pl-PL" sz="1600" dirty="0" smtClean="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2"/>
                  </a:solidFill>
                  <a:prstDash val="solid"/>
                </a:ln>
                <a:solidFill>
                  <a:schemeClr val="accent2"/>
                </a:solidFill>
                <a:effectLst>
                  <a:reflection blurRad="12700" stA="28000" endPos="45000" dist="1000" dir="5400000" sy="-100000" algn="bl" rotWithShape="0"/>
                </a:effectLst>
              </a:rPr>
              <a:t>2</a:t>
            </a:r>
            <a:endParaRPr lang="pl-PL" sz="1200" cap="all" dirty="0">
              <a:ln w="9000" cmpd="sng">
                <a:solidFill>
                  <a:schemeClr val="accent2"/>
                </a:solidFill>
                <a:prstDash val="solid"/>
              </a:ln>
              <a:solidFill>
                <a:schemeClr val="accent2"/>
              </a:solidFill>
              <a:effectLst>
                <a:reflection blurRad="12700" stA="28000" endPos="45000" dist="1000" dir="5400000" sy="-100000" algn="bl" rotWithShape="0"/>
              </a:effectLst>
            </a:endParaRPr>
          </a:p>
        </p:txBody>
      </p:sp>
      <p:sp>
        <p:nvSpPr>
          <p:cNvPr id="16"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17" name="Prostokąt 16"/>
          <p:cNvSpPr/>
          <p:nvPr/>
        </p:nvSpPr>
        <p:spPr>
          <a:xfrm>
            <a:off x="1428728" y="928670"/>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2"/>
                  </a:solidFill>
                  <a:prstDash val="solid"/>
                </a:ln>
                <a:solidFill>
                  <a:schemeClr val="bg1"/>
                </a:solidFill>
                <a:effectLst>
                  <a:reflection blurRad="12700" stA="28000" endPos="45000" dist="1000" dir="5400000" sy="-100000" algn="bl" rotWithShape="0"/>
                </a:effectLst>
              </a:rPr>
              <a:t>PRZEDSIĘBIORCZOŚĆ I USŁUGI</a:t>
            </a:r>
            <a:endParaRPr lang="pl-PL" sz="3200" cap="all" dirty="0">
              <a:ln w="9000" cmpd="sng">
                <a:solidFill>
                  <a:schemeClr val="accent2"/>
                </a:solidFill>
                <a:prstDash val="solid"/>
              </a:ln>
              <a:solidFill>
                <a:schemeClr val="bg1"/>
              </a:solidFill>
              <a:effectLst>
                <a:reflection blurRad="12700" stA="28000" endPos="45000" dist="1000" dir="5400000" sy="-100000" algn="bl" rotWithShape="0"/>
              </a:effectLst>
            </a:endParaRPr>
          </a:p>
        </p:txBody>
      </p:sp>
      <p:sp>
        <p:nvSpPr>
          <p:cNvPr id="43" name="Prostokąt 42"/>
          <p:cNvSpPr/>
          <p:nvPr/>
        </p:nvSpPr>
        <p:spPr>
          <a:xfrm>
            <a:off x="3261505" y="1463074"/>
            <a:ext cx="279244" cy="246221"/>
          </a:xfrm>
          <a:prstGeom prst="rect">
            <a:avLst/>
          </a:prstGeom>
          <a:ln w="25400">
            <a:noFill/>
          </a:ln>
        </p:spPr>
        <p:txBody>
          <a:bodyPr wrap="none">
            <a:spAutoFit/>
          </a:bodyPr>
          <a:lstStyle/>
          <a:p>
            <a:pPr lvl="0" algn="r">
              <a:spcBef>
                <a:spcPct val="0"/>
              </a:spcBef>
              <a:defRPr/>
            </a:pPr>
            <a:r>
              <a:rPr lang="pl-PL" sz="1000" b="1" dirty="0" smtClean="0">
                <a:solidFill>
                  <a:schemeClr val="bg1"/>
                </a:solidFill>
              </a:rPr>
              <a:t>1 </a:t>
            </a:r>
            <a:endParaRPr lang="pl-PL" sz="1000" b="1" dirty="0">
              <a:solidFill>
                <a:schemeClr val="bg1"/>
              </a:solidFill>
            </a:endParaRPr>
          </a:p>
        </p:txBody>
      </p:sp>
      <p:grpSp>
        <p:nvGrpSpPr>
          <p:cNvPr id="66" name="Grupa 65"/>
          <p:cNvGrpSpPr/>
          <p:nvPr/>
        </p:nvGrpSpPr>
        <p:grpSpPr>
          <a:xfrm>
            <a:off x="2928926" y="1285859"/>
            <a:ext cx="3429024" cy="3375293"/>
            <a:chOff x="2928926" y="1285859"/>
            <a:chExt cx="3429024" cy="3375293"/>
          </a:xfrm>
        </p:grpSpPr>
        <p:grpSp>
          <p:nvGrpSpPr>
            <p:cNvPr id="33" name="Grupa 32"/>
            <p:cNvGrpSpPr/>
            <p:nvPr/>
          </p:nvGrpSpPr>
          <p:grpSpPr>
            <a:xfrm>
              <a:off x="3214678" y="2643182"/>
              <a:ext cx="428628" cy="357190"/>
              <a:chOff x="2571736" y="3286124"/>
              <a:chExt cx="428628" cy="357190"/>
            </a:xfrm>
          </p:grpSpPr>
          <p:sp>
            <p:nvSpPr>
              <p:cNvPr id="31" name="Prostokąt zaokrąglony 30"/>
              <p:cNvSpPr/>
              <p:nvPr/>
            </p:nvSpPr>
            <p:spPr>
              <a:xfrm>
                <a:off x="2571736" y="3286124"/>
                <a:ext cx="428628" cy="357190"/>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32" name="Prostokąt 31"/>
              <p:cNvSpPr/>
              <p:nvPr/>
            </p:nvSpPr>
            <p:spPr>
              <a:xfrm>
                <a:off x="2709803" y="3286124"/>
                <a:ext cx="288862" cy="261610"/>
              </a:xfrm>
              <a:prstGeom prst="rect">
                <a:avLst/>
              </a:prstGeom>
            </p:spPr>
            <p:txBody>
              <a:bodyPr wrap="none">
                <a:spAutoFit/>
              </a:bodyPr>
              <a:lstStyle/>
              <a:p>
                <a:pPr lvl="0" algn="r">
                  <a:spcBef>
                    <a:spcPct val="0"/>
                  </a:spcBef>
                  <a:defRPr/>
                </a:pPr>
                <a:r>
                  <a:rPr lang="pl-PL" sz="1100" b="1" dirty="0" smtClean="0">
                    <a:solidFill>
                      <a:schemeClr val="bg1"/>
                    </a:solidFill>
                  </a:rPr>
                  <a:t>2 </a:t>
                </a:r>
                <a:endParaRPr lang="pl-PL" sz="1100" b="1" dirty="0">
                  <a:solidFill>
                    <a:schemeClr val="bg1"/>
                  </a:solidFill>
                </a:endParaRPr>
              </a:p>
            </p:txBody>
          </p:sp>
        </p:grpSp>
        <p:grpSp>
          <p:nvGrpSpPr>
            <p:cNvPr id="51" name="Grupa 50"/>
            <p:cNvGrpSpPr/>
            <p:nvPr/>
          </p:nvGrpSpPr>
          <p:grpSpPr>
            <a:xfrm>
              <a:off x="2928926" y="1285859"/>
              <a:ext cx="3429024" cy="3375293"/>
              <a:chOff x="2928926" y="1285859"/>
              <a:chExt cx="3429024" cy="3375293"/>
            </a:xfrm>
          </p:grpSpPr>
          <p:sp>
            <p:nvSpPr>
              <p:cNvPr id="52" name="Prostokąt zaokrąglony 51"/>
              <p:cNvSpPr/>
              <p:nvPr/>
            </p:nvSpPr>
            <p:spPr>
              <a:xfrm rot="1314741">
                <a:off x="5699548" y="3151583"/>
                <a:ext cx="287326" cy="250015"/>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53" name="Prostokąt 52"/>
              <p:cNvSpPr/>
              <p:nvPr/>
            </p:nvSpPr>
            <p:spPr>
              <a:xfrm>
                <a:off x="5497586" y="4000504"/>
                <a:ext cx="288862" cy="261610"/>
              </a:xfrm>
              <a:prstGeom prst="rect">
                <a:avLst/>
              </a:prstGeom>
            </p:spPr>
            <p:txBody>
              <a:bodyPr wrap="non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sp>
            <p:nvSpPr>
              <p:cNvPr id="54" name="Dowolny kształt 53"/>
              <p:cNvSpPr/>
              <p:nvPr/>
            </p:nvSpPr>
            <p:spPr>
              <a:xfrm>
                <a:off x="5709397" y="3069811"/>
                <a:ext cx="335317" cy="124922"/>
              </a:xfrm>
              <a:custGeom>
                <a:avLst/>
                <a:gdLst>
                  <a:gd name="connsiteX0" fmla="*/ 405516 w 405516"/>
                  <a:gd name="connsiteY0" fmla="*/ 151075 h 151075"/>
                  <a:gd name="connsiteX1" fmla="*/ 0 w 405516"/>
                  <a:gd name="connsiteY1" fmla="*/ 0 h 151075"/>
                </a:gdLst>
                <a:ahLst/>
                <a:cxnLst>
                  <a:cxn ang="0">
                    <a:pos x="connsiteX0" y="connsiteY0"/>
                  </a:cxn>
                  <a:cxn ang="0">
                    <a:pos x="connsiteX1" y="connsiteY1"/>
                  </a:cxn>
                </a:cxnLst>
                <a:rect l="l" t="t" r="r" b="b"/>
                <a:pathLst>
                  <a:path w="405516" h="151075">
                    <a:moveTo>
                      <a:pt x="405516" y="151075"/>
                    </a:moveTo>
                    <a:lnTo>
                      <a:pt x="0" y="0"/>
                    </a:lnTo>
                  </a:path>
                </a:pathLst>
              </a:custGeom>
              <a:ln w="76200">
                <a:solidFill>
                  <a:srgbClr val="C0000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grpSp>
            <p:nvGrpSpPr>
              <p:cNvPr id="55" name="Grupa 31"/>
              <p:cNvGrpSpPr/>
              <p:nvPr/>
            </p:nvGrpSpPr>
            <p:grpSpPr>
              <a:xfrm>
                <a:off x="2928926" y="1285859"/>
                <a:ext cx="3429024" cy="3375293"/>
                <a:chOff x="2928926" y="1285859"/>
                <a:chExt cx="3429024" cy="3375293"/>
              </a:xfrm>
            </p:grpSpPr>
            <p:sp>
              <p:nvSpPr>
                <p:cNvPr id="56" name="Dowolny kształt 55"/>
                <p:cNvSpPr/>
                <p:nvPr/>
              </p:nvSpPr>
              <p:spPr>
                <a:xfrm>
                  <a:off x="5794436" y="2142510"/>
                  <a:ext cx="563514" cy="1640610"/>
                </a:xfrm>
                <a:custGeom>
                  <a:avLst/>
                  <a:gdLst>
                    <a:gd name="connsiteX0" fmla="*/ 0 w 681487"/>
                    <a:gd name="connsiteY0" fmla="*/ 1984076 h 1984076"/>
                    <a:gd name="connsiteX1" fmla="*/ 483079 w 681487"/>
                    <a:gd name="connsiteY1" fmla="*/ 862642 h 1984076"/>
                    <a:gd name="connsiteX2" fmla="*/ 569343 w 681487"/>
                    <a:gd name="connsiteY2" fmla="*/ 560717 h 1984076"/>
                    <a:gd name="connsiteX3" fmla="*/ 517584 w 681487"/>
                    <a:gd name="connsiteY3" fmla="*/ 362309 h 1984076"/>
                    <a:gd name="connsiteX4" fmla="*/ 664234 w 681487"/>
                    <a:gd name="connsiteY4" fmla="*/ 310551 h 1984076"/>
                    <a:gd name="connsiteX5" fmla="*/ 621101 w 681487"/>
                    <a:gd name="connsiteY5" fmla="*/ 138023 h 1984076"/>
                    <a:gd name="connsiteX6" fmla="*/ 517584 w 681487"/>
                    <a:gd name="connsiteY6" fmla="*/ 94891 h 1984076"/>
                    <a:gd name="connsiteX7" fmla="*/ 534837 w 681487"/>
                    <a:gd name="connsiteY7" fmla="*/ 0 h 19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487" h="1984076">
                      <a:moveTo>
                        <a:pt x="0" y="1984076"/>
                      </a:moveTo>
                      <a:cubicBezTo>
                        <a:pt x="194094" y="1541972"/>
                        <a:pt x="388188" y="1099869"/>
                        <a:pt x="483079" y="862642"/>
                      </a:cubicBezTo>
                      <a:cubicBezTo>
                        <a:pt x="577970" y="625415"/>
                        <a:pt x="563592" y="644106"/>
                        <a:pt x="569343" y="560717"/>
                      </a:cubicBezTo>
                      <a:cubicBezTo>
                        <a:pt x="575094" y="477328"/>
                        <a:pt x="501769" y="404003"/>
                        <a:pt x="517584" y="362309"/>
                      </a:cubicBezTo>
                      <a:cubicBezTo>
                        <a:pt x="533399" y="320615"/>
                        <a:pt x="646981" y="347932"/>
                        <a:pt x="664234" y="310551"/>
                      </a:cubicBezTo>
                      <a:cubicBezTo>
                        <a:pt x="681487" y="273170"/>
                        <a:pt x="645543" y="173966"/>
                        <a:pt x="621101" y="138023"/>
                      </a:cubicBezTo>
                      <a:cubicBezTo>
                        <a:pt x="596659" y="102080"/>
                        <a:pt x="531961" y="117895"/>
                        <a:pt x="517584" y="94891"/>
                      </a:cubicBezTo>
                      <a:cubicBezTo>
                        <a:pt x="503207" y="71887"/>
                        <a:pt x="519022" y="35943"/>
                        <a:pt x="534837" y="0"/>
                      </a:cubicBezTo>
                    </a:path>
                  </a:pathLst>
                </a:custGeom>
                <a:ln w="76200">
                  <a:solidFill>
                    <a:srgbClr val="C0000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57" name="Prostokąt 56"/>
                <p:cNvSpPr/>
                <p:nvPr/>
              </p:nvSpPr>
              <p:spPr>
                <a:xfrm>
                  <a:off x="5668720" y="3176140"/>
                  <a:ext cx="236285" cy="430887"/>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1</a:t>
                  </a:r>
                  <a:r>
                    <a:rPr lang="pl-PL" sz="1100" b="1" dirty="0" smtClean="0"/>
                    <a:t> </a:t>
                  </a:r>
                  <a:endParaRPr lang="pl-PL" sz="1100" b="1" dirty="0"/>
                </a:p>
              </p:txBody>
            </p:sp>
            <p:sp>
              <p:nvSpPr>
                <p:cNvPr id="58" name="Dowolny kształt 57"/>
                <p:cNvSpPr/>
                <p:nvPr/>
              </p:nvSpPr>
              <p:spPr>
                <a:xfrm>
                  <a:off x="2928926" y="2269744"/>
                  <a:ext cx="3280860" cy="2391408"/>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C0000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59" name="Prostokąt zaokrąglony 58"/>
                <p:cNvSpPr/>
                <p:nvPr/>
              </p:nvSpPr>
              <p:spPr>
                <a:xfrm rot="1314741">
                  <a:off x="4877995" y="2881543"/>
                  <a:ext cx="287326" cy="250015"/>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60" name="Prostokąt 59"/>
                <p:cNvSpPr/>
                <p:nvPr/>
              </p:nvSpPr>
              <p:spPr>
                <a:xfrm>
                  <a:off x="4846812" y="2880784"/>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cxnSp>
              <p:nvCxnSpPr>
                <p:cNvPr id="61" name="Łącznik prosty 60"/>
                <p:cNvCxnSpPr/>
                <p:nvPr/>
              </p:nvCxnSpPr>
              <p:spPr>
                <a:xfrm rot="16200000" flipH="1">
                  <a:off x="3081404" y="1581216"/>
                  <a:ext cx="933321" cy="342608"/>
                </a:xfrm>
                <a:prstGeom prst="line">
                  <a:avLst/>
                </a:prstGeom>
                <a:ln w="76200">
                  <a:solidFill>
                    <a:srgbClr val="C0000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Prostokąt 61"/>
                <p:cNvSpPr/>
                <p:nvPr/>
              </p:nvSpPr>
              <p:spPr>
                <a:xfrm>
                  <a:off x="3251888" y="1463074"/>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sp>
              <p:nvSpPr>
                <p:cNvPr id="63" name="Prostokąt zaokrąglony 62"/>
                <p:cNvSpPr/>
                <p:nvPr/>
              </p:nvSpPr>
              <p:spPr>
                <a:xfrm rot="1314741">
                  <a:off x="3967376" y="2806109"/>
                  <a:ext cx="287326" cy="435027"/>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64" name="Prostokąt 63"/>
                <p:cNvSpPr/>
                <p:nvPr/>
              </p:nvSpPr>
              <p:spPr>
                <a:xfrm>
                  <a:off x="3901672" y="3057998"/>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sp>
              <p:nvSpPr>
                <p:cNvPr id="65" name="Prostokąt zaokrąglony 64"/>
                <p:cNvSpPr/>
                <p:nvPr/>
              </p:nvSpPr>
              <p:spPr>
                <a:xfrm rot="2214143">
                  <a:off x="5601330" y="3862739"/>
                  <a:ext cx="145004" cy="383580"/>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grpSp>
        </p:grpSp>
      </p:grpSp>
      <p:pic>
        <p:nvPicPr>
          <p:cNvPr id="34" name="Obraz 33"/>
          <p:cNvPicPr>
            <a:picLocks noChangeAspect="1"/>
          </p:cNvPicPr>
          <p:nvPr/>
        </p:nvPicPr>
        <p:blipFill rotWithShape="1">
          <a:blip r:embed="rId3"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Obraz 65"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6429420" cy="875868"/>
          </a:xfrm>
          <a:prstGeom prst="rect">
            <a:avLst/>
          </a:prstGeom>
          <a:noFill/>
        </p:spPr>
        <p:txBody>
          <a:bodyPr wrap="square">
            <a:noAutofit/>
          </a:bodyPr>
          <a:lstStyle/>
          <a:p>
            <a:pPr marL="342900" indent="-342900">
              <a:spcBef>
                <a:spcPct val="0"/>
              </a:spcBef>
              <a:defRPr/>
            </a:pPr>
            <a:r>
              <a:rPr lang="pl-PL" sz="1000" b="1" dirty="0" smtClean="0">
                <a:solidFill>
                  <a:srgbClr val="C00000"/>
                </a:solidFill>
              </a:rPr>
              <a:t>SKLEP OGÓLNOSPOŻYWCZY</a:t>
            </a:r>
            <a:endParaRPr lang="pl-PL" sz="1000" b="1" dirty="0" smtClean="0">
              <a:solidFill>
                <a:schemeClr val="accent2"/>
              </a:solidFill>
            </a:endParaRPr>
          </a:p>
          <a:p>
            <a:pPr lvl="0"/>
            <a:r>
              <a:rPr lang="pl-PL" sz="1000" dirty="0" smtClean="0"/>
              <a:t>LOKALIZACJA SKLEPU OGÓLNOSPOŻYWCZEGO W REJONIE </a:t>
            </a:r>
            <a:r>
              <a:rPr lang="pl-PL" sz="1000" dirty="0" smtClean="0"/>
              <a:t>UL. </a:t>
            </a:r>
            <a:r>
              <a:rPr lang="pl-PL" sz="1000" dirty="0" smtClean="0"/>
              <a:t>WARCIAŃSKIEJ I  UL. NOTECKIEJ ORAZ UL. </a:t>
            </a:r>
            <a:r>
              <a:rPr lang="pl-PL" sz="1000" dirty="0" smtClean="0"/>
              <a:t>LUBELSKIEJ. </a:t>
            </a:r>
            <a:r>
              <a:rPr lang="pl-PL" sz="1000" dirty="0" smtClean="0"/>
              <a:t>OBSZAR MAŚLIC MAŁYCH JEST DOŚĆ DOBRZE WYPOSAŻONY W PLACÓWKI HANDLOWE.</a:t>
            </a:r>
            <a:endParaRPr lang="pl-PL" sz="1100" dirty="0" smtClean="0"/>
          </a:p>
          <a:p>
            <a:pPr lvl="1"/>
            <a:endParaRPr lang="pl-PL" sz="1600" dirty="0" smtClean="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2"/>
                  </a:solidFill>
                  <a:prstDash val="solid"/>
                </a:ln>
                <a:solidFill>
                  <a:schemeClr val="accent2"/>
                </a:solidFill>
                <a:effectLst>
                  <a:reflection blurRad="12700" stA="28000" endPos="45000" dist="1000" dir="5400000" sy="-100000" algn="bl" rotWithShape="0"/>
                </a:effectLst>
              </a:rPr>
              <a:t>3</a:t>
            </a:r>
            <a:endParaRPr lang="pl-PL" sz="1200" cap="all" dirty="0">
              <a:ln w="9000" cmpd="sng">
                <a:solidFill>
                  <a:schemeClr val="accent2"/>
                </a:solidFill>
                <a:prstDash val="solid"/>
              </a:ln>
              <a:solidFill>
                <a:schemeClr val="accent2"/>
              </a:solidFill>
              <a:effectLst>
                <a:reflection blurRad="12700" stA="28000" endPos="45000" dist="1000" dir="5400000" sy="-100000" algn="bl" rotWithShape="0"/>
              </a:effectLst>
            </a:endParaRPr>
          </a:p>
        </p:txBody>
      </p:sp>
      <p:sp>
        <p:nvSpPr>
          <p:cNvPr id="16"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17" name="Prostokąt 16"/>
          <p:cNvSpPr/>
          <p:nvPr/>
        </p:nvSpPr>
        <p:spPr>
          <a:xfrm>
            <a:off x="1428728" y="928670"/>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2"/>
                  </a:solidFill>
                  <a:prstDash val="solid"/>
                </a:ln>
                <a:solidFill>
                  <a:schemeClr val="bg1"/>
                </a:solidFill>
                <a:effectLst>
                  <a:reflection blurRad="12700" stA="28000" endPos="45000" dist="1000" dir="5400000" sy="-100000" algn="bl" rotWithShape="0"/>
                </a:effectLst>
              </a:rPr>
              <a:t>PRZEDSIĘBIORCZOŚĆ I USŁUGI</a:t>
            </a:r>
            <a:endParaRPr lang="pl-PL" sz="3200" cap="all" dirty="0">
              <a:ln w="9000" cmpd="sng">
                <a:solidFill>
                  <a:schemeClr val="accent2"/>
                </a:solidFill>
                <a:prstDash val="solid"/>
              </a:ln>
              <a:solidFill>
                <a:schemeClr val="bg1"/>
              </a:solidFill>
              <a:effectLst>
                <a:reflection blurRad="12700" stA="28000" endPos="45000" dist="1000" dir="5400000" sy="-100000" algn="bl" rotWithShape="0"/>
              </a:effectLst>
            </a:endParaRPr>
          </a:p>
        </p:txBody>
      </p:sp>
      <p:grpSp>
        <p:nvGrpSpPr>
          <p:cNvPr id="86" name="Grupa 85"/>
          <p:cNvGrpSpPr/>
          <p:nvPr/>
        </p:nvGrpSpPr>
        <p:grpSpPr>
          <a:xfrm>
            <a:off x="2928926" y="1285859"/>
            <a:ext cx="3429024" cy="4152175"/>
            <a:chOff x="2928926" y="1285859"/>
            <a:chExt cx="3429024" cy="4152175"/>
          </a:xfrm>
        </p:grpSpPr>
        <p:grpSp>
          <p:nvGrpSpPr>
            <p:cNvPr id="38" name="Grupa 37"/>
            <p:cNvGrpSpPr/>
            <p:nvPr/>
          </p:nvGrpSpPr>
          <p:grpSpPr>
            <a:xfrm>
              <a:off x="2928926" y="1445938"/>
              <a:ext cx="480737" cy="860138"/>
              <a:chOff x="2928926" y="1445938"/>
              <a:chExt cx="480737" cy="860138"/>
            </a:xfrm>
          </p:grpSpPr>
          <p:sp>
            <p:nvSpPr>
              <p:cNvPr id="36" name="Prostokąt zaokrąglony 35"/>
              <p:cNvSpPr/>
              <p:nvPr/>
            </p:nvSpPr>
            <p:spPr>
              <a:xfrm rot="20325814">
                <a:off x="3031448" y="1445938"/>
                <a:ext cx="378215" cy="860138"/>
              </a:xfrm>
              <a:prstGeom prst="roundRect">
                <a:avLst/>
              </a:prstGeom>
              <a:solidFill>
                <a:srgbClr val="C00000">
                  <a:alpha val="30000"/>
                </a:srgbClr>
              </a:solidFill>
              <a:ln w="254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sp>
            <p:nvSpPr>
              <p:cNvPr id="37" name="Prostokąt 36"/>
              <p:cNvSpPr/>
              <p:nvPr/>
            </p:nvSpPr>
            <p:spPr>
              <a:xfrm>
                <a:off x="2928926" y="1500174"/>
                <a:ext cx="285752" cy="261610"/>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3 </a:t>
                </a:r>
                <a:endParaRPr lang="pl-PL" sz="1100" b="1" dirty="0">
                  <a:solidFill>
                    <a:schemeClr val="bg1"/>
                  </a:solidFill>
                </a:endParaRPr>
              </a:p>
            </p:txBody>
          </p:sp>
        </p:grpSp>
        <p:grpSp>
          <p:nvGrpSpPr>
            <p:cNvPr id="65" name="Grupa 64"/>
            <p:cNvGrpSpPr/>
            <p:nvPr/>
          </p:nvGrpSpPr>
          <p:grpSpPr>
            <a:xfrm>
              <a:off x="4714876" y="4714884"/>
              <a:ext cx="504486" cy="723150"/>
              <a:chOff x="3143240" y="4770597"/>
              <a:chExt cx="504486" cy="723150"/>
            </a:xfrm>
          </p:grpSpPr>
          <p:sp>
            <p:nvSpPr>
              <p:cNvPr id="33" name="Prostokąt zaokrąglony 32"/>
              <p:cNvSpPr/>
              <p:nvPr/>
            </p:nvSpPr>
            <p:spPr>
              <a:xfrm rot="19702373">
                <a:off x="3230418" y="4770597"/>
                <a:ext cx="417308" cy="723150"/>
              </a:xfrm>
              <a:prstGeom prst="roundRect">
                <a:avLst/>
              </a:prstGeom>
              <a:solidFill>
                <a:srgbClr val="C00000">
                  <a:alpha val="30000"/>
                </a:srgbClr>
              </a:solidFill>
              <a:ln w="254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sp>
            <p:nvSpPr>
              <p:cNvPr id="40" name="Prostokąt 39"/>
              <p:cNvSpPr/>
              <p:nvPr/>
            </p:nvSpPr>
            <p:spPr>
              <a:xfrm>
                <a:off x="3143240" y="4857760"/>
                <a:ext cx="285752" cy="261610"/>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3 </a:t>
                </a:r>
                <a:endParaRPr lang="pl-PL" sz="1100" b="1" dirty="0">
                  <a:solidFill>
                    <a:schemeClr val="bg1"/>
                  </a:solidFill>
                </a:endParaRPr>
              </a:p>
            </p:txBody>
          </p:sp>
        </p:grpSp>
        <p:grpSp>
          <p:nvGrpSpPr>
            <p:cNvPr id="67" name="Grupa 66"/>
            <p:cNvGrpSpPr/>
            <p:nvPr/>
          </p:nvGrpSpPr>
          <p:grpSpPr>
            <a:xfrm>
              <a:off x="2928926" y="1285859"/>
              <a:ext cx="3429024" cy="3375293"/>
              <a:chOff x="2928926" y="1285859"/>
              <a:chExt cx="3429024" cy="3375293"/>
            </a:xfrm>
          </p:grpSpPr>
          <p:grpSp>
            <p:nvGrpSpPr>
              <p:cNvPr id="68" name="Grupa 32"/>
              <p:cNvGrpSpPr/>
              <p:nvPr/>
            </p:nvGrpSpPr>
            <p:grpSpPr>
              <a:xfrm>
                <a:off x="3214678" y="2643182"/>
                <a:ext cx="428628" cy="357190"/>
                <a:chOff x="2571736" y="3286124"/>
                <a:chExt cx="428628" cy="357190"/>
              </a:xfrm>
            </p:grpSpPr>
            <p:sp>
              <p:nvSpPr>
                <p:cNvPr id="84" name="Prostokąt zaokrąglony 83"/>
                <p:cNvSpPr/>
                <p:nvPr/>
              </p:nvSpPr>
              <p:spPr>
                <a:xfrm>
                  <a:off x="2571736" y="3286124"/>
                  <a:ext cx="428628" cy="357190"/>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85" name="Prostokąt 84"/>
                <p:cNvSpPr/>
                <p:nvPr/>
              </p:nvSpPr>
              <p:spPr>
                <a:xfrm>
                  <a:off x="2709803" y="3286124"/>
                  <a:ext cx="288862" cy="261610"/>
                </a:xfrm>
                <a:prstGeom prst="rect">
                  <a:avLst/>
                </a:prstGeom>
              </p:spPr>
              <p:txBody>
                <a:bodyPr wrap="none">
                  <a:spAutoFit/>
                </a:bodyPr>
                <a:lstStyle/>
                <a:p>
                  <a:pPr lvl="0" algn="r">
                    <a:spcBef>
                      <a:spcPct val="0"/>
                    </a:spcBef>
                    <a:defRPr/>
                  </a:pPr>
                  <a:r>
                    <a:rPr lang="pl-PL" sz="1100" b="1" dirty="0" smtClean="0">
                      <a:solidFill>
                        <a:schemeClr val="bg1"/>
                      </a:solidFill>
                    </a:rPr>
                    <a:t>2 </a:t>
                  </a:r>
                  <a:endParaRPr lang="pl-PL" sz="1100" b="1" dirty="0">
                    <a:solidFill>
                      <a:schemeClr val="bg1"/>
                    </a:solidFill>
                  </a:endParaRPr>
                </a:p>
              </p:txBody>
            </p:sp>
          </p:grpSp>
          <p:grpSp>
            <p:nvGrpSpPr>
              <p:cNvPr id="69" name="Grupa 50"/>
              <p:cNvGrpSpPr/>
              <p:nvPr/>
            </p:nvGrpSpPr>
            <p:grpSpPr>
              <a:xfrm>
                <a:off x="2928926" y="1285859"/>
                <a:ext cx="3429024" cy="3375293"/>
                <a:chOff x="2928926" y="1285859"/>
                <a:chExt cx="3429024" cy="3375293"/>
              </a:xfrm>
            </p:grpSpPr>
            <p:sp>
              <p:nvSpPr>
                <p:cNvPr id="70" name="Prostokąt zaokrąglony 69"/>
                <p:cNvSpPr/>
                <p:nvPr/>
              </p:nvSpPr>
              <p:spPr>
                <a:xfrm rot="1314741">
                  <a:off x="5699548" y="3151583"/>
                  <a:ext cx="287326" cy="250015"/>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71" name="Prostokąt 70"/>
                <p:cNvSpPr/>
                <p:nvPr/>
              </p:nvSpPr>
              <p:spPr>
                <a:xfrm>
                  <a:off x="5497586" y="4000504"/>
                  <a:ext cx="288862" cy="261610"/>
                </a:xfrm>
                <a:prstGeom prst="rect">
                  <a:avLst/>
                </a:prstGeom>
              </p:spPr>
              <p:txBody>
                <a:bodyPr wrap="non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sp>
              <p:nvSpPr>
                <p:cNvPr id="72" name="Dowolny kształt 71"/>
                <p:cNvSpPr/>
                <p:nvPr/>
              </p:nvSpPr>
              <p:spPr>
                <a:xfrm>
                  <a:off x="5709397" y="3069811"/>
                  <a:ext cx="335317" cy="124922"/>
                </a:xfrm>
                <a:custGeom>
                  <a:avLst/>
                  <a:gdLst>
                    <a:gd name="connsiteX0" fmla="*/ 405516 w 405516"/>
                    <a:gd name="connsiteY0" fmla="*/ 151075 h 151075"/>
                    <a:gd name="connsiteX1" fmla="*/ 0 w 405516"/>
                    <a:gd name="connsiteY1" fmla="*/ 0 h 151075"/>
                  </a:gdLst>
                  <a:ahLst/>
                  <a:cxnLst>
                    <a:cxn ang="0">
                      <a:pos x="connsiteX0" y="connsiteY0"/>
                    </a:cxn>
                    <a:cxn ang="0">
                      <a:pos x="connsiteX1" y="connsiteY1"/>
                    </a:cxn>
                  </a:cxnLst>
                  <a:rect l="l" t="t" r="r" b="b"/>
                  <a:pathLst>
                    <a:path w="405516" h="151075">
                      <a:moveTo>
                        <a:pt x="405516" y="151075"/>
                      </a:moveTo>
                      <a:lnTo>
                        <a:pt x="0" y="0"/>
                      </a:lnTo>
                    </a:path>
                  </a:pathLst>
                </a:custGeom>
                <a:ln w="76200">
                  <a:solidFill>
                    <a:srgbClr val="C0000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grpSp>
              <p:nvGrpSpPr>
                <p:cNvPr id="73" name="Grupa 31"/>
                <p:cNvGrpSpPr/>
                <p:nvPr/>
              </p:nvGrpSpPr>
              <p:grpSpPr>
                <a:xfrm>
                  <a:off x="2928926" y="1285859"/>
                  <a:ext cx="3429024" cy="3375293"/>
                  <a:chOff x="2928926" y="1285859"/>
                  <a:chExt cx="3429024" cy="3375293"/>
                </a:xfrm>
              </p:grpSpPr>
              <p:sp>
                <p:nvSpPr>
                  <p:cNvPr id="74" name="Dowolny kształt 73"/>
                  <p:cNvSpPr/>
                  <p:nvPr/>
                </p:nvSpPr>
                <p:spPr>
                  <a:xfrm>
                    <a:off x="5794436" y="2142510"/>
                    <a:ext cx="563514" cy="1640610"/>
                  </a:xfrm>
                  <a:custGeom>
                    <a:avLst/>
                    <a:gdLst>
                      <a:gd name="connsiteX0" fmla="*/ 0 w 681487"/>
                      <a:gd name="connsiteY0" fmla="*/ 1984076 h 1984076"/>
                      <a:gd name="connsiteX1" fmla="*/ 483079 w 681487"/>
                      <a:gd name="connsiteY1" fmla="*/ 862642 h 1984076"/>
                      <a:gd name="connsiteX2" fmla="*/ 569343 w 681487"/>
                      <a:gd name="connsiteY2" fmla="*/ 560717 h 1984076"/>
                      <a:gd name="connsiteX3" fmla="*/ 517584 w 681487"/>
                      <a:gd name="connsiteY3" fmla="*/ 362309 h 1984076"/>
                      <a:gd name="connsiteX4" fmla="*/ 664234 w 681487"/>
                      <a:gd name="connsiteY4" fmla="*/ 310551 h 1984076"/>
                      <a:gd name="connsiteX5" fmla="*/ 621101 w 681487"/>
                      <a:gd name="connsiteY5" fmla="*/ 138023 h 1984076"/>
                      <a:gd name="connsiteX6" fmla="*/ 517584 w 681487"/>
                      <a:gd name="connsiteY6" fmla="*/ 94891 h 1984076"/>
                      <a:gd name="connsiteX7" fmla="*/ 534837 w 681487"/>
                      <a:gd name="connsiteY7" fmla="*/ 0 h 19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487" h="1984076">
                        <a:moveTo>
                          <a:pt x="0" y="1984076"/>
                        </a:moveTo>
                        <a:cubicBezTo>
                          <a:pt x="194094" y="1541972"/>
                          <a:pt x="388188" y="1099869"/>
                          <a:pt x="483079" y="862642"/>
                        </a:cubicBezTo>
                        <a:cubicBezTo>
                          <a:pt x="577970" y="625415"/>
                          <a:pt x="563592" y="644106"/>
                          <a:pt x="569343" y="560717"/>
                        </a:cubicBezTo>
                        <a:cubicBezTo>
                          <a:pt x="575094" y="477328"/>
                          <a:pt x="501769" y="404003"/>
                          <a:pt x="517584" y="362309"/>
                        </a:cubicBezTo>
                        <a:cubicBezTo>
                          <a:pt x="533399" y="320615"/>
                          <a:pt x="646981" y="347932"/>
                          <a:pt x="664234" y="310551"/>
                        </a:cubicBezTo>
                        <a:cubicBezTo>
                          <a:pt x="681487" y="273170"/>
                          <a:pt x="645543" y="173966"/>
                          <a:pt x="621101" y="138023"/>
                        </a:cubicBezTo>
                        <a:cubicBezTo>
                          <a:pt x="596659" y="102080"/>
                          <a:pt x="531961" y="117895"/>
                          <a:pt x="517584" y="94891"/>
                        </a:cubicBezTo>
                        <a:cubicBezTo>
                          <a:pt x="503207" y="71887"/>
                          <a:pt x="519022" y="35943"/>
                          <a:pt x="534837" y="0"/>
                        </a:cubicBezTo>
                      </a:path>
                    </a:pathLst>
                  </a:custGeom>
                  <a:ln w="76200">
                    <a:solidFill>
                      <a:srgbClr val="C0000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75" name="Prostokąt 74"/>
                  <p:cNvSpPr/>
                  <p:nvPr/>
                </p:nvSpPr>
                <p:spPr>
                  <a:xfrm>
                    <a:off x="5668720" y="3176140"/>
                    <a:ext cx="236285" cy="430887"/>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1</a:t>
                    </a:r>
                    <a:r>
                      <a:rPr lang="pl-PL" sz="1100" b="1" dirty="0" smtClean="0"/>
                      <a:t> </a:t>
                    </a:r>
                    <a:endParaRPr lang="pl-PL" sz="1100" b="1" dirty="0"/>
                  </a:p>
                </p:txBody>
              </p:sp>
              <p:sp>
                <p:nvSpPr>
                  <p:cNvPr id="76" name="Dowolny kształt 75"/>
                  <p:cNvSpPr/>
                  <p:nvPr/>
                </p:nvSpPr>
                <p:spPr>
                  <a:xfrm>
                    <a:off x="2928926" y="2269744"/>
                    <a:ext cx="3280860" cy="2391408"/>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C0000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77" name="Prostokąt zaokrąglony 76"/>
                  <p:cNvSpPr/>
                  <p:nvPr/>
                </p:nvSpPr>
                <p:spPr>
                  <a:xfrm rot="1314741">
                    <a:off x="4877995" y="2881543"/>
                    <a:ext cx="287326" cy="250015"/>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78" name="Prostokąt 77"/>
                  <p:cNvSpPr/>
                  <p:nvPr/>
                </p:nvSpPr>
                <p:spPr>
                  <a:xfrm>
                    <a:off x="4846812" y="2880784"/>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cxnSp>
                <p:nvCxnSpPr>
                  <p:cNvPr id="79" name="Łącznik prosty 78"/>
                  <p:cNvCxnSpPr/>
                  <p:nvPr/>
                </p:nvCxnSpPr>
                <p:spPr>
                  <a:xfrm rot="16200000" flipH="1">
                    <a:off x="3081404" y="1581216"/>
                    <a:ext cx="933321" cy="342608"/>
                  </a:xfrm>
                  <a:prstGeom prst="line">
                    <a:avLst/>
                  </a:prstGeom>
                  <a:ln w="76200">
                    <a:solidFill>
                      <a:srgbClr val="C0000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0" name="Prostokąt 79"/>
                  <p:cNvSpPr/>
                  <p:nvPr/>
                </p:nvSpPr>
                <p:spPr>
                  <a:xfrm>
                    <a:off x="3251888" y="1463074"/>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sp>
                <p:nvSpPr>
                  <p:cNvPr id="81" name="Prostokąt zaokrąglony 80"/>
                  <p:cNvSpPr/>
                  <p:nvPr/>
                </p:nvSpPr>
                <p:spPr>
                  <a:xfrm rot="1314741">
                    <a:off x="3967376" y="2806109"/>
                    <a:ext cx="287326" cy="435027"/>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82" name="Prostokąt 81"/>
                  <p:cNvSpPr/>
                  <p:nvPr/>
                </p:nvSpPr>
                <p:spPr>
                  <a:xfrm>
                    <a:off x="3901672" y="3057998"/>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sp>
                <p:nvSpPr>
                  <p:cNvPr id="83" name="Prostokąt zaokrąglony 82"/>
                  <p:cNvSpPr/>
                  <p:nvPr/>
                </p:nvSpPr>
                <p:spPr>
                  <a:xfrm rot="2214143">
                    <a:off x="5601330" y="3862739"/>
                    <a:ext cx="145004" cy="383580"/>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grpSp>
          </p:grpSp>
        </p:grpSp>
      </p:grpSp>
      <p:pic>
        <p:nvPicPr>
          <p:cNvPr id="39" name="Obraz 38"/>
          <p:cNvPicPr>
            <a:picLocks noChangeAspect="1"/>
          </p:cNvPicPr>
          <p:nvPr/>
        </p:nvPicPr>
        <p:blipFill rotWithShape="1">
          <a:blip r:embed="rId3"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Obraz 40"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215238" cy="875868"/>
          </a:xfrm>
          <a:prstGeom prst="rect">
            <a:avLst/>
          </a:prstGeom>
          <a:noFill/>
        </p:spPr>
        <p:txBody>
          <a:bodyPr wrap="square">
            <a:noAutofit/>
          </a:bodyPr>
          <a:lstStyle/>
          <a:p>
            <a:pPr marL="342900" indent="-342900">
              <a:spcBef>
                <a:spcPct val="0"/>
              </a:spcBef>
              <a:defRPr/>
            </a:pPr>
            <a:r>
              <a:rPr lang="pl-PL" sz="1000" b="1" dirty="0" smtClean="0">
                <a:solidFill>
                  <a:srgbClr val="C00000"/>
                </a:solidFill>
              </a:rPr>
              <a:t>CENTRUM EDUKACJI LOKALNEJ</a:t>
            </a:r>
            <a:endParaRPr lang="pl-PL" sz="1000" b="1" dirty="0" smtClean="0">
              <a:solidFill>
                <a:schemeClr val="accent2"/>
              </a:solidFill>
            </a:endParaRPr>
          </a:p>
          <a:p>
            <a:pPr lvl="0"/>
            <a:r>
              <a:rPr lang="pl-PL" sz="1000" dirty="0" smtClean="0"/>
              <a:t>UTWORZENIE </a:t>
            </a:r>
            <a:r>
              <a:rPr lang="pl-PL" sz="1000" dirty="0" smtClean="0"/>
              <a:t>CENTRUM </a:t>
            </a:r>
            <a:r>
              <a:rPr lang="pl-PL" sz="1000" dirty="0" smtClean="0"/>
              <a:t>EDUKACJI LOKALNEJ NA UL. </a:t>
            </a:r>
            <a:r>
              <a:rPr lang="pl-PL" sz="1000" dirty="0" smtClean="0"/>
              <a:t>SUWALSKIEJ </a:t>
            </a:r>
            <a:r>
              <a:rPr lang="pl-PL" sz="1000" dirty="0" smtClean="0"/>
              <a:t>WRAZ  Z BIBLIOTEKĄ I  ŚWIETLICĄ OSIEDLOWĄ DLA DZIECI, MŁODZIEŻY I SENIORÓW, </a:t>
            </a:r>
            <a:r>
              <a:rPr lang="pl-PL" sz="1000" dirty="0" smtClean="0"/>
              <a:t>W </a:t>
            </a:r>
            <a:r>
              <a:rPr lang="pl-PL" sz="1000" dirty="0" smtClean="0"/>
              <a:t>KTÓRYCH SPOŁECZNOŚĆ LOKALNA MOGŁABY SPĘDZAĆ CZAS ORAZ ORGANIZOWAĆ RÓŻNEGO RODZAJU WYDARZENIA.</a:t>
            </a:r>
          </a:p>
          <a:p>
            <a:pPr lvl="1"/>
            <a:endParaRPr lang="pl-PL" sz="1600" dirty="0" smtClean="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2"/>
                  </a:solidFill>
                  <a:prstDash val="solid"/>
                </a:ln>
                <a:solidFill>
                  <a:schemeClr val="accent2"/>
                </a:solidFill>
                <a:effectLst>
                  <a:reflection blurRad="12700" stA="28000" endPos="45000" dist="1000" dir="5400000" sy="-100000" algn="bl" rotWithShape="0"/>
                </a:effectLst>
              </a:rPr>
              <a:t>4</a:t>
            </a:r>
            <a:endParaRPr lang="pl-PL" sz="1200" cap="all" dirty="0">
              <a:ln w="9000" cmpd="sng">
                <a:solidFill>
                  <a:schemeClr val="accent2"/>
                </a:solidFill>
                <a:prstDash val="solid"/>
              </a:ln>
              <a:solidFill>
                <a:schemeClr val="accent2"/>
              </a:solidFill>
              <a:effectLst>
                <a:reflection blurRad="12700" stA="28000" endPos="45000" dist="1000" dir="5400000" sy="-100000" algn="bl" rotWithShape="0"/>
              </a:effectLst>
            </a:endParaRPr>
          </a:p>
        </p:txBody>
      </p:sp>
      <p:sp>
        <p:nvSpPr>
          <p:cNvPr id="16"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17" name="Prostokąt 16"/>
          <p:cNvSpPr/>
          <p:nvPr/>
        </p:nvSpPr>
        <p:spPr>
          <a:xfrm>
            <a:off x="1428728" y="928670"/>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2"/>
                  </a:solidFill>
                  <a:prstDash val="solid"/>
                </a:ln>
                <a:solidFill>
                  <a:schemeClr val="bg1"/>
                </a:solidFill>
                <a:effectLst>
                  <a:reflection blurRad="12700" stA="28000" endPos="45000" dist="1000" dir="5400000" sy="-100000" algn="bl" rotWithShape="0"/>
                </a:effectLst>
              </a:rPr>
              <a:t>PRZEDSIĘBIORCZOŚĆ I USŁUGI</a:t>
            </a:r>
            <a:endParaRPr lang="pl-PL" sz="3200" cap="all" dirty="0">
              <a:ln w="9000" cmpd="sng">
                <a:solidFill>
                  <a:schemeClr val="accent2"/>
                </a:solidFill>
                <a:prstDash val="solid"/>
              </a:ln>
              <a:solidFill>
                <a:schemeClr val="bg1"/>
              </a:solidFill>
              <a:effectLst>
                <a:reflection blurRad="12700" stA="28000" endPos="45000" dist="1000" dir="5400000" sy="-100000" algn="bl" rotWithShape="0"/>
              </a:effectLst>
            </a:endParaRPr>
          </a:p>
        </p:txBody>
      </p:sp>
      <p:grpSp>
        <p:nvGrpSpPr>
          <p:cNvPr id="38" name="Grupa 37"/>
          <p:cNvGrpSpPr/>
          <p:nvPr/>
        </p:nvGrpSpPr>
        <p:grpSpPr>
          <a:xfrm>
            <a:off x="3929058" y="2563184"/>
            <a:ext cx="500066" cy="710674"/>
            <a:chOff x="3361878" y="3143248"/>
            <a:chExt cx="494042" cy="702113"/>
          </a:xfrm>
        </p:grpSpPr>
        <p:sp>
          <p:nvSpPr>
            <p:cNvPr id="39" name="Prostokąt zaokrąglony 38"/>
            <p:cNvSpPr/>
            <p:nvPr/>
          </p:nvSpPr>
          <p:spPr>
            <a:xfrm rot="1301443">
              <a:off x="3361878" y="3345295"/>
              <a:ext cx="358301" cy="500066"/>
            </a:xfrm>
            <a:prstGeom prst="round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40" name="Prostokąt 39"/>
            <p:cNvSpPr/>
            <p:nvPr/>
          </p:nvSpPr>
          <p:spPr>
            <a:xfrm>
              <a:off x="3571868" y="3143248"/>
              <a:ext cx="284052" cy="246221"/>
            </a:xfrm>
            <a:prstGeom prst="rect">
              <a:avLst/>
            </a:prstGeom>
            <a:ln w="25400">
              <a:noFill/>
            </a:ln>
          </p:spPr>
          <p:txBody>
            <a:bodyPr wrap="none">
              <a:spAutoFit/>
            </a:bodyPr>
            <a:lstStyle/>
            <a:p>
              <a:pPr lvl="0" algn="r">
                <a:spcBef>
                  <a:spcPct val="0"/>
                </a:spcBef>
                <a:defRPr/>
              </a:pPr>
              <a:r>
                <a:rPr lang="pl-PL" sz="1000" b="1" dirty="0" smtClean="0">
                  <a:solidFill>
                    <a:schemeClr val="bg1"/>
                  </a:solidFill>
                </a:rPr>
                <a:t>4 </a:t>
              </a:r>
              <a:endParaRPr lang="pl-PL" sz="1000" b="1" dirty="0">
                <a:solidFill>
                  <a:schemeClr val="bg1"/>
                </a:solidFill>
              </a:endParaRPr>
            </a:p>
          </p:txBody>
        </p:sp>
      </p:grpSp>
      <p:grpSp>
        <p:nvGrpSpPr>
          <p:cNvPr id="42" name="Grupa 41"/>
          <p:cNvGrpSpPr/>
          <p:nvPr/>
        </p:nvGrpSpPr>
        <p:grpSpPr>
          <a:xfrm>
            <a:off x="2928926" y="1285859"/>
            <a:ext cx="3429024" cy="4152175"/>
            <a:chOff x="2928926" y="1285859"/>
            <a:chExt cx="3429024" cy="4152175"/>
          </a:xfrm>
        </p:grpSpPr>
        <p:grpSp>
          <p:nvGrpSpPr>
            <p:cNvPr id="43" name="Grupa 37"/>
            <p:cNvGrpSpPr/>
            <p:nvPr/>
          </p:nvGrpSpPr>
          <p:grpSpPr>
            <a:xfrm>
              <a:off x="2928926" y="1445938"/>
              <a:ext cx="480737" cy="860138"/>
              <a:chOff x="2928926" y="1445938"/>
              <a:chExt cx="480737" cy="860138"/>
            </a:xfrm>
          </p:grpSpPr>
          <p:sp>
            <p:nvSpPr>
              <p:cNvPr id="69" name="Prostokąt zaokrąglony 68"/>
              <p:cNvSpPr/>
              <p:nvPr/>
            </p:nvSpPr>
            <p:spPr>
              <a:xfrm rot="20325814">
                <a:off x="3031448" y="1445938"/>
                <a:ext cx="378215" cy="860138"/>
              </a:xfrm>
              <a:prstGeom prst="roundRect">
                <a:avLst/>
              </a:prstGeom>
              <a:solidFill>
                <a:srgbClr val="C00000">
                  <a:alpha val="30000"/>
                </a:srgbClr>
              </a:solidFill>
              <a:ln w="254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sp>
            <p:nvSpPr>
              <p:cNvPr id="70" name="Prostokąt 69"/>
              <p:cNvSpPr/>
              <p:nvPr/>
            </p:nvSpPr>
            <p:spPr>
              <a:xfrm>
                <a:off x="2928926" y="1500174"/>
                <a:ext cx="285752" cy="261610"/>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3 </a:t>
                </a:r>
                <a:endParaRPr lang="pl-PL" sz="1100" b="1" dirty="0">
                  <a:solidFill>
                    <a:schemeClr val="bg1"/>
                  </a:solidFill>
                </a:endParaRPr>
              </a:p>
            </p:txBody>
          </p:sp>
        </p:grpSp>
        <p:grpSp>
          <p:nvGrpSpPr>
            <p:cNvPr id="45" name="Grupa 64"/>
            <p:cNvGrpSpPr/>
            <p:nvPr/>
          </p:nvGrpSpPr>
          <p:grpSpPr>
            <a:xfrm>
              <a:off x="4714876" y="4714884"/>
              <a:ext cx="504486" cy="723150"/>
              <a:chOff x="3143240" y="4770597"/>
              <a:chExt cx="504486" cy="723150"/>
            </a:xfrm>
          </p:grpSpPr>
          <p:sp>
            <p:nvSpPr>
              <p:cNvPr id="67" name="Prostokąt zaokrąglony 66"/>
              <p:cNvSpPr/>
              <p:nvPr/>
            </p:nvSpPr>
            <p:spPr>
              <a:xfrm rot="19702373">
                <a:off x="3230418" y="4770597"/>
                <a:ext cx="417308" cy="723150"/>
              </a:xfrm>
              <a:prstGeom prst="roundRect">
                <a:avLst/>
              </a:prstGeom>
              <a:solidFill>
                <a:srgbClr val="C00000">
                  <a:alpha val="30000"/>
                </a:srgbClr>
              </a:solidFill>
              <a:ln w="254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sp>
            <p:nvSpPr>
              <p:cNvPr id="68" name="Prostokąt 67"/>
              <p:cNvSpPr/>
              <p:nvPr/>
            </p:nvSpPr>
            <p:spPr>
              <a:xfrm>
                <a:off x="3143240" y="4857760"/>
                <a:ext cx="285752" cy="261610"/>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3 </a:t>
                </a:r>
                <a:endParaRPr lang="pl-PL" sz="1100" b="1" dirty="0">
                  <a:solidFill>
                    <a:schemeClr val="bg1"/>
                  </a:solidFill>
                </a:endParaRPr>
              </a:p>
            </p:txBody>
          </p:sp>
        </p:grpSp>
        <p:grpSp>
          <p:nvGrpSpPr>
            <p:cNvPr id="47" name="Grupa 66"/>
            <p:cNvGrpSpPr/>
            <p:nvPr/>
          </p:nvGrpSpPr>
          <p:grpSpPr>
            <a:xfrm>
              <a:off x="2928926" y="1285859"/>
              <a:ext cx="3429024" cy="3375293"/>
              <a:chOff x="2928926" y="1285859"/>
              <a:chExt cx="3429024" cy="3375293"/>
            </a:xfrm>
          </p:grpSpPr>
          <p:grpSp>
            <p:nvGrpSpPr>
              <p:cNvPr id="48" name="Grupa 32"/>
              <p:cNvGrpSpPr/>
              <p:nvPr/>
            </p:nvGrpSpPr>
            <p:grpSpPr>
              <a:xfrm>
                <a:off x="3214678" y="2643182"/>
                <a:ext cx="428628" cy="357190"/>
                <a:chOff x="2571736" y="3286124"/>
                <a:chExt cx="428628" cy="357190"/>
              </a:xfrm>
            </p:grpSpPr>
            <p:sp>
              <p:nvSpPr>
                <p:cNvPr id="65" name="Prostokąt zaokrąglony 64"/>
                <p:cNvSpPr/>
                <p:nvPr/>
              </p:nvSpPr>
              <p:spPr>
                <a:xfrm>
                  <a:off x="2571736" y="3286124"/>
                  <a:ext cx="428628" cy="357190"/>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66" name="Prostokąt 65"/>
                <p:cNvSpPr/>
                <p:nvPr/>
              </p:nvSpPr>
              <p:spPr>
                <a:xfrm>
                  <a:off x="2709803" y="3286124"/>
                  <a:ext cx="288862" cy="261610"/>
                </a:xfrm>
                <a:prstGeom prst="rect">
                  <a:avLst/>
                </a:prstGeom>
              </p:spPr>
              <p:txBody>
                <a:bodyPr wrap="none">
                  <a:spAutoFit/>
                </a:bodyPr>
                <a:lstStyle/>
                <a:p>
                  <a:pPr lvl="0" algn="r">
                    <a:spcBef>
                      <a:spcPct val="0"/>
                    </a:spcBef>
                    <a:defRPr/>
                  </a:pPr>
                  <a:r>
                    <a:rPr lang="pl-PL" sz="1100" b="1" dirty="0" smtClean="0">
                      <a:solidFill>
                        <a:schemeClr val="bg1"/>
                      </a:solidFill>
                    </a:rPr>
                    <a:t>2 </a:t>
                  </a:r>
                  <a:endParaRPr lang="pl-PL" sz="1100" b="1" dirty="0">
                    <a:solidFill>
                      <a:schemeClr val="bg1"/>
                    </a:solidFill>
                  </a:endParaRPr>
                </a:p>
              </p:txBody>
            </p:sp>
          </p:grpSp>
          <p:grpSp>
            <p:nvGrpSpPr>
              <p:cNvPr id="49" name="Grupa 50"/>
              <p:cNvGrpSpPr/>
              <p:nvPr/>
            </p:nvGrpSpPr>
            <p:grpSpPr>
              <a:xfrm>
                <a:off x="2928926" y="1285859"/>
                <a:ext cx="3429024" cy="3375293"/>
                <a:chOff x="2928926" y="1285859"/>
                <a:chExt cx="3429024" cy="3375293"/>
              </a:xfrm>
            </p:grpSpPr>
            <p:sp>
              <p:nvSpPr>
                <p:cNvPr id="51" name="Prostokąt zaokrąglony 50"/>
                <p:cNvSpPr/>
                <p:nvPr/>
              </p:nvSpPr>
              <p:spPr>
                <a:xfrm rot="1314741">
                  <a:off x="5699548" y="3151583"/>
                  <a:ext cx="287326" cy="250015"/>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52" name="Prostokąt 51"/>
                <p:cNvSpPr/>
                <p:nvPr/>
              </p:nvSpPr>
              <p:spPr>
                <a:xfrm>
                  <a:off x="5497586" y="4000504"/>
                  <a:ext cx="288862" cy="261610"/>
                </a:xfrm>
                <a:prstGeom prst="rect">
                  <a:avLst/>
                </a:prstGeom>
              </p:spPr>
              <p:txBody>
                <a:bodyPr wrap="non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sp>
              <p:nvSpPr>
                <p:cNvPr id="53" name="Dowolny kształt 52"/>
                <p:cNvSpPr/>
                <p:nvPr/>
              </p:nvSpPr>
              <p:spPr>
                <a:xfrm>
                  <a:off x="5709397" y="3069811"/>
                  <a:ext cx="335317" cy="124922"/>
                </a:xfrm>
                <a:custGeom>
                  <a:avLst/>
                  <a:gdLst>
                    <a:gd name="connsiteX0" fmla="*/ 405516 w 405516"/>
                    <a:gd name="connsiteY0" fmla="*/ 151075 h 151075"/>
                    <a:gd name="connsiteX1" fmla="*/ 0 w 405516"/>
                    <a:gd name="connsiteY1" fmla="*/ 0 h 151075"/>
                  </a:gdLst>
                  <a:ahLst/>
                  <a:cxnLst>
                    <a:cxn ang="0">
                      <a:pos x="connsiteX0" y="connsiteY0"/>
                    </a:cxn>
                    <a:cxn ang="0">
                      <a:pos x="connsiteX1" y="connsiteY1"/>
                    </a:cxn>
                  </a:cxnLst>
                  <a:rect l="l" t="t" r="r" b="b"/>
                  <a:pathLst>
                    <a:path w="405516" h="151075">
                      <a:moveTo>
                        <a:pt x="405516" y="151075"/>
                      </a:moveTo>
                      <a:lnTo>
                        <a:pt x="0" y="0"/>
                      </a:lnTo>
                    </a:path>
                  </a:pathLst>
                </a:custGeom>
                <a:ln w="76200">
                  <a:solidFill>
                    <a:srgbClr val="C0000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grpSp>
              <p:nvGrpSpPr>
                <p:cNvPr id="54" name="Grupa 31"/>
                <p:cNvGrpSpPr/>
                <p:nvPr/>
              </p:nvGrpSpPr>
              <p:grpSpPr>
                <a:xfrm>
                  <a:off x="2928926" y="1285859"/>
                  <a:ext cx="3429024" cy="3375293"/>
                  <a:chOff x="2928926" y="1285859"/>
                  <a:chExt cx="3429024" cy="3375293"/>
                </a:xfrm>
              </p:grpSpPr>
              <p:sp>
                <p:nvSpPr>
                  <p:cNvPr id="55" name="Dowolny kształt 54"/>
                  <p:cNvSpPr/>
                  <p:nvPr/>
                </p:nvSpPr>
                <p:spPr>
                  <a:xfrm>
                    <a:off x="5794436" y="2142510"/>
                    <a:ext cx="563514" cy="1640610"/>
                  </a:xfrm>
                  <a:custGeom>
                    <a:avLst/>
                    <a:gdLst>
                      <a:gd name="connsiteX0" fmla="*/ 0 w 681487"/>
                      <a:gd name="connsiteY0" fmla="*/ 1984076 h 1984076"/>
                      <a:gd name="connsiteX1" fmla="*/ 483079 w 681487"/>
                      <a:gd name="connsiteY1" fmla="*/ 862642 h 1984076"/>
                      <a:gd name="connsiteX2" fmla="*/ 569343 w 681487"/>
                      <a:gd name="connsiteY2" fmla="*/ 560717 h 1984076"/>
                      <a:gd name="connsiteX3" fmla="*/ 517584 w 681487"/>
                      <a:gd name="connsiteY3" fmla="*/ 362309 h 1984076"/>
                      <a:gd name="connsiteX4" fmla="*/ 664234 w 681487"/>
                      <a:gd name="connsiteY4" fmla="*/ 310551 h 1984076"/>
                      <a:gd name="connsiteX5" fmla="*/ 621101 w 681487"/>
                      <a:gd name="connsiteY5" fmla="*/ 138023 h 1984076"/>
                      <a:gd name="connsiteX6" fmla="*/ 517584 w 681487"/>
                      <a:gd name="connsiteY6" fmla="*/ 94891 h 1984076"/>
                      <a:gd name="connsiteX7" fmla="*/ 534837 w 681487"/>
                      <a:gd name="connsiteY7" fmla="*/ 0 h 19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487" h="1984076">
                        <a:moveTo>
                          <a:pt x="0" y="1984076"/>
                        </a:moveTo>
                        <a:cubicBezTo>
                          <a:pt x="194094" y="1541972"/>
                          <a:pt x="388188" y="1099869"/>
                          <a:pt x="483079" y="862642"/>
                        </a:cubicBezTo>
                        <a:cubicBezTo>
                          <a:pt x="577970" y="625415"/>
                          <a:pt x="563592" y="644106"/>
                          <a:pt x="569343" y="560717"/>
                        </a:cubicBezTo>
                        <a:cubicBezTo>
                          <a:pt x="575094" y="477328"/>
                          <a:pt x="501769" y="404003"/>
                          <a:pt x="517584" y="362309"/>
                        </a:cubicBezTo>
                        <a:cubicBezTo>
                          <a:pt x="533399" y="320615"/>
                          <a:pt x="646981" y="347932"/>
                          <a:pt x="664234" y="310551"/>
                        </a:cubicBezTo>
                        <a:cubicBezTo>
                          <a:pt x="681487" y="273170"/>
                          <a:pt x="645543" y="173966"/>
                          <a:pt x="621101" y="138023"/>
                        </a:cubicBezTo>
                        <a:cubicBezTo>
                          <a:pt x="596659" y="102080"/>
                          <a:pt x="531961" y="117895"/>
                          <a:pt x="517584" y="94891"/>
                        </a:cubicBezTo>
                        <a:cubicBezTo>
                          <a:pt x="503207" y="71887"/>
                          <a:pt x="519022" y="35943"/>
                          <a:pt x="534837" y="0"/>
                        </a:cubicBezTo>
                      </a:path>
                    </a:pathLst>
                  </a:custGeom>
                  <a:ln w="76200">
                    <a:solidFill>
                      <a:srgbClr val="C0000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56" name="Prostokąt 55"/>
                  <p:cNvSpPr/>
                  <p:nvPr/>
                </p:nvSpPr>
                <p:spPr>
                  <a:xfrm>
                    <a:off x="5668720" y="3176140"/>
                    <a:ext cx="236285" cy="430887"/>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1</a:t>
                    </a:r>
                    <a:r>
                      <a:rPr lang="pl-PL" sz="1100" b="1" dirty="0" smtClean="0"/>
                      <a:t> </a:t>
                    </a:r>
                    <a:endParaRPr lang="pl-PL" sz="1100" b="1" dirty="0"/>
                  </a:p>
                </p:txBody>
              </p:sp>
              <p:sp>
                <p:nvSpPr>
                  <p:cNvPr id="57" name="Dowolny kształt 56"/>
                  <p:cNvSpPr/>
                  <p:nvPr/>
                </p:nvSpPr>
                <p:spPr>
                  <a:xfrm>
                    <a:off x="2928926" y="2269744"/>
                    <a:ext cx="3280860" cy="2391408"/>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C0000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58" name="Prostokąt zaokrąglony 57"/>
                  <p:cNvSpPr/>
                  <p:nvPr/>
                </p:nvSpPr>
                <p:spPr>
                  <a:xfrm rot="1314741">
                    <a:off x="4877995" y="2881543"/>
                    <a:ext cx="287326" cy="250015"/>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59" name="Prostokąt 58"/>
                  <p:cNvSpPr/>
                  <p:nvPr/>
                </p:nvSpPr>
                <p:spPr>
                  <a:xfrm>
                    <a:off x="4846812" y="2880784"/>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cxnSp>
                <p:nvCxnSpPr>
                  <p:cNvPr id="60" name="Łącznik prosty 59"/>
                  <p:cNvCxnSpPr/>
                  <p:nvPr/>
                </p:nvCxnSpPr>
                <p:spPr>
                  <a:xfrm rot="16200000" flipH="1">
                    <a:off x="3081404" y="1581216"/>
                    <a:ext cx="933321" cy="342608"/>
                  </a:xfrm>
                  <a:prstGeom prst="line">
                    <a:avLst/>
                  </a:prstGeom>
                  <a:ln w="76200">
                    <a:solidFill>
                      <a:srgbClr val="C0000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1" name="Prostokąt 60"/>
                  <p:cNvSpPr/>
                  <p:nvPr/>
                </p:nvSpPr>
                <p:spPr>
                  <a:xfrm>
                    <a:off x="3251888" y="1463074"/>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sp>
                <p:nvSpPr>
                  <p:cNvPr id="62" name="Prostokąt zaokrąglony 61"/>
                  <p:cNvSpPr/>
                  <p:nvPr/>
                </p:nvSpPr>
                <p:spPr>
                  <a:xfrm rot="1314741">
                    <a:off x="3967376" y="2806109"/>
                    <a:ext cx="287326" cy="435027"/>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63" name="Prostokąt 62"/>
                  <p:cNvSpPr/>
                  <p:nvPr/>
                </p:nvSpPr>
                <p:spPr>
                  <a:xfrm>
                    <a:off x="3901672" y="3057998"/>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sp>
                <p:nvSpPr>
                  <p:cNvPr id="64" name="Prostokąt zaokrąglony 63"/>
                  <p:cNvSpPr/>
                  <p:nvPr/>
                </p:nvSpPr>
                <p:spPr>
                  <a:xfrm rot="2214143">
                    <a:off x="5601330" y="3862739"/>
                    <a:ext cx="145004" cy="383580"/>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grpSp>
          </p:grpSp>
        </p:grpSp>
      </p:grpSp>
      <p:pic>
        <p:nvPicPr>
          <p:cNvPr id="71" name="Obraz 70"/>
          <p:cNvPicPr>
            <a:picLocks noChangeAspect="1"/>
          </p:cNvPicPr>
          <p:nvPr/>
        </p:nvPicPr>
        <p:blipFill rotWithShape="1">
          <a:blip r:embed="rId3"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Obraz 40"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6286544" cy="875868"/>
          </a:xfrm>
          <a:prstGeom prst="rect">
            <a:avLst/>
          </a:prstGeom>
          <a:noFill/>
        </p:spPr>
        <p:txBody>
          <a:bodyPr wrap="square">
            <a:noAutofit/>
          </a:bodyPr>
          <a:lstStyle/>
          <a:p>
            <a:pPr marL="342900" indent="-342900">
              <a:spcBef>
                <a:spcPct val="0"/>
              </a:spcBef>
              <a:defRPr/>
            </a:pPr>
            <a:r>
              <a:rPr lang="pl-PL" sz="1000" b="1" dirty="0" smtClean="0">
                <a:solidFill>
                  <a:srgbClr val="C00000"/>
                </a:solidFill>
              </a:rPr>
              <a:t>EKOKAMPUS</a:t>
            </a:r>
            <a:endParaRPr lang="pl-PL" sz="1000" b="1" dirty="0" smtClean="0">
              <a:solidFill>
                <a:schemeClr val="accent2"/>
              </a:solidFill>
            </a:endParaRPr>
          </a:p>
          <a:p>
            <a:pPr lvl="0"/>
            <a:r>
              <a:rPr lang="pl-PL" sz="1000" dirty="0" smtClean="0"/>
              <a:t>REALIZACJA EKOKAMPUSU - INWESTYCJA MAJĄCA POWSTAĆ NA PRZECIWKO UL. MRĄGOWSKIEJ PRZY WSPÓŁPRACY  </a:t>
            </a:r>
          </a:p>
          <a:p>
            <a:pPr lvl="0"/>
            <a:r>
              <a:rPr lang="pl-PL" sz="1000" dirty="0" smtClean="0"/>
              <a:t>I  Z MOŻLIWOŚCIĄ WYKORZYSTANIA NOWEJ PRZESTRZENI PRZEZ DZIECI, MŁODZIEŻ I SENIORÓW Z MAŚLIC.</a:t>
            </a:r>
            <a:endParaRPr lang="pl-PL" sz="1600" dirty="0" smtClean="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2"/>
                  </a:solidFill>
                  <a:prstDash val="solid"/>
                </a:ln>
                <a:solidFill>
                  <a:schemeClr val="accent2"/>
                </a:solidFill>
                <a:effectLst>
                  <a:reflection blurRad="12700" stA="28000" endPos="45000" dist="1000" dir="5400000" sy="-100000" algn="bl" rotWithShape="0"/>
                </a:effectLst>
              </a:rPr>
              <a:t>5</a:t>
            </a:r>
            <a:endParaRPr lang="pl-PL" sz="1200" cap="all" dirty="0">
              <a:ln w="9000" cmpd="sng">
                <a:solidFill>
                  <a:schemeClr val="accent2"/>
                </a:solidFill>
                <a:prstDash val="solid"/>
              </a:ln>
              <a:solidFill>
                <a:schemeClr val="accent2"/>
              </a:solidFill>
              <a:effectLst>
                <a:reflection blurRad="12700" stA="28000" endPos="45000" dist="1000" dir="5400000" sy="-100000" algn="bl" rotWithShape="0"/>
              </a:effectLst>
            </a:endParaRPr>
          </a:p>
        </p:txBody>
      </p:sp>
      <p:sp>
        <p:nvSpPr>
          <p:cNvPr id="16"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17" name="Prostokąt 16"/>
          <p:cNvSpPr/>
          <p:nvPr/>
        </p:nvSpPr>
        <p:spPr>
          <a:xfrm>
            <a:off x="1428728" y="928670"/>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2"/>
                  </a:solidFill>
                  <a:prstDash val="solid"/>
                </a:ln>
                <a:solidFill>
                  <a:schemeClr val="bg1"/>
                </a:solidFill>
                <a:effectLst>
                  <a:reflection blurRad="12700" stA="28000" endPos="45000" dist="1000" dir="5400000" sy="-100000" algn="bl" rotWithShape="0"/>
                </a:effectLst>
              </a:rPr>
              <a:t>PRZEDSIĘBIORCZOŚĆ I USŁUGI</a:t>
            </a:r>
            <a:endParaRPr lang="pl-PL" sz="3200" cap="all" dirty="0">
              <a:ln w="9000" cmpd="sng">
                <a:solidFill>
                  <a:schemeClr val="accent2"/>
                </a:solidFill>
                <a:prstDash val="solid"/>
              </a:ln>
              <a:solidFill>
                <a:schemeClr val="bg1"/>
              </a:solidFill>
              <a:effectLst>
                <a:reflection blurRad="12700" stA="28000" endPos="45000" dist="1000" dir="5400000" sy="-100000" algn="bl" rotWithShape="0"/>
              </a:effectLst>
            </a:endParaRPr>
          </a:p>
        </p:txBody>
      </p:sp>
      <p:grpSp>
        <p:nvGrpSpPr>
          <p:cNvPr id="2" name="Grupa 37"/>
          <p:cNvGrpSpPr/>
          <p:nvPr/>
        </p:nvGrpSpPr>
        <p:grpSpPr>
          <a:xfrm>
            <a:off x="3929058" y="2563184"/>
            <a:ext cx="500066" cy="710674"/>
            <a:chOff x="3361878" y="3143248"/>
            <a:chExt cx="494042" cy="702113"/>
          </a:xfrm>
        </p:grpSpPr>
        <p:sp>
          <p:nvSpPr>
            <p:cNvPr id="39" name="Prostokąt zaokrąglony 38"/>
            <p:cNvSpPr/>
            <p:nvPr/>
          </p:nvSpPr>
          <p:spPr>
            <a:xfrm rot="1301443">
              <a:off x="3361878" y="3345295"/>
              <a:ext cx="358301" cy="500066"/>
            </a:xfrm>
            <a:prstGeom prst="round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40" name="Prostokąt 39"/>
            <p:cNvSpPr/>
            <p:nvPr/>
          </p:nvSpPr>
          <p:spPr>
            <a:xfrm>
              <a:off x="3571868" y="3143248"/>
              <a:ext cx="284052" cy="246221"/>
            </a:xfrm>
            <a:prstGeom prst="rect">
              <a:avLst/>
            </a:prstGeom>
            <a:ln w="25400">
              <a:noFill/>
            </a:ln>
          </p:spPr>
          <p:txBody>
            <a:bodyPr wrap="none">
              <a:spAutoFit/>
            </a:bodyPr>
            <a:lstStyle/>
            <a:p>
              <a:pPr lvl="0" algn="r">
                <a:spcBef>
                  <a:spcPct val="0"/>
                </a:spcBef>
                <a:defRPr/>
              </a:pPr>
              <a:r>
                <a:rPr lang="pl-PL" sz="1000" b="1" dirty="0" smtClean="0">
                  <a:solidFill>
                    <a:schemeClr val="bg1"/>
                  </a:solidFill>
                </a:rPr>
                <a:t>4 </a:t>
              </a:r>
              <a:endParaRPr lang="pl-PL" sz="1000" b="1" dirty="0">
                <a:solidFill>
                  <a:schemeClr val="bg1"/>
                </a:solidFill>
              </a:endParaRPr>
            </a:p>
          </p:txBody>
        </p:sp>
      </p:grpSp>
      <p:grpSp>
        <p:nvGrpSpPr>
          <p:cNvPr id="3" name="Grupa 41"/>
          <p:cNvGrpSpPr/>
          <p:nvPr/>
        </p:nvGrpSpPr>
        <p:grpSpPr>
          <a:xfrm>
            <a:off x="2928926" y="1285859"/>
            <a:ext cx="3429024" cy="4152175"/>
            <a:chOff x="2928926" y="1285859"/>
            <a:chExt cx="3429024" cy="4152175"/>
          </a:xfrm>
        </p:grpSpPr>
        <p:grpSp>
          <p:nvGrpSpPr>
            <p:cNvPr id="4" name="Grupa 37"/>
            <p:cNvGrpSpPr/>
            <p:nvPr/>
          </p:nvGrpSpPr>
          <p:grpSpPr>
            <a:xfrm>
              <a:off x="2928926" y="1445938"/>
              <a:ext cx="480737" cy="860138"/>
              <a:chOff x="2928926" y="1445938"/>
              <a:chExt cx="480737" cy="860138"/>
            </a:xfrm>
          </p:grpSpPr>
          <p:sp>
            <p:nvSpPr>
              <p:cNvPr id="69" name="Prostokąt zaokrąglony 68"/>
              <p:cNvSpPr/>
              <p:nvPr/>
            </p:nvSpPr>
            <p:spPr>
              <a:xfrm rot="20325814">
                <a:off x="3031448" y="1445938"/>
                <a:ext cx="378215" cy="860138"/>
              </a:xfrm>
              <a:prstGeom prst="roundRect">
                <a:avLst/>
              </a:prstGeom>
              <a:solidFill>
                <a:srgbClr val="C00000">
                  <a:alpha val="30000"/>
                </a:srgbClr>
              </a:solidFill>
              <a:ln w="254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sp>
            <p:nvSpPr>
              <p:cNvPr id="70" name="Prostokąt 69"/>
              <p:cNvSpPr/>
              <p:nvPr/>
            </p:nvSpPr>
            <p:spPr>
              <a:xfrm>
                <a:off x="2928926" y="1500174"/>
                <a:ext cx="285752" cy="261610"/>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3 </a:t>
                </a:r>
                <a:endParaRPr lang="pl-PL" sz="1100" b="1" dirty="0">
                  <a:solidFill>
                    <a:schemeClr val="bg1"/>
                  </a:solidFill>
                </a:endParaRPr>
              </a:p>
            </p:txBody>
          </p:sp>
        </p:grpSp>
        <p:grpSp>
          <p:nvGrpSpPr>
            <p:cNvPr id="5" name="Grupa 64"/>
            <p:cNvGrpSpPr/>
            <p:nvPr/>
          </p:nvGrpSpPr>
          <p:grpSpPr>
            <a:xfrm>
              <a:off x="4714876" y="4714884"/>
              <a:ext cx="504486" cy="723150"/>
              <a:chOff x="3143240" y="4770597"/>
              <a:chExt cx="504486" cy="723150"/>
            </a:xfrm>
          </p:grpSpPr>
          <p:sp>
            <p:nvSpPr>
              <p:cNvPr id="67" name="Prostokąt zaokrąglony 66"/>
              <p:cNvSpPr/>
              <p:nvPr/>
            </p:nvSpPr>
            <p:spPr>
              <a:xfrm rot="19702373">
                <a:off x="3230418" y="4770597"/>
                <a:ext cx="417308" cy="723150"/>
              </a:xfrm>
              <a:prstGeom prst="roundRect">
                <a:avLst/>
              </a:prstGeom>
              <a:solidFill>
                <a:srgbClr val="C00000">
                  <a:alpha val="30000"/>
                </a:srgbClr>
              </a:solidFill>
              <a:ln w="254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sp>
            <p:nvSpPr>
              <p:cNvPr id="68" name="Prostokąt 67"/>
              <p:cNvSpPr/>
              <p:nvPr/>
            </p:nvSpPr>
            <p:spPr>
              <a:xfrm>
                <a:off x="3143240" y="4857760"/>
                <a:ext cx="285752" cy="261610"/>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3 </a:t>
                </a:r>
                <a:endParaRPr lang="pl-PL" sz="1100" b="1" dirty="0">
                  <a:solidFill>
                    <a:schemeClr val="bg1"/>
                  </a:solidFill>
                </a:endParaRPr>
              </a:p>
            </p:txBody>
          </p:sp>
        </p:grpSp>
        <p:grpSp>
          <p:nvGrpSpPr>
            <p:cNvPr id="6" name="Grupa 66"/>
            <p:cNvGrpSpPr/>
            <p:nvPr/>
          </p:nvGrpSpPr>
          <p:grpSpPr>
            <a:xfrm>
              <a:off x="2928926" y="1285859"/>
              <a:ext cx="3429024" cy="3375293"/>
              <a:chOff x="2928926" y="1285859"/>
              <a:chExt cx="3429024" cy="3375293"/>
            </a:xfrm>
          </p:grpSpPr>
          <p:grpSp>
            <p:nvGrpSpPr>
              <p:cNvPr id="7" name="Grupa 32"/>
              <p:cNvGrpSpPr/>
              <p:nvPr/>
            </p:nvGrpSpPr>
            <p:grpSpPr>
              <a:xfrm>
                <a:off x="3214678" y="2643182"/>
                <a:ext cx="428628" cy="357190"/>
                <a:chOff x="2571736" y="3286124"/>
                <a:chExt cx="428628" cy="357190"/>
              </a:xfrm>
            </p:grpSpPr>
            <p:sp>
              <p:nvSpPr>
                <p:cNvPr id="65" name="Prostokąt zaokrąglony 64"/>
                <p:cNvSpPr/>
                <p:nvPr/>
              </p:nvSpPr>
              <p:spPr>
                <a:xfrm>
                  <a:off x="2571736" y="3286124"/>
                  <a:ext cx="428628" cy="357190"/>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66" name="Prostokąt 65"/>
                <p:cNvSpPr/>
                <p:nvPr/>
              </p:nvSpPr>
              <p:spPr>
                <a:xfrm>
                  <a:off x="2709803" y="3286124"/>
                  <a:ext cx="288862" cy="261610"/>
                </a:xfrm>
                <a:prstGeom prst="rect">
                  <a:avLst/>
                </a:prstGeom>
              </p:spPr>
              <p:txBody>
                <a:bodyPr wrap="none">
                  <a:spAutoFit/>
                </a:bodyPr>
                <a:lstStyle/>
                <a:p>
                  <a:pPr lvl="0" algn="r">
                    <a:spcBef>
                      <a:spcPct val="0"/>
                    </a:spcBef>
                    <a:defRPr/>
                  </a:pPr>
                  <a:r>
                    <a:rPr lang="pl-PL" sz="1100" b="1" dirty="0" smtClean="0">
                      <a:solidFill>
                        <a:schemeClr val="bg1"/>
                      </a:solidFill>
                    </a:rPr>
                    <a:t>2 </a:t>
                  </a:r>
                  <a:endParaRPr lang="pl-PL" sz="1100" b="1" dirty="0">
                    <a:solidFill>
                      <a:schemeClr val="bg1"/>
                    </a:solidFill>
                  </a:endParaRPr>
                </a:p>
              </p:txBody>
            </p:sp>
          </p:grpSp>
          <p:grpSp>
            <p:nvGrpSpPr>
              <p:cNvPr id="8" name="Grupa 50"/>
              <p:cNvGrpSpPr/>
              <p:nvPr/>
            </p:nvGrpSpPr>
            <p:grpSpPr>
              <a:xfrm>
                <a:off x="2928926" y="1285859"/>
                <a:ext cx="3429024" cy="3375293"/>
                <a:chOff x="2928926" y="1285859"/>
                <a:chExt cx="3429024" cy="3375293"/>
              </a:xfrm>
            </p:grpSpPr>
            <p:sp>
              <p:nvSpPr>
                <p:cNvPr id="51" name="Prostokąt zaokrąglony 50"/>
                <p:cNvSpPr/>
                <p:nvPr/>
              </p:nvSpPr>
              <p:spPr>
                <a:xfrm rot="1314741">
                  <a:off x="5699548" y="3151583"/>
                  <a:ext cx="287326" cy="250015"/>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52" name="Prostokąt 51"/>
                <p:cNvSpPr/>
                <p:nvPr/>
              </p:nvSpPr>
              <p:spPr>
                <a:xfrm>
                  <a:off x="5497586" y="4000504"/>
                  <a:ext cx="288862" cy="261610"/>
                </a:xfrm>
                <a:prstGeom prst="rect">
                  <a:avLst/>
                </a:prstGeom>
              </p:spPr>
              <p:txBody>
                <a:bodyPr wrap="non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sp>
              <p:nvSpPr>
                <p:cNvPr id="53" name="Dowolny kształt 52"/>
                <p:cNvSpPr/>
                <p:nvPr/>
              </p:nvSpPr>
              <p:spPr>
                <a:xfrm>
                  <a:off x="5709397" y="3069811"/>
                  <a:ext cx="335317" cy="124922"/>
                </a:xfrm>
                <a:custGeom>
                  <a:avLst/>
                  <a:gdLst>
                    <a:gd name="connsiteX0" fmla="*/ 405516 w 405516"/>
                    <a:gd name="connsiteY0" fmla="*/ 151075 h 151075"/>
                    <a:gd name="connsiteX1" fmla="*/ 0 w 405516"/>
                    <a:gd name="connsiteY1" fmla="*/ 0 h 151075"/>
                  </a:gdLst>
                  <a:ahLst/>
                  <a:cxnLst>
                    <a:cxn ang="0">
                      <a:pos x="connsiteX0" y="connsiteY0"/>
                    </a:cxn>
                    <a:cxn ang="0">
                      <a:pos x="connsiteX1" y="connsiteY1"/>
                    </a:cxn>
                  </a:cxnLst>
                  <a:rect l="l" t="t" r="r" b="b"/>
                  <a:pathLst>
                    <a:path w="405516" h="151075">
                      <a:moveTo>
                        <a:pt x="405516" y="151075"/>
                      </a:moveTo>
                      <a:lnTo>
                        <a:pt x="0" y="0"/>
                      </a:lnTo>
                    </a:path>
                  </a:pathLst>
                </a:custGeom>
                <a:ln w="76200">
                  <a:solidFill>
                    <a:srgbClr val="C0000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grpSp>
              <p:nvGrpSpPr>
                <p:cNvPr id="9" name="Grupa 31"/>
                <p:cNvGrpSpPr/>
                <p:nvPr/>
              </p:nvGrpSpPr>
              <p:grpSpPr>
                <a:xfrm>
                  <a:off x="2928926" y="1285859"/>
                  <a:ext cx="3429024" cy="3375293"/>
                  <a:chOff x="2928926" y="1285859"/>
                  <a:chExt cx="3429024" cy="3375293"/>
                </a:xfrm>
              </p:grpSpPr>
              <p:sp>
                <p:nvSpPr>
                  <p:cNvPr id="55" name="Dowolny kształt 54"/>
                  <p:cNvSpPr/>
                  <p:nvPr/>
                </p:nvSpPr>
                <p:spPr>
                  <a:xfrm>
                    <a:off x="5794436" y="2142510"/>
                    <a:ext cx="563514" cy="1640610"/>
                  </a:xfrm>
                  <a:custGeom>
                    <a:avLst/>
                    <a:gdLst>
                      <a:gd name="connsiteX0" fmla="*/ 0 w 681487"/>
                      <a:gd name="connsiteY0" fmla="*/ 1984076 h 1984076"/>
                      <a:gd name="connsiteX1" fmla="*/ 483079 w 681487"/>
                      <a:gd name="connsiteY1" fmla="*/ 862642 h 1984076"/>
                      <a:gd name="connsiteX2" fmla="*/ 569343 w 681487"/>
                      <a:gd name="connsiteY2" fmla="*/ 560717 h 1984076"/>
                      <a:gd name="connsiteX3" fmla="*/ 517584 w 681487"/>
                      <a:gd name="connsiteY3" fmla="*/ 362309 h 1984076"/>
                      <a:gd name="connsiteX4" fmla="*/ 664234 w 681487"/>
                      <a:gd name="connsiteY4" fmla="*/ 310551 h 1984076"/>
                      <a:gd name="connsiteX5" fmla="*/ 621101 w 681487"/>
                      <a:gd name="connsiteY5" fmla="*/ 138023 h 1984076"/>
                      <a:gd name="connsiteX6" fmla="*/ 517584 w 681487"/>
                      <a:gd name="connsiteY6" fmla="*/ 94891 h 1984076"/>
                      <a:gd name="connsiteX7" fmla="*/ 534837 w 681487"/>
                      <a:gd name="connsiteY7" fmla="*/ 0 h 19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487" h="1984076">
                        <a:moveTo>
                          <a:pt x="0" y="1984076"/>
                        </a:moveTo>
                        <a:cubicBezTo>
                          <a:pt x="194094" y="1541972"/>
                          <a:pt x="388188" y="1099869"/>
                          <a:pt x="483079" y="862642"/>
                        </a:cubicBezTo>
                        <a:cubicBezTo>
                          <a:pt x="577970" y="625415"/>
                          <a:pt x="563592" y="644106"/>
                          <a:pt x="569343" y="560717"/>
                        </a:cubicBezTo>
                        <a:cubicBezTo>
                          <a:pt x="575094" y="477328"/>
                          <a:pt x="501769" y="404003"/>
                          <a:pt x="517584" y="362309"/>
                        </a:cubicBezTo>
                        <a:cubicBezTo>
                          <a:pt x="533399" y="320615"/>
                          <a:pt x="646981" y="347932"/>
                          <a:pt x="664234" y="310551"/>
                        </a:cubicBezTo>
                        <a:cubicBezTo>
                          <a:pt x="681487" y="273170"/>
                          <a:pt x="645543" y="173966"/>
                          <a:pt x="621101" y="138023"/>
                        </a:cubicBezTo>
                        <a:cubicBezTo>
                          <a:pt x="596659" y="102080"/>
                          <a:pt x="531961" y="117895"/>
                          <a:pt x="517584" y="94891"/>
                        </a:cubicBezTo>
                        <a:cubicBezTo>
                          <a:pt x="503207" y="71887"/>
                          <a:pt x="519022" y="35943"/>
                          <a:pt x="534837" y="0"/>
                        </a:cubicBezTo>
                      </a:path>
                    </a:pathLst>
                  </a:custGeom>
                  <a:ln w="76200">
                    <a:solidFill>
                      <a:srgbClr val="C0000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56" name="Prostokąt 55"/>
                  <p:cNvSpPr/>
                  <p:nvPr/>
                </p:nvSpPr>
                <p:spPr>
                  <a:xfrm>
                    <a:off x="5668720" y="3176140"/>
                    <a:ext cx="236285" cy="430887"/>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1</a:t>
                    </a:r>
                    <a:r>
                      <a:rPr lang="pl-PL" sz="1100" b="1" dirty="0" smtClean="0"/>
                      <a:t> </a:t>
                    </a:r>
                    <a:endParaRPr lang="pl-PL" sz="1100" b="1" dirty="0"/>
                  </a:p>
                </p:txBody>
              </p:sp>
              <p:sp>
                <p:nvSpPr>
                  <p:cNvPr id="57" name="Dowolny kształt 56"/>
                  <p:cNvSpPr/>
                  <p:nvPr/>
                </p:nvSpPr>
                <p:spPr>
                  <a:xfrm>
                    <a:off x="2928926" y="2269744"/>
                    <a:ext cx="3280860" cy="2391408"/>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C0000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58" name="Prostokąt zaokrąglony 57"/>
                  <p:cNvSpPr/>
                  <p:nvPr/>
                </p:nvSpPr>
                <p:spPr>
                  <a:xfrm rot="1314741">
                    <a:off x="4877995" y="2881543"/>
                    <a:ext cx="287326" cy="250015"/>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59" name="Prostokąt 58"/>
                  <p:cNvSpPr/>
                  <p:nvPr/>
                </p:nvSpPr>
                <p:spPr>
                  <a:xfrm>
                    <a:off x="4846812" y="2880784"/>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cxnSp>
                <p:nvCxnSpPr>
                  <p:cNvPr id="60" name="Łącznik prosty 59"/>
                  <p:cNvCxnSpPr/>
                  <p:nvPr/>
                </p:nvCxnSpPr>
                <p:spPr>
                  <a:xfrm rot="16200000" flipH="1">
                    <a:off x="3081404" y="1581216"/>
                    <a:ext cx="933321" cy="342608"/>
                  </a:xfrm>
                  <a:prstGeom prst="line">
                    <a:avLst/>
                  </a:prstGeom>
                  <a:ln w="76200">
                    <a:solidFill>
                      <a:srgbClr val="C0000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1" name="Prostokąt 60"/>
                  <p:cNvSpPr/>
                  <p:nvPr/>
                </p:nvSpPr>
                <p:spPr>
                  <a:xfrm>
                    <a:off x="3251888" y="1463074"/>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sp>
                <p:nvSpPr>
                  <p:cNvPr id="62" name="Prostokąt zaokrąglony 61"/>
                  <p:cNvSpPr/>
                  <p:nvPr/>
                </p:nvSpPr>
                <p:spPr>
                  <a:xfrm rot="1314741">
                    <a:off x="3967376" y="2806109"/>
                    <a:ext cx="287326" cy="435027"/>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63" name="Prostokąt 62"/>
                  <p:cNvSpPr/>
                  <p:nvPr/>
                </p:nvSpPr>
                <p:spPr>
                  <a:xfrm>
                    <a:off x="3901672" y="3057998"/>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sp>
                <p:nvSpPr>
                  <p:cNvPr id="64" name="Prostokąt zaokrąglony 63"/>
                  <p:cNvSpPr/>
                  <p:nvPr/>
                </p:nvSpPr>
                <p:spPr>
                  <a:xfrm rot="2214143">
                    <a:off x="5601330" y="3862739"/>
                    <a:ext cx="145004" cy="383580"/>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grpSp>
          </p:grpSp>
        </p:grpSp>
      </p:grpSp>
      <p:pic>
        <p:nvPicPr>
          <p:cNvPr id="54" name="Obraz 53"/>
          <p:cNvPicPr>
            <a:picLocks noChangeAspect="1"/>
          </p:cNvPicPr>
          <p:nvPr/>
        </p:nvPicPr>
        <p:blipFill rotWithShape="1">
          <a:blip r:embed="rId3" cstate="print"/>
          <a:srcRect b="7858"/>
          <a:stretch/>
        </p:blipFill>
        <p:spPr>
          <a:xfrm>
            <a:off x="7970400" y="79200"/>
            <a:ext cx="1018800" cy="757512"/>
          </a:xfrm>
          <a:prstGeom prst="rect">
            <a:avLst/>
          </a:prstGeom>
        </p:spPr>
      </p:pic>
      <p:sp>
        <p:nvSpPr>
          <p:cNvPr id="71" name="Prostokąt zaokrąglony 70"/>
          <p:cNvSpPr/>
          <p:nvPr/>
        </p:nvSpPr>
        <p:spPr>
          <a:xfrm rot="18360348">
            <a:off x="4550571" y="4256341"/>
            <a:ext cx="297808" cy="257363"/>
          </a:xfrm>
          <a:prstGeom prst="roundRect">
            <a:avLst/>
          </a:prstGeom>
          <a:solidFill>
            <a:srgbClr val="C00000">
              <a:alpha val="30000"/>
            </a:srgbClr>
          </a:solidFill>
          <a:ln w="254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sp>
        <p:nvSpPr>
          <p:cNvPr id="72" name="Prostokąt 71"/>
          <p:cNvSpPr/>
          <p:nvPr/>
        </p:nvSpPr>
        <p:spPr>
          <a:xfrm>
            <a:off x="4473704" y="4261727"/>
            <a:ext cx="357189" cy="261610"/>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5 </a:t>
            </a:r>
            <a:endParaRPr lang="pl-PL" sz="1100" b="1" dirty="0">
              <a:solidFill>
                <a:schemeClr val="bg1"/>
              </a:solidFill>
            </a:endParaRPr>
          </a:p>
        </p:txBody>
      </p:sp>
    </p:spTree>
  </p:cSld>
  <p:clrMapOvr>
    <a:masterClrMapping/>
  </p:clrMapOvr>
  <p:transition spd="med">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Obraz 40"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6286544" cy="875868"/>
          </a:xfrm>
          <a:prstGeom prst="rect">
            <a:avLst/>
          </a:prstGeom>
          <a:noFill/>
        </p:spPr>
        <p:txBody>
          <a:bodyPr wrap="square">
            <a:noAutofit/>
          </a:bodyPr>
          <a:lstStyle/>
          <a:p>
            <a:pPr marL="342900" indent="-342900">
              <a:spcBef>
                <a:spcPct val="0"/>
              </a:spcBef>
              <a:defRPr/>
            </a:pPr>
            <a:r>
              <a:rPr lang="pl-PL" sz="1000" b="1" dirty="0" smtClean="0">
                <a:solidFill>
                  <a:srgbClr val="C00000"/>
                </a:solidFill>
              </a:rPr>
              <a:t>ROZBUDOWA CMENTARZA</a:t>
            </a:r>
            <a:endParaRPr lang="pl-PL" sz="1000" b="1" dirty="0" smtClean="0">
              <a:solidFill>
                <a:schemeClr val="accent2"/>
              </a:solidFill>
            </a:endParaRPr>
          </a:p>
          <a:p>
            <a:pPr lvl="0"/>
            <a:r>
              <a:rPr lang="pl-PL" sz="1000" dirty="0" smtClean="0"/>
              <a:t>MOŻLIWOŚĆ ROZBUDOWY CMENTARZA PARAFIALNEGO NA POTRZEBY MIESZKAŃCÓW MAŚLIC.</a:t>
            </a:r>
            <a:endParaRPr lang="pl-PL" sz="1600" dirty="0" smtClean="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2"/>
                  </a:solidFill>
                  <a:prstDash val="solid"/>
                </a:ln>
                <a:solidFill>
                  <a:schemeClr val="accent2"/>
                </a:solidFill>
                <a:effectLst>
                  <a:reflection blurRad="12700" stA="28000" endPos="45000" dist="1000" dir="5400000" sy="-100000" algn="bl" rotWithShape="0"/>
                </a:effectLst>
              </a:rPr>
              <a:t>6</a:t>
            </a:r>
            <a:endParaRPr lang="pl-PL" sz="1200" cap="all" dirty="0">
              <a:ln w="9000" cmpd="sng">
                <a:solidFill>
                  <a:schemeClr val="accent2"/>
                </a:solidFill>
                <a:prstDash val="solid"/>
              </a:ln>
              <a:solidFill>
                <a:schemeClr val="accent2"/>
              </a:solidFill>
              <a:effectLst>
                <a:reflection blurRad="12700" stA="28000" endPos="45000" dist="1000" dir="5400000" sy="-100000" algn="bl" rotWithShape="0"/>
              </a:effectLst>
            </a:endParaRPr>
          </a:p>
        </p:txBody>
      </p:sp>
      <p:sp>
        <p:nvSpPr>
          <p:cNvPr id="16"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17" name="Prostokąt 16"/>
          <p:cNvSpPr/>
          <p:nvPr/>
        </p:nvSpPr>
        <p:spPr>
          <a:xfrm>
            <a:off x="1428728" y="928670"/>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2"/>
                  </a:solidFill>
                  <a:prstDash val="solid"/>
                </a:ln>
                <a:solidFill>
                  <a:schemeClr val="bg1"/>
                </a:solidFill>
                <a:effectLst>
                  <a:reflection blurRad="12700" stA="28000" endPos="45000" dist="1000" dir="5400000" sy="-100000" algn="bl" rotWithShape="0"/>
                </a:effectLst>
              </a:rPr>
              <a:t>PRZEDSIĘBIORCZOŚĆ I USŁUGI</a:t>
            </a:r>
            <a:endParaRPr lang="pl-PL" sz="3200" cap="all" dirty="0">
              <a:ln w="9000" cmpd="sng">
                <a:solidFill>
                  <a:schemeClr val="accent2"/>
                </a:solidFill>
                <a:prstDash val="solid"/>
              </a:ln>
              <a:solidFill>
                <a:schemeClr val="bg1"/>
              </a:solidFill>
              <a:effectLst>
                <a:reflection blurRad="12700" stA="28000" endPos="45000" dist="1000" dir="5400000" sy="-100000" algn="bl" rotWithShape="0"/>
              </a:effectLst>
            </a:endParaRPr>
          </a:p>
        </p:txBody>
      </p:sp>
      <p:grpSp>
        <p:nvGrpSpPr>
          <p:cNvPr id="2" name="Grupa 37"/>
          <p:cNvGrpSpPr/>
          <p:nvPr/>
        </p:nvGrpSpPr>
        <p:grpSpPr>
          <a:xfrm>
            <a:off x="3929058" y="2563184"/>
            <a:ext cx="500066" cy="710674"/>
            <a:chOff x="3361878" y="3143248"/>
            <a:chExt cx="494042" cy="702113"/>
          </a:xfrm>
        </p:grpSpPr>
        <p:sp>
          <p:nvSpPr>
            <p:cNvPr id="39" name="Prostokąt zaokrąglony 38"/>
            <p:cNvSpPr/>
            <p:nvPr/>
          </p:nvSpPr>
          <p:spPr>
            <a:xfrm rot="1301443">
              <a:off x="3361878" y="3345295"/>
              <a:ext cx="358301" cy="500066"/>
            </a:xfrm>
            <a:prstGeom prst="round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40" name="Prostokąt 39"/>
            <p:cNvSpPr/>
            <p:nvPr/>
          </p:nvSpPr>
          <p:spPr>
            <a:xfrm>
              <a:off x="3571868" y="3143248"/>
              <a:ext cx="284052" cy="246221"/>
            </a:xfrm>
            <a:prstGeom prst="rect">
              <a:avLst/>
            </a:prstGeom>
            <a:ln w="25400">
              <a:noFill/>
            </a:ln>
          </p:spPr>
          <p:txBody>
            <a:bodyPr wrap="none">
              <a:spAutoFit/>
            </a:bodyPr>
            <a:lstStyle/>
            <a:p>
              <a:pPr lvl="0" algn="r">
                <a:spcBef>
                  <a:spcPct val="0"/>
                </a:spcBef>
                <a:defRPr/>
              </a:pPr>
              <a:r>
                <a:rPr lang="pl-PL" sz="1000" b="1" dirty="0" smtClean="0">
                  <a:solidFill>
                    <a:schemeClr val="bg1"/>
                  </a:solidFill>
                </a:rPr>
                <a:t>4 </a:t>
              </a:r>
              <a:endParaRPr lang="pl-PL" sz="1000" b="1" dirty="0">
                <a:solidFill>
                  <a:schemeClr val="bg1"/>
                </a:solidFill>
              </a:endParaRPr>
            </a:p>
          </p:txBody>
        </p:sp>
      </p:grpSp>
      <p:grpSp>
        <p:nvGrpSpPr>
          <p:cNvPr id="71" name="Grupa 70"/>
          <p:cNvGrpSpPr/>
          <p:nvPr/>
        </p:nvGrpSpPr>
        <p:grpSpPr>
          <a:xfrm>
            <a:off x="2928926" y="1285859"/>
            <a:ext cx="3429024" cy="4152175"/>
            <a:chOff x="2928926" y="1285859"/>
            <a:chExt cx="3429024" cy="4152175"/>
          </a:xfrm>
        </p:grpSpPr>
        <p:grpSp>
          <p:nvGrpSpPr>
            <p:cNvPr id="4" name="Grupa 41"/>
            <p:cNvGrpSpPr/>
            <p:nvPr/>
          </p:nvGrpSpPr>
          <p:grpSpPr>
            <a:xfrm>
              <a:off x="2928926" y="1285859"/>
              <a:ext cx="3429024" cy="4152175"/>
              <a:chOff x="2928926" y="1285859"/>
              <a:chExt cx="3429024" cy="4152175"/>
            </a:xfrm>
          </p:grpSpPr>
          <p:grpSp>
            <p:nvGrpSpPr>
              <p:cNvPr id="5" name="Grupa 37"/>
              <p:cNvGrpSpPr/>
              <p:nvPr/>
            </p:nvGrpSpPr>
            <p:grpSpPr>
              <a:xfrm>
                <a:off x="2928926" y="1445938"/>
                <a:ext cx="480737" cy="860138"/>
                <a:chOff x="2928926" y="1445938"/>
                <a:chExt cx="480737" cy="860138"/>
              </a:xfrm>
            </p:grpSpPr>
            <p:sp>
              <p:nvSpPr>
                <p:cNvPr id="69" name="Prostokąt zaokrąglony 68"/>
                <p:cNvSpPr/>
                <p:nvPr/>
              </p:nvSpPr>
              <p:spPr>
                <a:xfrm rot="20325814">
                  <a:off x="3031448" y="1445938"/>
                  <a:ext cx="378215" cy="860138"/>
                </a:xfrm>
                <a:prstGeom prst="roundRect">
                  <a:avLst/>
                </a:prstGeom>
                <a:solidFill>
                  <a:srgbClr val="C00000">
                    <a:alpha val="30000"/>
                  </a:srgbClr>
                </a:solidFill>
                <a:ln w="254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sp>
              <p:nvSpPr>
                <p:cNvPr id="70" name="Prostokąt 69"/>
                <p:cNvSpPr/>
                <p:nvPr/>
              </p:nvSpPr>
              <p:spPr>
                <a:xfrm>
                  <a:off x="2928926" y="1500174"/>
                  <a:ext cx="285752" cy="261610"/>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3 </a:t>
                  </a:r>
                  <a:endParaRPr lang="pl-PL" sz="1100" b="1" dirty="0">
                    <a:solidFill>
                      <a:schemeClr val="bg1"/>
                    </a:solidFill>
                  </a:endParaRPr>
                </a:p>
              </p:txBody>
            </p:sp>
          </p:grpSp>
          <p:grpSp>
            <p:nvGrpSpPr>
              <p:cNvPr id="6" name="Grupa 64"/>
              <p:cNvGrpSpPr/>
              <p:nvPr/>
            </p:nvGrpSpPr>
            <p:grpSpPr>
              <a:xfrm>
                <a:off x="4714876" y="4714884"/>
                <a:ext cx="504486" cy="723150"/>
                <a:chOff x="3143240" y="4770597"/>
                <a:chExt cx="504486" cy="723150"/>
              </a:xfrm>
            </p:grpSpPr>
            <p:sp>
              <p:nvSpPr>
                <p:cNvPr id="67" name="Prostokąt zaokrąglony 66"/>
                <p:cNvSpPr/>
                <p:nvPr/>
              </p:nvSpPr>
              <p:spPr>
                <a:xfrm rot="19702373">
                  <a:off x="3230418" y="4770597"/>
                  <a:ext cx="417308" cy="723150"/>
                </a:xfrm>
                <a:prstGeom prst="roundRect">
                  <a:avLst/>
                </a:prstGeom>
                <a:solidFill>
                  <a:srgbClr val="C00000">
                    <a:alpha val="30000"/>
                  </a:srgbClr>
                </a:solidFill>
                <a:ln w="254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sp>
              <p:nvSpPr>
                <p:cNvPr id="68" name="Prostokąt 67"/>
                <p:cNvSpPr/>
                <p:nvPr/>
              </p:nvSpPr>
              <p:spPr>
                <a:xfrm>
                  <a:off x="3143240" y="4857760"/>
                  <a:ext cx="285752" cy="261610"/>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3 </a:t>
                  </a:r>
                  <a:endParaRPr lang="pl-PL" sz="1100" b="1" dirty="0">
                    <a:solidFill>
                      <a:schemeClr val="bg1"/>
                    </a:solidFill>
                  </a:endParaRPr>
                </a:p>
              </p:txBody>
            </p:sp>
          </p:grpSp>
          <p:grpSp>
            <p:nvGrpSpPr>
              <p:cNvPr id="7" name="Grupa 66"/>
              <p:cNvGrpSpPr/>
              <p:nvPr/>
            </p:nvGrpSpPr>
            <p:grpSpPr>
              <a:xfrm>
                <a:off x="2928926" y="1285859"/>
                <a:ext cx="3429024" cy="3375293"/>
                <a:chOff x="2928926" y="1285859"/>
                <a:chExt cx="3429024" cy="3375293"/>
              </a:xfrm>
            </p:grpSpPr>
            <p:grpSp>
              <p:nvGrpSpPr>
                <p:cNvPr id="8" name="Grupa 32"/>
                <p:cNvGrpSpPr/>
                <p:nvPr/>
              </p:nvGrpSpPr>
              <p:grpSpPr>
                <a:xfrm>
                  <a:off x="3214678" y="2643182"/>
                  <a:ext cx="428628" cy="357190"/>
                  <a:chOff x="2571736" y="3286124"/>
                  <a:chExt cx="428628" cy="357190"/>
                </a:xfrm>
              </p:grpSpPr>
              <p:sp>
                <p:nvSpPr>
                  <p:cNvPr id="65" name="Prostokąt zaokrąglony 64"/>
                  <p:cNvSpPr/>
                  <p:nvPr/>
                </p:nvSpPr>
                <p:spPr>
                  <a:xfrm>
                    <a:off x="2571736" y="3286124"/>
                    <a:ext cx="428628" cy="357190"/>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66" name="Prostokąt 65"/>
                  <p:cNvSpPr/>
                  <p:nvPr/>
                </p:nvSpPr>
                <p:spPr>
                  <a:xfrm>
                    <a:off x="2709803" y="3286124"/>
                    <a:ext cx="288862" cy="261610"/>
                  </a:xfrm>
                  <a:prstGeom prst="rect">
                    <a:avLst/>
                  </a:prstGeom>
                </p:spPr>
                <p:txBody>
                  <a:bodyPr wrap="none">
                    <a:spAutoFit/>
                  </a:bodyPr>
                  <a:lstStyle/>
                  <a:p>
                    <a:pPr lvl="0" algn="r">
                      <a:spcBef>
                        <a:spcPct val="0"/>
                      </a:spcBef>
                      <a:defRPr/>
                    </a:pPr>
                    <a:r>
                      <a:rPr lang="pl-PL" sz="1100" b="1" dirty="0" smtClean="0">
                        <a:solidFill>
                          <a:schemeClr val="bg1"/>
                        </a:solidFill>
                      </a:rPr>
                      <a:t>2 </a:t>
                    </a:r>
                    <a:endParaRPr lang="pl-PL" sz="1100" b="1" dirty="0">
                      <a:solidFill>
                        <a:schemeClr val="bg1"/>
                      </a:solidFill>
                    </a:endParaRPr>
                  </a:p>
                </p:txBody>
              </p:sp>
            </p:grpSp>
            <p:grpSp>
              <p:nvGrpSpPr>
                <p:cNvPr id="9" name="Grupa 50"/>
                <p:cNvGrpSpPr/>
                <p:nvPr/>
              </p:nvGrpSpPr>
              <p:grpSpPr>
                <a:xfrm>
                  <a:off x="2928926" y="1285859"/>
                  <a:ext cx="3429024" cy="3375293"/>
                  <a:chOff x="2928926" y="1285859"/>
                  <a:chExt cx="3429024" cy="3375293"/>
                </a:xfrm>
              </p:grpSpPr>
              <p:sp>
                <p:nvSpPr>
                  <p:cNvPr id="51" name="Prostokąt zaokrąglony 50"/>
                  <p:cNvSpPr/>
                  <p:nvPr/>
                </p:nvSpPr>
                <p:spPr>
                  <a:xfrm rot="1314741">
                    <a:off x="5699548" y="3151583"/>
                    <a:ext cx="287326" cy="250015"/>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52" name="Prostokąt 51"/>
                  <p:cNvSpPr/>
                  <p:nvPr/>
                </p:nvSpPr>
                <p:spPr>
                  <a:xfrm>
                    <a:off x="5497586" y="4000504"/>
                    <a:ext cx="288862" cy="261610"/>
                  </a:xfrm>
                  <a:prstGeom prst="rect">
                    <a:avLst/>
                  </a:prstGeom>
                </p:spPr>
                <p:txBody>
                  <a:bodyPr wrap="non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sp>
                <p:nvSpPr>
                  <p:cNvPr id="53" name="Dowolny kształt 52"/>
                  <p:cNvSpPr/>
                  <p:nvPr/>
                </p:nvSpPr>
                <p:spPr>
                  <a:xfrm>
                    <a:off x="5709397" y="3069811"/>
                    <a:ext cx="335317" cy="124922"/>
                  </a:xfrm>
                  <a:custGeom>
                    <a:avLst/>
                    <a:gdLst>
                      <a:gd name="connsiteX0" fmla="*/ 405516 w 405516"/>
                      <a:gd name="connsiteY0" fmla="*/ 151075 h 151075"/>
                      <a:gd name="connsiteX1" fmla="*/ 0 w 405516"/>
                      <a:gd name="connsiteY1" fmla="*/ 0 h 151075"/>
                    </a:gdLst>
                    <a:ahLst/>
                    <a:cxnLst>
                      <a:cxn ang="0">
                        <a:pos x="connsiteX0" y="connsiteY0"/>
                      </a:cxn>
                      <a:cxn ang="0">
                        <a:pos x="connsiteX1" y="connsiteY1"/>
                      </a:cxn>
                    </a:cxnLst>
                    <a:rect l="l" t="t" r="r" b="b"/>
                    <a:pathLst>
                      <a:path w="405516" h="151075">
                        <a:moveTo>
                          <a:pt x="405516" y="151075"/>
                        </a:moveTo>
                        <a:lnTo>
                          <a:pt x="0" y="0"/>
                        </a:lnTo>
                      </a:path>
                    </a:pathLst>
                  </a:custGeom>
                  <a:ln w="76200">
                    <a:solidFill>
                      <a:srgbClr val="C0000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grpSp>
                <p:nvGrpSpPr>
                  <p:cNvPr id="10" name="Grupa 31"/>
                  <p:cNvGrpSpPr/>
                  <p:nvPr/>
                </p:nvGrpSpPr>
                <p:grpSpPr>
                  <a:xfrm>
                    <a:off x="2928926" y="1285859"/>
                    <a:ext cx="3429024" cy="3375293"/>
                    <a:chOff x="2928926" y="1285859"/>
                    <a:chExt cx="3429024" cy="3375293"/>
                  </a:xfrm>
                </p:grpSpPr>
                <p:sp>
                  <p:nvSpPr>
                    <p:cNvPr id="55" name="Dowolny kształt 54"/>
                    <p:cNvSpPr/>
                    <p:nvPr/>
                  </p:nvSpPr>
                  <p:spPr>
                    <a:xfrm>
                      <a:off x="5794436" y="2142510"/>
                      <a:ext cx="563514" cy="1640610"/>
                    </a:xfrm>
                    <a:custGeom>
                      <a:avLst/>
                      <a:gdLst>
                        <a:gd name="connsiteX0" fmla="*/ 0 w 681487"/>
                        <a:gd name="connsiteY0" fmla="*/ 1984076 h 1984076"/>
                        <a:gd name="connsiteX1" fmla="*/ 483079 w 681487"/>
                        <a:gd name="connsiteY1" fmla="*/ 862642 h 1984076"/>
                        <a:gd name="connsiteX2" fmla="*/ 569343 w 681487"/>
                        <a:gd name="connsiteY2" fmla="*/ 560717 h 1984076"/>
                        <a:gd name="connsiteX3" fmla="*/ 517584 w 681487"/>
                        <a:gd name="connsiteY3" fmla="*/ 362309 h 1984076"/>
                        <a:gd name="connsiteX4" fmla="*/ 664234 w 681487"/>
                        <a:gd name="connsiteY4" fmla="*/ 310551 h 1984076"/>
                        <a:gd name="connsiteX5" fmla="*/ 621101 w 681487"/>
                        <a:gd name="connsiteY5" fmla="*/ 138023 h 1984076"/>
                        <a:gd name="connsiteX6" fmla="*/ 517584 w 681487"/>
                        <a:gd name="connsiteY6" fmla="*/ 94891 h 1984076"/>
                        <a:gd name="connsiteX7" fmla="*/ 534837 w 681487"/>
                        <a:gd name="connsiteY7" fmla="*/ 0 h 19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487" h="1984076">
                          <a:moveTo>
                            <a:pt x="0" y="1984076"/>
                          </a:moveTo>
                          <a:cubicBezTo>
                            <a:pt x="194094" y="1541972"/>
                            <a:pt x="388188" y="1099869"/>
                            <a:pt x="483079" y="862642"/>
                          </a:cubicBezTo>
                          <a:cubicBezTo>
                            <a:pt x="577970" y="625415"/>
                            <a:pt x="563592" y="644106"/>
                            <a:pt x="569343" y="560717"/>
                          </a:cubicBezTo>
                          <a:cubicBezTo>
                            <a:pt x="575094" y="477328"/>
                            <a:pt x="501769" y="404003"/>
                            <a:pt x="517584" y="362309"/>
                          </a:cubicBezTo>
                          <a:cubicBezTo>
                            <a:pt x="533399" y="320615"/>
                            <a:pt x="646981" y="347932"/>
                            <a:pt x="664234" y="310551"/>
                          </a:cubicBezTo>
                          <a:cubicBezTo>
                            <a:pt x="681487" y="273170"/>
                            <a:pt x="645543" y="173966"/>
                            <a:pt x="621101" y="138023"/>
                          </a:cubicBezTo>
                          <a:cubicBezTo>
                            <a:pt x="596659" y="102080"/>
                            <a:pt x="531961" y="117895"/>
                            <a:pt x="517584" y="94891"/>
                          </a:cubicBezTo>
                          <a:cubicBezTo>
                            <a:pt x="503207" y="71887"/>
                            <a:pt x="519022" y="35943"/>
                            <a:pt x="534837" y="0"/>
                          </a:cubicBezTo>
                        </a:path>
                      </a:pathLst>
                    </a:custGeom>
                    <a:ln w="76200">
                      <a:solidFill>
                        <a:srgbClr val="C0000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56" name="Prostokąt 55"/>
                    <p:cNvSpPr/>
                    <p:nvPr/>
                  </p:nvSpPr>
                  <p:spPr>
                    <a:xfrm>
                      <a:off x="5668720" y="3176140"/>
                      <a:ext cx="236285" cy="430887"/>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1</a:t>
                      </a:r>
                      <a:r>
                        <a:rPr lang="pl-PL" sz="1100" b="1" dirty="0" smtClean="0"/>
                        <a:t> </a:t>
                      </a:r>
                      <a:endParaRPr lang="pl-PL" sz="1100" b="1" dirty="0"/>
                    </a:p>
                  </p:txBody>
                </p:sp>
                <p:sp>
                  <p:nvSpPr>
                    <p:cNvPr id="57" name="Dowolny kształt 56"/>
                    <p:cNvSpPr/>
                    <p:nvPr/>
                  </p:nvSpPr>
                  <p:spPr>
                    <a:xfrm>
                      <a:off x="2928926" y="2269744"/>
                      <a:ext cx="3280860" cy="2391408"/>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C0000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58" name="Prostokąt zaokrąglony 57"/>
                    <p:cNvSpPr/>
                    <p:nvPr/>
                  </p:nvSpPr>
                  <p:spPr>
                    <a:xfrm rot="1314741">
                      <a:off x="4877995" y="2881543"/>
                      <a:ext cx="287326" cy="250015"/>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59" name="Prostokąt 58"/>
                    <p:cNvSpPr/>
                    <p:nvPr/>
                  </p:nvSpPr>
                  <p:spPr>
                    <a:xfrm>
                      <a:off x="4846812" y="2880784"/>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cxnSp>
                  <p:nvCxnSpPr>
                    <p:cNvPr id="60" name="Łącznik prosty 59"/>
                    <p:cNvCxnSpPr/>
                    <p:nvPr/>
                  </p:nvCxnSpPr>
                  <p:spPr>
                    <a:xfrm rot="16200000" flipH="1">
                      <a:off x="3081404" y="1581216"/>
                      <a:ext cx="933321" cy="342608"/>
                    </a:xfrm>
                    <a:prstGeom prst="line">
                      <a:avLst/>
                    </a:prstGeom>
                    <a:ln w="76200">
                      <a:solidFill>
                        <a:srgbClr val="C0000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1" name="Prostokąt 60"/>
                    <p:cNvSpPr/>
                    <p:nvPr/>
                  </p:nvSpPr>
                  <p:spPr>
                    <a:xfrm>
                      <a:off x="3251888" y="1463074"/>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sp>
                  <p:nvSpPr>
                    <p:cNvPr id="62" name="Prostokąt zaokrąglony 61"/>
                    <p:cNvSpPr/>
                    <p:nvPr/>
                  </p:nvSpPr>
                  <p:spPr>
                    <a:xfrm rot="1314741">
                      <a:off x="3967376" y="2806109"/>
                      <a:ext cx="287326" cy="435027"/>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63" name="Prostokąt 62"/>
                    <p:cNvSpPr/>
                    <p:nvPr/>
                  </p:nvSpPr>
                  <p:spPr>
                    <a:xfrm>
                      <a:off x="3901672" y="3057998"/>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sp>
                  <p:nvSpPr>
                    <p:cNvPr id="64" name="Prostokąt zaokrąglony 63"/>
                    <p:cNvSpPr/>
                    <p:nvPr/>
                  </p:nvSpPr>
                  <p:spPr>
                    <a:xfrm rot="2214143">
                      <a:off x="5601330" y="3862739"/>
                      <a:ext cx="145004" cy="383580"/>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grpSp>
            </p:grpSp>
          </p:grpSp>
        </p:grpSp>
        <p:grpSp>
          <p:nvGrpSpPr>
            <p:cNvPr id="54" name="Grupa 53"/>
            <p:cNvGrpSpPr/>
            <p:nvPr/>
          </p:nvGrpSpPr>
          <p:grpSpPr>
            <a:xfrm>
              <a:off x="6000760" y="3786190"/>
              <a:ext cx="357190" cy="333048"/>
              <a:chOff x="6000760" y="3786190"/>
              <a:chExt cx="357190" cy="333048"/>
            </a:xfrm>
          </p:grpSpPr>
          <p:sp>
            <p:nvSpPr>
              <p:cNvPr id="48" name="Prostokąt zaokrąglony 47"/>
              <p:cNvSpPr/>
              <p:nvPr/>
            </p:nvSpPr>
            <p:spPr>
              <a:xfrm>
                <a:off x="6000760" y="3786190"/>
                <a:ext cx="357190" cy="285752"/>
              </a:xfrm>
              <a:prstGeom prst="roundRect">
                <a:avLst/>
              </a:prstGeom>
              <a:solidFill>
                <a:srgbClr val="C00000">
                  <a:alpha val="30000"/>
                </a:srgbClr>
              </a:solidFill>
              <a:ln w="254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sp>
            <p:nvSpPr>
              <p:cNvPr id="49" name="Prostokąt 48"/>
              <p:cNvSpPr/>
              <p:nvPr/>
            </p:nvSpPr>
            <p:spPr>
              <a:xfrm>
                <a:off x="6067389" y="3857628"/>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grpSp>
      </p:grpSp>
      <p:pic>
        <p:nvPicPr>
          <p:cNvPr id="72" name="Obraz 71"/>
          <p:cNvPicPr>
            <a:picLocks noChangeAspect="1"/>
          </p:cNvPicPr>
          <p:nvPr/>
        </p:nvPicPr>
        <p:blipFill rotWithShape="1">
          <a:blip r:embed="rId3" cstate="print"/>
          <a:srcRect b="7858"/>
          <a:stretch/>
        </p:blipFill>
        <p:spPr>
          <a:xfrm>
            <a:off x="7970400" y="79200"/>
            <a:ext cx="1018800" cy="757512"/>
          </a:xfrm>
          <a:prstGeom prst="rect">
            <a:avLst/>
          </a:prstGeom>
        </p:spPr>
      </p:pic>
      <p:sp>
        <p:nvSpPr>
          <p:cNvPr id="73" name="Prostokąt zaokrąglony 72"/>
          <p:cNvSpPr/>
          <p:nvPr/>
        </p:nvSpPr>
        <p:spPr>
          <a:xfrm rot="18360348">
            <a:off x="4550571" y="4256341"/>
            <a:ext cx="297808" cy="257363"/>
          </a:xfrm>
          <a:prstGeom prst="roundRect">
            <a:avLst/>
          </a:prstGeom>
          <a:solidFill>
            <a:srgbClr val="C00000">
              <a:alpha val="30000"/>
            </a:srgbClr>
          </a:solidFill>
          <a:ln w="254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sp>
        <p:nvSpPr>
          <p:cNvPr id="74" name="Prostokąt 73"/>
          <p:cNvSpPr/>
          <p:nvPr/>
        </p:nvSpPr>
        <p:spPr>
          <a:xfrm>
            <a:off x="4473704" y="4261727"/>
            <a:ext cx="357189" cy="261610"/>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5 </a:t>
            </a:r>
            <a:endParaRPr lang="pl-PL" sz="1100" b="1" dirty="0">
              <a:solidFill>
                <a:schemeClr val="bg1"/>
              </a:solidFill>
            </a:endParaRPr>
          </a:p>
        </p:txBody>
      </p:sp>
    </p:spTree>
  </p:cSld>
  <p:clrMapOvr>
    <a:masterClrMapping/>
  </p:clrMapOvr>
  <p:transition spd="med">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Obraz 40"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MAPA ZBIORCZA ELEMENTÓW TEMATU PRZEDSIĘBIORCZOŚĆ I USŁUGI</a:t>
            </a:r>
          </a:p>
          <a:p>
            <a:pPr lvl="0" algn="r">
              <a:spcBef>
                <a:spcPct val="0"/>
              </a:spcBef>
              <a:defRPr/>
            </a:pPr>
            <a:r>
              <a:rPr lang="pl-PL" sz="1400" dirty="0" smtClean="0"/>
              <a:t> </a:t>
            </a:r>
            <a:endParaRPr lang="pl-PL" sz="1400" dirty="0"/>
          </a:p>
        </p:txBody>
      </p:sp>
      <p:sp>
        <p:nvSpPr>
          <p:cNvPr id="17" name="Prostokąt 16"/>
          <p:cNvSpPr/>
          <p:nvPr/>
        </p:nvSpPr>
        <p:spPr>
          <a:xfrm>
            <a:off x="1428728" y="928670"/>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2"/>
                  </a:solidFill>
                  <a:prstDash val="solid"/>
                </a:ln>
                <a:solidFill>
                  <a:schemeClr val="bg1"/>
                </a:solidFill>
                <a:effectLst>
                  <a:reflection blurRad="12700" stA="28000" endPos="45000" dist="1000" dir="5400000" sy="-100000" algn="bl" rotWithShape="0"/>
                </a:effectLst>
              </a:rPr>
              <a:t>PRZEDSIĘBIORCZOŚĆ I USŁUGI</a:t>
            </a:r>
            <a:endParaRPr lang="pl-PL" sz="3200" cap="all" dirty="0">
              <a:ln w="9000" cmpd="sng">
                <a:solidFill>
                  <a:schemeClr val="accent2"/>
                </a:solidFill>
                <a:prstDash val="solid"/>
              </a:ln>
              <a:solidFill>
                <a:schemeClr val="bg1"/>
              </a:solidFill>
              <a:effectLst>
                <a:reflection blurRad="12700" stA="28000" endPos="45000" dist="1000" dir="5400000" sy="-100000" algn="bl" rotWithShape="0"/>
              </a:effectLst>
            </a:endParaRPr>
          </a:p>
        </p:txBody>
      </p:sp>
      <p:grpSp>
        <p:nvGrpSpPr>
          <p:cNvPr id="2" name="Grupa 37"/>
          <p:cNvGrpSpPr/>
          <p:nvPr/>
        </p:nvGrpSpPr>
        <p:grpSpPr>
          <a:xfrm>
            <a:off x="3929058" y="2563184"/>
            <a:ext cx="500066" cy="710674"/>
            <a:chOff x="3361878" y="3143248"/>
            <a:chExt cx="494042" cy="702113"/>
          </a:xfrm>
        </p:grpSpPr>
        <p:sp>
          <p:nvSpPr>
            <p:cNvPr id="39" name="Prostokąt zaokrąglony 38"/>
            <p:cNvSpPr/>
            <p:nvPr/>
          </p:nvSpPr>
          <p:spPr>
            <a:xfrm rot="1301443">
              <a:off x="3361878" y="3345295"/>
              <a:ext cx="358301" cy="500066"/>
            </a:xfrm>
            <a:prstGeom prst="round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40" name="Prostokąt 39"/>
            <p:cNvSpPr/>
            <p:nvPr/>
          </p:nvSpPr>
          <p:spPr>
            <a:xfrm>
              <a:off x="3571868" y="3143248"/>
              <a:ext cx="284052" cy="246221"/>
            </a:xfrm>
            <a:prstGeom prst="rect">
              <a:avLst/>
            </a:prstGeom>
            <a:ln w="25400">
              <a:noFill/>
            </a:ln>
          </p:spPr>
          <p:txBody>
            <a:bodyPr wrap="none">
              <a:spAutoFit/>
            </a:bodyPr>
            <a:lstStyle/>
            <a:p>
              <a:pPr lvl="0" algn="r">
                <a:spcBef>
                  <a:spcPct val="0"/>
                </a:spcBef>
                <a:defRPr/>
              </a:pPr>
              <a:r>
                <a:rPr lang="pl-PL" sz="1000" b="1" dirty="0" smtClean="0">
                  <a:solidFill>
                    <a:schemeClr val="bg1"/>
                  </a:solidFill>
                </a:rPr>
                <a:t>4 </a:t>
              </a:r>
              <a:endParaRPr lang="pl-PL" sz="1000" b="1" dirty="0">
                <a:solidFill>
                  <a:schemeClr val="bg1"/>
                </a:solidFill>
              </a:endParaRPr>
            </a:p>
          </p:txBody>
        </p:sp>
      </p:grpSp>
      <p:grpSp>
        <p:nvGrpSpPr>
          <p:cNvPr id="3" name="Grupa 70"/>
          <p:cNvGrpSpPr/>
          <p:nvPr/>
        </p:nvGrpSpPr>
        <p:grpSpPr>
          <a:xfrm>
            <a:off x="2928926" y="1285859"/>
            <a:ext cx="3429024" cy="4152175"/>
            <a:chOff x="2928926" y="1285859"/>
            <a:chExt cx="3429024" cy="4152175"/>
          </a:xfrm>
        </p:grpSpPr>
        <p:grpSp>
          <p:nvGrpSpPr>
            <p:cNvPr id="4" name="Grupa 48"/>
            <p:cNvGrpSpPr/>
            <p:nvPr/>
          </p:nvGrpSpPr>
          <p:grpSpPr>
            <a:xfrm>
              <a:off x="2928926" y="1285859"/>
              <a:ext cx="3429024" cy="4152175"/>
              <a:chOff x="2928926" y="1285859"/>
              <a:chExt cx="3429024" cy="4152175"/>
            </a:xfrm>
          </p:grpSpPr>
          <p:grpSp>
            <p:nvGrpSpPr>
              <p:cNvPr id="5" name="Grupa 41"/>
              <p:cNvGrpSpPr/>
              <p:nvPr/>
            </p:nvGrpSpPr>
            <p:grpSpPr>
              <a:xfrm>
                <a:off x="2928926" y="1285859"/>
                <a:ext cx="3429024" cy="4152175"/>
                <a:chOff x="2928926" y="1285859"/>
                <a:chExt cx="3429024" cy="4152175"/>
              </a:xfrm>
            </p:grpSpPr>
            <p:grpSp>
              <p:nvGrpSpPr>
                <p:cNvPr id="6" name="Grupa 37"/>
                <p:cNvGrpSpPr/>
                <p:nvPr/>
              </p:nvGrpSpPr>
              <p:grpSpPr>
                <a:xfrm>
                  <a:off x="2928926" y="1445938"/>
                  <a:ext cx="480737" cy="860138"/>
                  <a:chOff x="2928926" y="1445938"/>
                  <a:chExt cx="480737" cy="860138"/>
                </a:xfrm>
              </p:grpSpPr>
              <p:sp>
                <p:nvSpPr>
                  <p:cNvPr id="69" name="Prostokąt zaokrąglony 68"/>
                  <p:cNvSpPr/>
                  <p:nvPr/>
                </p:nvSpPr>
                <p:spPr>
                  <a:xfrm rot="20325814">
                    <a:off x="3031448" y="1445938"/>
                    <a:ext cx="378215" cy="860138"/>
                  </a:xfrm>
                  <a:prstGeom prst="roundRect">
                    <a:avLst/>
                  </a:prstGeom>
                  <a:solidFill>
                    <a:srgbClr val="C00000">
                      <a:alpha val="30000"/>
                    </a:srgbClr>
                  </a:solidFill>
                  <a:ln w="254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sp>
                <p:nvSpPr>
                  <p:cNvPr id="70" name="Prostokąt 69"/>
                  <p:cNvSpPr/>
                  <p:nvPr/>
                </p:nvSpPr>
                <p:spPr>
                  <a:xfrm>
                    <a:off x="2928926" y="1500174"/>
                    <a:ext cx="285752" cy="261610"/>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3 </a:t>
                    </a:r>
                    <a:endParaRPr lang="pl-PL" sz="1100" b="1" dirty="0">
                      <a:solidFill>
                        <a:schemeClr val="bg1"/>
                      </a:solidFill>
                    </a:endParaRPr>
                  </a:p>
                </p:txBody>
              </p:sp>
            </p:grpSp>
            <p:grpSp>
              <p:nvGrpSpPr>
                <p:cNvPr id="7" name="Grupa 64"/>
                <p:cNvGrpSpPr/>
                <p:nvPr/>
              </p:nvGrpSpPr>
              <p:grpSpPr>
                <a:xfrm>
                  <a:off x="4714876" y="4714884"/>
                  <a:ext cx="504486" cy="723150"/>
                  <a:chOff x="3143240" y="4770597"/>
                  <a:chExt cx="504486" cy="723150"/>
                </a:xfrm>
              </p:grpSpPr>
              <p:sp>
                <p:nvSpPr>
                  <p:cNvPr id="67" name="Prostokąt zaokrąglony 66"/>
                  <p:cNvSpPr/>
                  <p:nvPr/>
                </p:nvSpPr>
                <p:spPr>
                  <a:xfrm rot="19702373">
                    <a:off x="3230418" y="4770597"/>
                    <a:ext cx="417308" cy="723150"/>
                  </a:xfrm>
                  <a:prstGeom prst="roundRect">
                    <a:avLst/>
                  </a:prstGeom>
                  <a:solidFill>
                    <a:srgbClr val="C00000">
                      <a:alpha val="30000"/>
                    </a:srgbClr>
                  </a:solidFill>
                  <a:ln w="254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sp>
                <p:nvSpPr>
                  <p:cNvPr id="68" name="Prostokąt 67"/>
                  <p:cNvSpPr/>
                  <p:nvPr/>
                </p:nvSpPr>
                <p:spPr>
                  <a:xfrm>
                    <a:off x="3143240" y="4857760"/>
                    <a:ext cx="285752" cy="261610"/>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3 </a:t>
                    </a:r>
                    <a:endParaRPr lang="pl-PL" sz="1100" b="1" dirty="0">
                      <a:solidFill>
                        <a:schemeClr val="bg1"/>
                      </a:solidFill>
                    </a:endParaRPr>
                  </a:p>
                </p:txBody>
              </p:sp>
            </p:grpSp>
            <p:grpSp>
              <p:nvGrpSpPr>
                <p:cNvPr id="8" name="Grupa 66"/>
                <p:cNvGrpSpPr/>
                <p:nvPr/>
              </p:nvGrpSpPr>
              <p:grpSpPr>
                <a:xfrm>
                  <a:off x="2928926" y="1285859"/>
                  <a:ext cx="3429024" cy="3375293"/>
                  <a:chOff x="2928926" y="1285859"/>
                  <a:chExt cx="3429024" cy="3375293"/>
                </a:xfrm>
              </p:grpSpPr>
              <p:grpSp>
                <p:nvGrpSpPr>
                  <p:cNvPr id="9" name="Grupa 32"/>
                  <p:cNvGrpSpPr/>
                  <p:nvPr/>
                </p:nvGrpSpPr>
                <p:grpSpPr>
                  <a:xfrm>
                    <a:off x="3214678" y="2643182"/>
                    <a:ext cx="428628" cy="357190"/>
                    <a:chOff x="2571736" y="3286124"/>
                    <a:chExt cx="428628" cy="357190"/>
                  </a:xfrm>
                </p:grpSpPr>
                <p:sp>
                  <p:nvSpPr>
                    <p:cNvPr id="65" name="Prostokąt zaokrąglony 64"/>
                    <p:cNvSpPr/>
                    <p:nvPr/>
                  </p:nvSpPr>
                  <p:spPr>
                    <a:xfrm>
                      <a:off x="2571736" y="3286124"/>
                      <a:ext cx="428628" cy="357190"/>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66" name="Prostokąt 65"/>
                    <p:cNvSpPr/>
                    <p:nvPr/>
                  </p:nvSpPr>
                  <p:spPr>
                    <a:xfrm>
                      <a:off x="2709803" y="3286124"/>
                      <a:ext cx="288862" cy="261610"/>
                    </a:xfrm>
                    <a:prstGeom prst="rect">
                      <a:avLst/>
                    </a:prstGeom>
                  </p:spPr>
                  <p:txBody>
                    <a:bodyPr wrap="none">
                      <a:spAutoFit/>
                    </a:bodyPr>
                    <a:lstStyle/>
                    <a:p>
                      <a:pPr lvl="0" algn="r">
                        <a:spcBef>
                          <a:spcPct val="0"/>
                        </a:spcBef>
                        <a:defRPr/>
                      </a:pPr>
                      <a:r>
                        <a:rPr lang="pl-PL" sz="1100" b="1" dirty="0" smtClean="0">
                          <a:solidFill>
                            <a:schemeClr val="bg1"/>
                          </a:solidFill>
                        </a:rPr>
                        <a:t>2 </a:t>
                      </a:r>
                      <a:endParaRPr lang="pl-PL" sz="1100" b="1" dirty="0">
                        <a:solidFill>
                          <a:schemeClr val="bg1"/>
                        </a:solidFill>
                      </a:endParaRPr>
                    </a:p>
                  </p:txBody>
                </p:sp>
              </p:grpSp>
              <p:grpSp>
                <p:nvGrpSpPr>
                  <p:cNvPr id="10" name="Grupa 50"/>
                  <p:cNvGrpSpPr/>
                  <p:nvPr/>
                </p:nvGrpSpPr>
                <p:grpSpPr>
                  <a:xfrm>
                    <a:off x="2928926" y="1285859"/>
                    <a:ext cx="3429024" cy="3375293"/>
                    <a:chOff x="2928926" y="1285859"/>
                    <a:chExt cx="3429024" cy="3375293"/>
                  </a:xfrm>
                </p:grpSpPr>
                <p:sp>
                  <p:nvSpPr>
                    <p:cNvPr id="51" name="Prostokąt zaokrąglony 50"/>
                    <p:cNvSpPr/>
                    <p:nvPr/>
                  </p:nvSpPr>
                  <p:spPr>
                    <a:xfrm rot="1314741">
                      <a:off x="5699548" y="3151583"/>
                      <a:ext cx="287326" cy="250015"/>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52" name="Prostokąt 51"/>
                    <p:cNvSpPr/>
                    <p:nvPr/>
                  </p:nvSpPr>
                  <p:spPr>
                    <a:xfrm>
                      <a:off x="5497586" y="4000504"/>
                      <a:ext cx="288862" cy="261610"/>
                    </a:xfrm>
                    <a:prstGeom prst="rect">
                      <a:avLst/>
                    </a:prstGeom>
                  </p:spPr>
                  <p:txBody>
                    <a:bodyPr wrap="non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sp>
                  <p:nvSpPr>
                    <p:cNvPr id="53" name="Dowolny kształt 52"/>
                    <p:cNvSpPr/>
                    <p:nvPr/>
                  </p:nvSpPr>
                  <p:spPr>
                    <a:xfrm>
                      <a:off x="5709397" y="3069811"/>
                      <a:ext cx="335317" cy="124922"/>
                    </a:xfrm>
                    <a:custGeom>
                      <a:avLst/>
                      <a:gdLst>
                        <a:gd name="connsiteX0" fmla="*/ 405516 w 405516"/>
                        <a:gd name="connsiteY0" fmla="*/ 151075 h 151075"/>
                        <a:gd name="connsiteX1" fmla="*/ 0 w 405516"/>
                        <a:gd name="connsiteY1" fmla="*/ 0 h 151075"/>
                      </a:gdLst>
                      <a:ahLst/>
                      <a:cxnLst>
                        <a:cxn ang="0">
                          <a:pos x="connsiteX0" y="connsiteY0"/>
                        </a:cxn>
                        <a:cxn ang="0">
                          <a:pos x="connsiteX1" y="connsiteY1"/>
                        </a:cxn>
                      </a:cxnLst>
                      <a:rect l="l" t="t" r="r" b="b"/>
                      <a:pathLst>
                        <a:path w="405516" h="151075">
                          <a:moveTo>
                            <a:pt x="405516" y="151075"/>
                          </a:moveTo>
                          <a:lnTo>
                            <a:pt x="0" y="0"/>
                          </a:lnTo>
                        </a:path>
                      </a:pathLst>
                    </a:custGeom>
                    <a:ln w="76200">
                      <a:solidFill>
                        <a:srgbClr val="C0000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grpSp>
                  <p:nvGrpSpPr>
                    <p:cNvPr id="11" name="Grupa 31"/>
                    <p:cNvGrpSpPr/>
                    <p:nvPr/>
                  </p:nvGrpSpPr>
                  <p:grpSpPr>
                    <a:xfrm>
                      <a:off x="2928926" y="1285859"/>
                      <a:ext cx="3429024" cy="3375293"/>
                      <a:chOff x="2928926" y="1285859"/>
                      <a:chExt cx="3429024" cy="3375293"/>
                    </a:xfrm>
                  </p:grpSpPr>
                  <p:sp>
                    <p:nvSpPr>
                      <p:cNvPr id="55" name="Dowolny kształt 54"/>
                      <p:cNvSpPr/>
                      <p:nvPr/>
                    </p:nvSpPr>
                    <p:spPr>
                      <a:xfrm>
                        <a:off x="5794436" y="2142510"/>
                        <a:ext cx="563514" cy="1640610"/>
                      </a:xfrm>
                      <a:custGeom>
                        <a:avLst/>
                        <a:gdLst>
                          <a:gd name="connsiteX0" fmla="*/ 0 w 681487"/>
                          <a:gd name="connsiteY0" fmla="*/ 1984076 h 1984076"/>
                          <a:gd name="connsiteX1" fmla="*/ 483079 w 681487"/>
                          <a:gd name="connsiteY1" fmla="*/ 862642 h 1984076"/>
                          <a:gd name="connsiteX2" fmla="*/ 569343 w 681487"/>
                          <a:gd name="connsiteY2" fmla="*/ 560717 h 1984076"/>
                          <a:gd name="connsiteX3" fmla="*/ 517584 w 681487"/>
                          <a:gd name="connsiteY3" fmla="*/ 362309 h 1984076"/>
                          <a:gd name="connsiteX4" fmla="*/ 664234 w 681487"/>
                          <a:gd name="connsiteY4" fmla="*/ 310551 h 1984076"/>
                          <a:gd name="connsiteX5" fmla="*/ 621101 w 681487"/>
                          <a:gd name="connsiteY5" fmla="*/ 138023 h 1984076"/>
                          <a:gd name="connsiteX6" fmla="*/ 517584 w 681487"/>
                          <a:gd name="connsiteY6" fmla="*/ 94891 h 1984076"/>
                          <a:gd name="connsiteX7" fmla="*/ 534837 w 681487"/>
                          <a:gd name="connsiteY7" fmla="*/ 0 h 19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487" h="1984076">
                            <a:moveTo>
                              <a:pt x="0" y="1984076"/>
                            </a:moveTo>
                            <a:cubicBezTo>
                              <a:pt x="194094" y="1541972"/>
                              <a:pt x="388188" y="1099869"/>
                              <a:pt x="483079" y="862642"/>
                            </a:cubicBezTo>
                            <a:cubicBezTo>
                              <a:pt x="577970" y="625415"/>
                              <a:pt x="563592" y="644106"/>
                              <a:pt x="569343" y="560717"/>
                            </a:cubicBezTo>
                            <a:cubicBezTo>
                              <a:pt x="575094" y="477328"/>
                              <a:pt x="501769" y="404003"/>
                              <a:pt x="517584" y="362309"/>
                            </a:cubicBezTo>
                            <a:cubicBezTo>
                              <a:pt x="533399" y="320615"/>
                              <a:pt x="646981" y="347932"/>
                              <a:pt x="664234" y="310551"/>
                            </a:cubicBezTo>
                            <a:cubicBezTo>
                              <a:pt x="681487" y="273170"/>
                              <a:pt x="645543" y="173966"/>
                              <a:pt x="621101" y="138023"/>
                            </a:cubicBezTo>
                            <a:cubicBezTo>
                              <a:pt x="596659" y="102080"/>
                              <a:pt x="531961" y="117895"/>
                              <a:pt x="517584" y="94891"/>
                            </a:cubicBezTo>
                            <a:cubicBezTo>
                              <a:pt x="503207" y="71887"/>
                              <a:pt x="519022" y="35943"/>
                              <a:pt x="534837" y="0"/>
                            </a:cubicBezTo>
                          </a:path>
                        </a:pathLst>
                      </a:custGeom>
                      <a:ln w="76200">
                        <a:solidFill>
                          <a:srgbClr val="C0000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56" name="Prostokąt 55"/>
                      <p:cNvSpPr/>
                      <p:nvPr/>
                    </p:nvSpPr>
                    <p:spPr>
                      <a:xfrm>
                        <a:off x="5668720" y="3176140"/>
                        <a:ext cx="236285" cy="430887"/>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1</a:t>
                        </a:r>
                        <a:r>
                          <a:rPr lang="pl-PL" sz="1100" b="1" dirty="0" smtClean="0"/>
                          <a:t> </a:t>
                        </a:r>
                        <a:endParaRPr lang="pl-PL" sz="1100" b="1" dirty="0"/>
                      </a:p>
                    </p:txBody>
                  </p:sp>
                  <p:sp>
                    <p:nvSpPr>
                      <p:cNvPr id="57" name="Dowolny kształt 56"/>
                      <p:cNvSpPr/>
                      <p:nvPr/>
                    </p:nvSpPr>
                    <p:spPr>
                      <a:xfrm>
                        <a:off x="2928926" y="2269744"/>
                        <a:ext cx="3280860" cy="2391408"/>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C0000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58" name="Prostokąt zaokrąglony 57"/>
                      <p:cNvSpPr/>
                      <p:nvPr/>
                    </p:nvSpPr>
                    <p:spPr>
                      <a:xfrm rot="1314741">
                        <a:off x="4877995" y="2881543"/>
                        <a:ext cx="287326" cy="250015"/>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59" name="Prostokąt 58"/>
                      <p:cNvSpPr/>
                      <p:nvPr/>
                    </p:nvSpPr>
                    <p:spPr>
                      <a:xfrm>
                        <a:off x="4846812" y="2880784"/>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cxnSp>
                    <p:nvCxnSpPr>
                      <p:cNvPr id="60" name="Łącznik prosty 59"/>
                      <p:cNvCxnSpPr/>
                      <p:nvPr/>
                    </p:nvCxnSpPr>
                    <p:spPr>
                      <a:xfrm rot="16200000" flipH="1">
                        <a:off x="3081404" y="1581216"/>
                        <a:ext cx="933321" cy="342608"/>
                      </a:xfrm>
                      <a:prstGeom prst="line">
                        <a:avLst/>
                      </a:prstGeom>
                      <a:ln w="76200">
                        <a:solidFill>
                          <a:srgbClr val="C0000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1" name="Prostokąt 60"/>
                      <p:cNvSpPr/>
                      <p:nvPr/>
                    </p:nvSpPr>
                    <p:spPr>
                      <a:xfrm>
                        <a:off x="3251888" y="1463074"/>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sp>
                    <p:nvSpPr>
                      <p:cNvPr id="62" name="Prostokąt zaokrąglony 61"/>
                      <p:cNvSpPr/>
                      <p:nvPr/>
                    </p:nvSpPr>
                    <p:spPr>
                      <a:xfrm rot="1314741">
                        <a:off x="3967376" y="2806109"/>
                        <a:ext cx="287326" cy="435027"/>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sp>
                    <p:nvSpPr>
                      <p:cNvPr id="63" name="Prostokąt 62"/>
                      <p:cNvSpPr/>
                      <p:nvPr/>
                    </p:nvSpPr>
                    <p:spPr>
                      <a:xfrm>
                        <a:off x="3901672" y="3057998"/>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1 </a:t>
                        </a:r>
                        <a:endParaRPr lang="pl-PL" sz="1100" b="1" dirty="0">
                          <a:solidFill>
                            <a:schemeClr val="bg1"/>
                          </a:solidFill>
                        </a:endParaRPr>
                      </a:p>
                    </p:txBody>
                  </p:sp>
                  <p:sp>
                    <p:nvSpPr>
                      <p:cNvPr id="64" name="Prostokąt zaokrąglony 63"/>
                      <p:cNvSpPr/>
                      <p:nvPr/>
                    </p:nvSpPr>
                    <p:spPr>
                      <a:xfrm rot="2214143">
                        <a:off x="5601330" y="3862739"/>
                        <a:ext cx="145004" cy="383580"/>
                      </a:xfrm>
                      <a:prstGeom prst="roundRect">
                        <a:avLst/>
                      </a:prstGeom>
                      <a:solidFill>
                        <a:srgbClr val="C00000">
                          <a:alpha val="20000"/>
                        </a:srgbClr>
                      </a:solid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solidFill>
                            <a:schemeClr val="tx1"/>
                          </a:solidFill>
                        </a:endParaRPr>
                      </a:p>
                    </p:txBody>
                  </p:sp>
                </p:grpSp>
              </p:grpSp>
            </p:grpSp>
          </p:grpSp>
          <p:grpSp>
            <p:nvGrpSpPr>
              <p:cNvPr id="12" name="Grupa 47"/>
              <p:cNvGrpSpPr/>
              <p:nvPr/>
            </p:nvGrpSpPr>
            <p:grpSpPr>
              <a:xfrm>
                <a:off x="4473704" y="4236119"/>
                <a:ext cx="357189" cy="297808"/>
                <a:chOff x="4473704" y="4236119"/>
                <a:chExt cx="357189" cy="297808"/>
              </a:xfrm>
            </p:grpSpPr>
            <p:sp>
              <p:nvSpPr>
                <p:cNvPr id="45" name="Prostokąt zaokrąglony 44"/>
                <p:cNvSpPr/>
                <p:nvPr/>
              </p:nvSpPr>
              <p:spPr>
                <a:xfrm rot="18360348">
                  <a:off x="4550571" y="4256341"/>
                  <a:ext cx="297808" cy="257363"/>
                </a:xfrm>
                <a:prstGeom prst="roundRect">
                  <a:avLst/>
                </a:prstGeom>
                <a:solidFill>
                  <a:srgbClr val="C00000">
                    <a:alpha val="30000"/>
                  </a:srgbClr>
                </a:solidFill>
                <a:ln w="254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sp>
              <p:nvSpPr>
                <p:cNvPr id="47" name="Prostokąt 46"/>
                <p:cNvSpPr/>
                <p:nvPr/>
              </p:nvSpPr>
              <p:spPr>
                <a:xfrm>
                  <a:off x="4473704" y="4261727"/>
                  <a:ext cx="357189" cy="261610"/>
                </a:xfrm>
                <a:prstGeom prst="rect">
                  <a:avLst/>
                </a:prstGeom>
                <a:ln w="25400">
                  <a:noFill/>
                </a:ln>
              </p:spPr>
              <p:txBody>
                <a:bodyPr wrap="square">
                  <a:spAutoFit/>
                </a:bodyPr>
                <a:lstStyle/>
                <a:p>
                  <a:pPr lvl="0" algn="r">
                    <a:spcBef>
                      <a:spcPct val="0"/>
                    </a:spcBef>
                    <a:defRPr/>
                  </a:pPr>
                  <a:r>
                    <a:rPr lang="pl-PL" sz="1100" b="1" dirty="0" smtClean="0">
                      <a:solidFill>
                        <a:schemeClr val="bg1"/>
                      </a:solidFill>
                    </a:rPr>
                    <a:t>5 </a:t>
                  </a:r>
                  <a:endParaRPr lang="pl-PL" sz="1100" b="1" dirty="0">
                    <a:solidFill>
                      <a:schemeClr val="bg1"/>
                    </a:solidFill>
                  </a:endParaRPr>
                </a:p>
              </p:txBody>
            </p:sp>
          </p:grpSp>
        </p:grpSp>
        <p:grpSp>
          <p:nvGrpSpPr>
            <p:cNvPr id="13" name="Grupa 53"/>
            <p:cNvGrpSpPr/>
            <p:nvPr/>
          </p:nvGrpSpPr>
          <p:grpSpPr>
            <a:xfrm>
              <a:off x="6000760" y="3786190"/>
              <a:ext cx="357190" cy="333048"/>
              <a:chOff x="6000760" y="3786190"/>
              <a:chExt cx="357190" cy="333048"/>
            </a:xfrm>
          </p:grpSpPr>
          <p:sp>
            <p:nvSpPr>
              <p:cNvPr id="48" name="Prostokąt zaokrąglony 47"/>
              <p:cNvSpPr/>
              <p:nvPr/>
            </p:nvSpPr>
            <p:spPr>
              <a:xfrm>
                <a:off x="6000760" y="3786190"/>
                <a:ext cx="357190" cy="285752"/>
              </a:xfrm>
              <a:prstGeom prst="roundRect">
                <a:avLst/>
              </a:prstGeom>
              <a:solidFill>
                <a:srgbClr val="C00000">
                  <a:alpha val="30000"/>
                </a:srgbClr>
              </a:solidFill>
              <a:ln w="254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a:p>
            </p:txBody>
          </p:sp>
          <p:sp>
            <p:nvSpPr>
              <p:cNvPr id="49" name="Prostokąt 48"/>
              <p:cNvSpPr/>
              <p:nvPr/>
            </p:nvSpPr>
            <p:spPr>
              <a:xfrm>
                <a:off x="6067389" y="3857628"/>
                <a:ext cx="288862" cy="261610"/>
              </a:xfrm>
              <a:prstGeom prst="rect">
                <a:avLst/>
              </a:prstGeom>
              <a:ln w="25400">
                <a:noFill/>
              </a:ln>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grpSp>
      </p:grpSp>
      <p:sp>
        <p:nvSpPr>
          <p:cNvPr id="54" name="Prostokąt 53"/>
          <p:cNvSpPr/>
          <p:nvPr/>
        </p:nvSpPr>
        <p:spPr>
          <a:xfrm>
            <a:off x="1142976" y="5951354"/>
            <a:ext cx="3895051" cy="461665"/>
          </a:xfrm>
          <a:prstGeom prst="rect">
            <a:avLst/>
          </a:prstGeom>
          <a:noFill/>
        </p:spPr>
        <p:txBody>
          <a:bodyPr wrap="square">
            <a:spAutoFit/>
          </a:bodyPr>
          <a:lstStyle/>
          <a:p>
            <a:pPr marL="342900" indent="-144000">
              <a:spcBef>
                <a:spcPct val="0"/>
              </a:spcBef>
              <a:buAutoNum type="arabicPeriod"/>
              <a:defRPr/>
            </a:pPr>
            <a:r>
              <a:rPr lang="pl-PL" sz="800" dirty="0" smtClean="0"/>
              <a:t>PRZESTRZEŃ EDUKACYJNA I BASEN</a:t>
            </a:r>
          </a:p>
          <a:p>
            <a:pPr marL="342900" indent="-144000">
              <a:spcBef>
                <a:spcPct val="0"/>
              </a:spcBef>
              <a:buFontTx/>
              <a:buAutoNum type="arabicPeriod"/>
              <a:defRPr/>
            </a:pPr>
            <a:r>
              <a:rPr lang="pl-PL" sz="800" dirty="0" smtClean="0"/>
              <a:t>STACJA BENZYNOWA</a:t>
            </a:r>
          </a:p>
          <a:p>
            <a:pPr marL="342900" indent="-144000">
              <a:spcBef>
                <a:spcPct val="0"/>
              </a:spcBef>
              <a:buFontTx/>
              <a:buAutoNum type="arabicPeriod"/>
              <a:defRPr/>
            </a:pPr>
            <a:r>
              <a:rPr lang="pl-PL" sz="800" dirty="0" smtClean="0"/>
              <a:t>SKLEP OGÓLNOSPOŻYWCZY</a:t>
            </a:r>
          </a:p>
        </p:txBody>
      </p:sp>
      <p:sp>
        <p:nvSpPr>
          <p:cNvPr id="71" name="Prostokąt 70"/>
          <p:cNvSpPr/>
          <p:nvPr/>
        </p:nvSpPr>
        <p:spPr>
          <a:xfrm>
            <a:off x="3571868" y="5951354"/>
            <a:ext cx="3895051" cy="461665"/>
          </a:xfrm>
          <a:prstGeom prst="rect">
            <a:avLst/>
          </a:prstGeom>
          <a:noFill/>
        </p:spPr>
        <p:txBody>
          <a:bodyPr wrap="square">
            <a:spAutoFit/>
          </a:bodyPr>
          <a:lstStyle/>
          <a:p>
            <a:pPr marL="361950" indent="-163513">
              <a:spcBef>
                <a:spcPct val="0"/>
              </a:spcBef>
              <a:buFont typeface="+mj-lt"/>
              <a:buAutoNum type="arabicPeriod" startAt="4"/>
              <a:defRPr/>
            </a:pPr>
            <a:r>
              <a:rPr lang="pl-PL" sz="800" dirty="0" smtClean="0"/>
              <a:t>CENTRUM EDUKACJI LOKALNEJ</a:t>
            </a:r>
          </a:p>
          <a:p>
            <a:pPr marL="361950" indent="-163513">
              <a:spcBef>
                <a:spcPct val="0"/>
              </a:spcBef>
              <a:buFont typeface="+mj-lt"/>
              <a:buAutoNum type="arabicPeriod" startAt="4"/>
              <a:defRPr/>
            </a:pPr>
            <a:r>
              <a:rPr lang="pl-PL" sz="800" dirty="0" smtClean="0"/>
              <a:t>EKOKAMPUS</a:t>
            </a:r>
          </a:p>
          <a:p>
            <a:pPr marL="361950" indent="-163513">
              <a:spcBef>
                <a:spcPct val="0"/>
              </a:spcBef>
              <a:buFont typeface="+mj-lt"/>
              <a:buAutoNum type="arabicPeriod" startAt="4"/>
              <a:defRPr/>
            </a:pPr>
            <a:r>
              <a:rPr lang="pl-PL" sz="800" dirty="0" smtClean="0"/>
              <a:t>ROZBUDOWA CMENTARZA</a:t>
            </a:r>
          </a:p>
        </p:txBody>
      </p:sp>
      <p:pic>
        <p:nvPicPr>
          <p:cNvPr id="72" name="Obraz 71"/>
          <p:cNvPicPr>
            <a:picLocks noChangeAspect="1"/>
          </p:cNvPicPr>
          <p:nvPr/>
        </p:nvPicPr>
        <p:blipFill rotWithShape="1">
          <a:blip r:embed="rId3"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clrChange>
              <a:clrFrom>
                <a:srgbClr val="FFFFFF"/>
              </a:clrFrom>
              <a:clrTo>
                <a:srgbClr val="FFFFFF">
                  <a:alpha val="0"/>
                </a:srgbClr>
              </a:clrTo>
            </a:clrChange>
            <a:lum contrast="-15000"/>
          </a:blip>
          <a:srcRect t="1157" b="864"/>
          <a:stretch>
            <a:fillRect/>
          </a:stretch>
        </p:blipFill>
        <p:spPr bwMode="auto">
          <a:xfrm>
            <a:off x="-203861" y="980728"/>
            <a:ext cx="8347761" cy="5385360"/>
          </a:xfrm>
          <a:prstGeom prst="rect">
            <a:avLst/>
          </a:prstGeom>
          <a:noFill/>
          <a:ln w="9525">
            <a:noFill/>
            <a:miter lim="800000"/>
            <a:headEnd/>
            <a:tailEnd/>
          </a:ln>
          <a:effectLst>
            <a:outerShdw blurRad="304800" sx="101000" sy="101000" algn="ctr" rotWithShape="0">
              <a:prstClr val="black">
                <a:alpha val="56000"/>
              </a:prstClr>
            </a:outerShdw>
          </a:effectLst>
        </p:spPr>
      </p:pic>
      <p:sp>
        <p:nvSpPr>
          <p:cNvPr id="28"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pl-PL" sz="1400" dirty="0">
                <a:solidFill>
                  <a:schemeClr val="tx1">
                    <a:lumMod val="75000"/>
                    <a:lumOff val="25000"/>
                  </a:schemeClr>
                </a:solidFill>
                <a:latin typeface="+mj-lt"/>
                <a:ea typeface="+mj-ea"/>
                <a:cs typeface="+mj-cs"/>
              </a:rPr>
              <a:t>JEDNOSTKA URBANISTYCZNA W STUDIUM</a:t>
            </a:r>
          </a:p>
          <a:p>
            <a:pPr marL="0" marR="0" lvl="0" indent="0" algn="r" defTabSz="914400" rtl="0" eaLnBrk="1" fontAlgn="auto" latinLnBrk="0" hangingPunct="1">
              <a:lnSpc>
                <a:spcPct val="100000"/>
              </a:lnSpc>
              <a:spcBef>
                <a:spcPct val="0"/>
              </a:spcBef>
              <a:spcAft>
                <a:spcPts val="0"/>
              </a:spcAft>
              <a:buClrTx/>
              <a:buSzTx/>
              <a:buFontTx/>
              <a:buNone/>
              <a:tabLst/>
              <a:defRPr/>
            </a:pPr>
            <a:r>
              <a:rPr lang="pl-PL" sz="1400" dirty="0">
                <a:solidFill>
                  <a:schemeClr val="tx1">
                    <a:lumMod val="75000"/>
                    <a:lumOff val="25000"/>
                  </a:schemeClr>
                </a:solidFill>
                <a:latin typeface="+mj-lt"/>
                <a:ea typeface="+mj-ea"/>
                <a:cs typeface="+mj-cs"/>
              </a:rPr>
              <a:t> PIERWSZY KROK KU KOMPLETNOŚCI OSIEDLI</a:t>
            </a: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PRZESTRZENNE Z </a:t>
            </a:r>
            <a:r>
              <a:rPr lang="pl-PL" sz="1000" dirty="0">
                <a:solidFill>
                  <a:schemeClr val="tx1">
                    <a:lumMod val="75000"/>
                    <a:lumOff val="25000"/>
                  </a:schemeClr>
                </a:solidFill>
              </a:rPr>
              <a:t>KONSULTACJI SPOŁECZNYCH W RAMACH PROJEKTU „OSIEDLA KOMPLETNE”</a:t>
            </a: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Prostokąt zaokrąglony 20"/>
          <p:cNvSpPr/>
          <p:nvPr/>
        </p:nvSpPr>
        <p:spPr>
          <a:xfrm>
            <a:off x="5718898" y="1058025"/>
            <a:ext cx="3259708" cy="2299538"/>
          </a:xfrm>
          <a:prstGeom prst="roundRect">
            <a:avLst>
              <a:gd name="adj" fmla="val 3153"/>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36" name="Grupa 35"/>
          <p:cNvGrpSpPr/>
          <p:nvPr/>
        </p:nvGrpSpPr>
        <p:grpSpPr>
          <a:xfrm>
            <a:off x="5715008" y="1071546"/>
            <a:ext cx="3259708" cy="2299538"/>
            <a:chOff x="1428728" y="2571744"/>
            <a:chExt cx="3259708" cy="2299538"/>
          </a:xfrm>
        </p:grpSpPr>
        <p:pic>
          <p:nvPicPr>
            <p:cNvPr id="33" name="Obraz 32" descr="studium czyste.jpg"/>
            <p:cNvPicPr>
              <a:picLocks noChangeAspect="1"/>
            </p:cNvPicPr>
            <p:nvPr/>
          </p:nvPicPr>
          <p:blipFill>
            <a:blip r:embed="rId4" cstate="print"/>
            <a:srcRect/>
            <a:stretch>
              <a:fillRect/>
            </a:stretch>
          </p:blipFill>
          <p:spPr>
            <a:xfrm>
              <a:off x="1428728" y="2609269"/>
              <a:ext cx="3254195" cy="2248491"/>
            </a:xfrm>
            <a:prstGeom prst="rect">
              <a:avLst/>
            </a:prstGeom>
          </p:spPr>
        </p:pic>
        <p:sp>
          <p:nvSpPr>
            <p:cNvPr id="35" name="Prostokąt zaokrąglony 34"/>
            <p:cNvSpPr/>
            <p:nvPr/>
          </p:nvSpPr>
          <p:spPr>
            <a:xfrm>
              <a:off x="1428728" y="2571744"/>
              <a:ext cx="3259708" cy="2299538"/>
            </a:xfrm>
            <a:prstGeom prst="roundRect">
              <a:avLst>
                <a:gd name="adj" fmla="val 3153"/>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44" name="Obraz 43" descr="k1.jpg"/>
          <p:cNvPicPr>
            <a:picLocks noChangeAspect="1"/>
          </p:cNvPicPr>
          <p:nvPr/>
        </p:nvPicPr>
        <p:blipFill>
          <a:blip r:embed="rId5" cstate="print"/>
          <a:stretch>
            <a:fillRect/>
          </a:stretch>
        </p:blipFill>
        <p:spPr>
          <a:xfrm>
            <a:off x="5769820" y="3500438"/>
            <a:ext cx="1516824" cy="2143125"/>
          </a:xfrm>
          <a:prstGeom prst="rect">
            <a:avLst/>
          </a:prstGeom>
        </p:spPr>
      </p:pic>
      <p:pic>
        <p:nvPicPr>
          <p:cNvPr id="45" name="Obraz 44" descr="k1_01.jpg"/>
          <p:cNvPicPr>
            <a:picLocks noChangeAspect="1"/>
          </p:cNvPicPr>
          <p:nvPr/>
        </p:nvPicPr>
        <p:blipFill>
          <a:blip r:embed="rId6" cstate="print"/>
          <a:stretch>
            <a:fillRect/>
          </a:stretch>
        </p:blipFill>
        <p:spPr>
          <a:xfrm>
            <a:off x="7412894" y="3500438"/>
            <a:ext cx="1516824" cy="2143125"/>
          </a:xfrm>
          <a:prstGeom prst="rect">
            <a:avLst/>
          </a:prstGeom>
        </p:spPr>
      </p:pic>
      <p:sp>
        <p:nvSpPr>
          <p:cNvPr id="20" name="Title 1"/>
          <p:cNvSpPr txBox="1">
            <a:spLocks/>
          </p:cNvSpPr>
          <p:nvPr/>
        </p:nvSpPr>
        <p:spPr>
          <a:xfrm>
            <a:off x="6863716" y="5517232"/>
            <a:ext cx="1939752" cy="576064"/>
          </a:xfrm>
          <a:prstGeom prst="rect">
            <a:avLst/>
          </a:prstGeom>
        </p:spPr>
        <p:txBody>
          <a:bodyPr lIns="0" anchor="t">
            <a:noAutofit/>
          </a:bodyPr>
          <a:lstStyle/>
          <a:p>
            <a:pPr algn="ctr">
              <a:spcBef>
                <a:spcPct val="0"/>
              </a:spcBef>
            </a:pPr>
            <a:r>
              <a:rPr lang="pl-PL" sz="6000" b="1" dirty="0">
                <a:solidFill>
                  <a:srgbClr val="DDDDDD"/>
                </a:solidFill>
              </a:rPr>
              <a:t>2018</a:t>
            </a:r>
            <a:endParaRPr kumimoji="0" lang="pl-PL" sz="6000" i="0" u="none" strike="noStrike" kern="1200" cap="none" spc="0" normalizeH="0" baseline="0" noProof="0" dirty="0">
              <a:ln>
                <a:noFill/>
              </a:ln>
              <a:solidFill>
                <a:srgbClr val="DDDDDD"/>
              </a:solidFill>
              <a:effectLst/>
              <a:uLnTx/>
              <a:uFillTx/>
              <a:ea typeface="+mj-ea"/>
              <a:cs typeface="+mj-cs"/>
            </a:endParaRPr>
          </a:p>
        </p:txBody>
      </p:sp>
      <p:sp>
        <p:nvSpPr>
          <p:cNvPr id="22" name="Title 1"/>
          <p:cNvSpPr txBox="1">
            <a:spLocks/>
          </p:cNvSpPr>
          <p:nvPr/>
        </p:nvSpPr>
        <p:spPr>
          <a:xfrm>
            <a:off x="6143636" y="5877272"/>
            <a:ext cx="2875856" cy="576064"/>
          </a:xfrm>
          <a:prstGeom prst="rect">
            <a:avLst/>
          </a:prstGeom>
        </p:spPr>
        <p:txBody>
          <a:bodyPr lIns="0" anchor="t">
            <a:noAutofit/>
          </a:bodyPr>
          <a:lstStyle/>
          <a:p>
            <a:pPr algn="r">
              <a:spcBef>
                <a:spcPct val="0"/>
              </a:spcBef>
            </a:pPr>
            <a:r>
              <a:rPr lang="pl-PL" sz="4000" b="1" dirty="0">
                <a:solidFill>
                  <a:schemeClr val="bg1">
                    <a:lumMod val="65000"/>
                  </a:schemeClr>
                </a:solidFill>
              </a:rPr>
              <a:t>STUDIUM</a:t>
            </a:r>
          </a:p>
        </p:txBody>
      </p:sp>
      <p:sp>
        <p:nvSpPr>
          <p:cNvPr id="23" name="Elipsa 22"/>
          <p:cNvSpPr/>
          <p:nvPr/>
        </p:nvSpPr>
        <p:spPr>
          <a:xfrm>
            <a:off x="2857488" y="2714620"/>
            <a:ext cx="142876" cy="142876"/>
          </a:xfrm>
          <a:prstGeom prst="ellipse">
            <a:avLst/>
          </a:prstGeom>
          <a:solidFill>
            <a:schemeClr val="accent6">
              <a:lumMod val="5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Prostokąt 30">
            <a:extLst>
              <a:ext uri="{FF2B5EF4-FFF2-40B4-BE49-F238E27FC236}">
                <a16:creationId xmlns:a16="http://schemas.microsoft.com/office/drawing/2014/main" xmlns="" id="{86E30928-8ED6-4E8A-BD41-A03D642AD601}"/>
              </a:ext>
            </a:extLst>
          </p:cNvPr>
          <p:cNvSpPr/>
          <p:nvPr/>
        </p:nvSpPr>
        <p:spPr>
          <a:xfrm>
            <a:off x="500034" y="5157192"/>
            <a:ext cx="2847830" cy="1512168"/>
          </a:xfrm>
          <a:prstGeom prst="rect">
            <a:avLst/>
          </a:prstGeom>
        </p:spPr>
        <p:txBody>
          <a:bodyPr wrap="square">
            <a:noAutofit/>
          </a:bodyPr>
          <a:lstStyle/>
          <a:p>
            <a:pPr>
              <a:spcBef>
                <a:spcPct val="0"/>
              </a:spcBef>
              <a:defRPr/>
            </a:pPr>
            <a:r>
              <a:rPr lang="pl-PL" sz="1000" dirty="0" err="1" smtClean="0">
                <a:solidFill>
                  <a:schemeClr val="tx1">
                    <a:lumMod val="75000"/>
                    <a:lumOff val="25000"/>
                  </a:schemeClr>
                </a:solidFill>
              </a:rPr>
              <a:t>Maślice</a:t>
            </a:r>
            <a:r>
              <a:rPr lang="pl-PL" sz="1000" dirty="0" smtClean="0">
                <a:solidFill>
                  <a:schemeClr val="tx1">
                    <a:lumMod val="75000"/>
                    <a:lumOff val="25000"/>
                  </a:schemeClr>
                </a:solidFill>
              </a:rPr>
              <a:t> Małe to obszar o zróżnicowanej </a:t>
            </a:r>
            <a:br>
              <a:rPr lang="pl-PL" sz="1000" dirty="0" smtClean="0">
                <a:solidFill>
                  <a:schemeClr val="tx1">
                    <a:lumMod val="75000"/>
                    <a:lumOff val="25000"/>
                  </a:schemeClr>
                </a:solidFill>
              </a:rPr>
            </a:br>
            <a:r>
              <a:rPr lang="pl-PL" sz="1000" dirty="0" smtClean="0">
                <a:solidFill>
                  <a:schemeClr val="tx1">
                    <a:lumMod val="75000"/>
                    <a:lumOff val="25000"/>
                  </a:schemeClr>
                </a:solidFill>
              </a:rPr>
              <a:t>strukturze funkcjonalno – przestrzennej.</a:t>
            </a:r>
            <a:br>
              <a:rPr lang="pl-PL" sz="1000" dirty="0" smtClean="0">
                <a:solidFill>
                  <a:schemeClr val="tx1">
                    <a:lumMod val="75000"/>
                    <a:lumOff val="25000"/>
                  </a:schemeClr>
                </a:solidFill>
              </a:rPr>
            </a:br>
            <a:r>
              <a:rPr lang="pl-PL" sz="1000" dirty="0" smtClean="0">
                <a:solidFill>
                  <a:schemeClr val="tx1">
                    <a:lumMod val="75000"/>
                    <a:lumOff val="25000"/>
                  </a:schemeClr>
                </a:solidFill>
              </a:rPr>
              <a:t>Część południowa to czytelny układ zabudowy jednorodzinnej, przy AOW rozpoczęta struktura wielorodzinna, która jest kontynuowana na zachód. Część północna - zabudowa mieszana. </a:t>
            </a:r>
            <a:br>
              <a:rPr lang="pl-PL" sz="1000" dirty="0" smtClean="0">
                <a:solidFill>
                  <a:schemeClr val="tx1">
                    <a:lumMod val="75000"/>
                    <a:lumOff val="25000"/>
                  </a:schemeClr>
                </a:solidFill>
              </a:rPr>
            </a:br>
            <a:r>
              <a:rPr lang="pl-PL" sz="1000" dirty="0" smtClean="0">
                <a:solidFill>
                  <a:schemeClr val="tx1">
                    <a:lumMod val="75000"/>
                    <a:lumOff val="25000"/>
                  </a:schemeClr>
                </a:solidFill>
              </a:rPr>
              <a:t>Do jednostki należy również rejon ul. Warciańskiej.</a:t>
            </a:r>
            <a:endParaRPr lang="pl-PL" sz="1000" dirty="0">
              <a:solidFill>
                <a:schemeClr val="tx1">
                  <a:lumMod val="75000"/>
                  <a:lumOff val="25000"/>
                </a:schemeClr>
              </a:solidFill>
            </a:endParaRPr>
          </a:p>
        </p:txBody>
      </p:sp>
      <p:pic>
        <p:nvPicPr>
          <p:cNvPr id="17" name="Obraz 16"/>
          <p:cNvPicPr>
            <a:picLocks noChangeAspect="1"/>
          </p:cNvPicPr>
          <p:nvPr/>
        </p:nvPicPr>
        <p:blipFill rotWithShape="1">
          <a:blip r:embed="rId7"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rostokąt 9"/>
          <p:cNvSpPr/>
          <p:nvPr/>
        </p:nvSpPr>
        <p:spPr>
          <a:xfrm>
            <a:off x="1395167" y="1714488"/>
            <a:ext cx="7136092" cy="421484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12" name="Łącznik prosty 11"/>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Prostokąt 17"/>
          <p:cNvSpPr/>
          <p:nvPr/>
        </p:nvSpPr>
        <p:spPr>
          <a:xfrm rot="16200000">
            <a:off x="1211051" y="1261824"/>
            <a:ext cx="630076" cy="268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endParaRPr lang="pl-PL" sz="3200" kern="1200" dirty="0"/>
          </a:p>
        </p:txBody>
      </p:sp>
      <p:sp>
        <p:nvSpPr>
          <p:cNvPr id="20" name="Prostokąt 19"/>
          <p:cNvSpPr/>
          <p:nvPr/>
        </p:nvSpPr>
        <p:spPr>
          <a:xfrm>
            <a:off x="1357290" y="1058275"/>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2"/>
                  </a:solidFill>
                  <a:prstDash val="solid"/>
                </a:ln>
                <a:solidFill>
                  <a:schemeClr val="bg1"/>
                </a:solidFill>
                <a:effectLst>
                  <a:reflection blurRad="12700" stA="28000" endPos="45000" dist="1000" dir="5400000" sy="-100000" algn="bl" rotWithShape="0"/>
                </a:effectLst>
              </a:rPr>
              <a:t>PRZEDSIĘBIORCZOŚĆ I USŁUGI</a:t>
            </a:r>
            <a:endParaRPr lang="pl-PL" sz="3200" cap="all" dirty="0">
              <a:ln w="9000" cmpd="sng">
                <a:solidFill>
                  <a:schemeClr val="accent2"/>
                </a:solidFill>
                <a:prstDash val="solid"/>
              </a:ln>
              <a:solidFill>
                <a:schemeClr val="bg1"/>
              </a:solidFill>
              <a:effectLst>
                <a:reflection blurRad="12700" stA="28000" endPos="45000" dist="1000" dir="5400000" sy="-100000" algn="bl" rotWithShape="0"/>
              </a:effectLst>
            </a:endParaRPr>
          </a:p>
        </p:txBody>
      </p:sp>
      <p:sp>
        <p:nvSpPr>
          <p:cNvPr id="15"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lvl="0" algn="r">
              <a:spcBef>
                <a:spcPct val="0"/>
              </a:spcBef>
              <a:defRPr/>
            </a:pPr>
            <a:r>
              <a:rPr lang="pl-PL" sz="1400" dirty="0" smtClean="0">
                <a:solidFill>
                  <a:schemeClr val="tx1">
                    <a:lumMod val="75000"/>
                    <a:lumOff val="25000"/>
                  </a:schemeClr>
                </a:solidFill>
              </a:rPr>
              <a:t>WYKAZ ELEMENTÓW MAPY ZBIORCZEJ TEMATU PRZEDSIĘBIORCZOŚĆ I USŁUGI</a:t>
            </a:r>
            <a:endParaRPr lang="pl-PL" sz="1400" dirty="0">
              <a:solidFill>
                <a:schemeClr val="tx1">
                  <a:lumMod val="75000"/>
                  <a:lumOff val="25000"/>
                </a:schemeClr>
              </a:solidFill>
            </a:endParaRPr>
          </a:p>
        </p:txBody>
      </p:sp>
      <p:sp>
        <p:nvSpPr>
          <p:cNvPr id="17" name="Prostokąt 16"/>
          <p:cNvSpPr/>
          <p:nvPr/>
        </p:nvSpPr>
        <p:spPr>
          <a:xfrm>
            <a:off x="1479302" y="2214554"/>
            <a:ext cx="7021788" cy="4071966"/>
          </a:xfrm>
          <a:prstGeom prst="rect">
            <a:avLst/>
          </a:prstGeom>
        </p:spPr>
        <p:txBody>
          <a:bodyPr wrap="square">
            <a:noAutofit/>
          </a:bodyPr>
          <a:lstStyle/>
          <a:p>
            <a:pPr marL="252000" indent="-252000">
              <a:spcBef>
                <a:spcPct val="0"/>
              </a:spcBef>
              <a:defRPr/>
            </a:pPr>
            <a:r>
              <a:rPr lang="pl-PL" sz="1000" b="1" dirty="0" smtClean="0">
                <a:solidFill>
                  <a:schemeClr val="accent2"/>
                </a:solidFill>
              </a:rPr>
              <a:t>1.  PRZESTRZEŃ EDUKACYJNA</a:t>
            </a:r>
            <a:r>
              <a:rPr lang="pl-PL" sz="1000" dirty="0" smtClean="0">
                <a:solidFill>
                  <a:schemeClr val="accent2"/>
                </a:solidFill>
              </a:rPr>
              <a:t>                                                                                                                     </a:t>
            </a:r>
          </a:p>
          <a:p>
            <a:r>
              <a:rPr lang="pl-PL" sz="1000" dirty="0" smtClean="0"/>
              <a:t>UZUPEŁNIENIE OFERTY EDUKACYJNEJ O NOWE PLACÓWKI  PRZEDSZKOLNE I SZKOLNE ZE SZCZEGÓLNYM UWZGLEDNIENIEM PODANYCH LOKALIZACJI (PRZY SKRZYŻOWANIU ULIC TUROSZOWSKIEJ I RĘDZIŃSKIEJ, PRZY AOW, PRZY KOŚCIELE NA UL.  MAŚLICKIEJ, PRZY UL.  LUBELSKIEJ,  PRZY SZKOLE NA UL. SUWALSKIEJ. UTRZYMANIE REZERWY TERENOWEJ POD BASEN.</a:t>
            </a:r>
          </a:p>
          <a:p>
            <a:pPr>
              <a:spcBef>
                <a:spcPts val="400"/>
              </a:spcBef>
              <a:defRPr/>
            </a:pPr>
            <a:r>
              <a:rPr lang="pl-PL" sz="1000" b="1" dirty="0" smtClean="0">
                <a:solidFill>
                  <a:schemeClr val="accent2"/>
                </a:solidFill>
              </a:rPr>
              <a:t>2</a:t>
            </a:r>
            <a:r>
              <a:rPr lang="pl-PL" sz="1000" b="1" dirty="0" smtClean="0">
                <a:solidFill>
                  <a:schemeClr val="accent2"/>
                </a:solidFill>
              </a:rPr>
              <a:t>.  STACJA BENZYNOWA</a:t>
            </a:r>
          </a:p>
          <a:p>
            <a:pPr lvl="0"/>
            <a:r>
              <a:rPr lang="pl-PL" sz="1000" dirty="0" smtClean="0"/>
              <a:t>LOKALIZACJA  </a:t>
            </a:r>
            <a:r>
              <a:rPr lang="pl-PL" sz="1000" dirty="0" smtClean="0"/>
              <a:t>STACJI BENZYNOWEJ W OKOLICY UL. NARZĘDZIOWEJ. </a:t>
            </a:r>
          </a:p>
          <a:p>
            <a:pPr lvl="0"/>
            <a:r>
              <a:rPr lang="pl-PL" sz="1000" dirty="0" smtClean="0"/>
              <a:t>(SĄSIEDZTWO OBIEKTU HANDLOWEGO BRICOMARCHE).</a:t>
            </a:r>
          </a:p>
          <a:p>
            <a:pPr indent="-252000">
              <a:spcBef>
                <a:spcPts val="400"/>
              </a:spcBef>
              <a:defRPr/>
            </a:pPr>
            <a:r>
              <a:rPr lang="pl-PL" sz="1000" b="1" dirty="0" smtClean="0">
                <a:solidFill>
                  <a:schemeClr val="accent2"/>
                </a:solidFill>
              </a:rPr>
              <a:t>3</a:t>
            </a:r>
            <a:r>
              <a:rPr lang="pl-PL" sz="1000" b="1" dirty="0" smtClean="0">
                <a:solidFill>
                  <a:schemeClr val="accent2"/>
                </a:solidFill>
              </a:rPr>
              <a:t>.  SKLEP OGÓLNOSPOŻYWCZY</a:t>
            </a:r>
          </a:p>
          <a:p>
            <a:pPr lvl="0"/>
            <a:r>
              <a:rPr lang="pl-PL" sz="1000" dirty="0" smtClean="0"/>
              <a:t>LOKALIZACJA SKLEPU OGÓLNOSPOŻYWCZEGO W REJONIE UL . WARCIAŃSKIEJ I  UL. NOTECKIEJ ORAZ UL. </a:t>
            </a:r>
            <a:r>
              <a:rPr lang="pl-PL" sz="1000" dirty="0" smtClean="0"/>
              <a:t>LUBELSKIEJ.</a:t>
            </a:r>
          </a:p>
          <a:p>
            <a:pPr lvl="0"/>
            <a:r>
              <a:rPr lang="pl-PL" sz="1000" dirty="0" smtClean="0"/>
              <a:t>OBSZAR </a:t>
            </a:r>
            <a:r>
              <a:rPr lang="pl-PL" sz="1000" dirty="0" smtClean="0"/>
              <a:t>MAŚLIC MAŁYCH JEST DOŚĆ DOBRZE WYPOSAŻONY W PLACÓWKI HANDLOWE.</a:t>
            </a:r>
          </a:p>
          <a:p>
            <a:pPr indent="-252000">
              <a:spcBef>
                <a:spcPts val="400"/>
              </a:spcBef>
              <a:defRPr/>
            </a:pPr>
            <a:r>
              <a:rPr lang="pl-PL" sz="1000" b="1" dirty="0" smtClean="0">
                <a:solidFill>
                  <a:schemeClr val="accent2"/>
                </a:solidFill>
              </a:rPr>
              <a:t>4.  CENTRUM EDUKACJI LOKALNEJ</a:t>
            </a:r>
          </a:p>
          <a:p>
            <a:pPr lvl="0"/>
            <a:r>
              <a:rPr lang="pl-PL" sz="1000" dirty="0" smtClean="0"/>
              <a:t>UTWORZENIE CENTRUM </a:t>
            </a:r>
            <a:r>
              <a:rPr lang="pl-PL" sz="1000" dirty="0" smtClean="0"/>
              <a:t>EDUKACJI LOKALNEJ NA UL. </a:t>
            </a:r>
            <a:r>
              <a:rPr lang="pl-PL" sz="1000" dirty="0" smtClean="0"/>
              <a:t>SUWALSKIEJ </a:t>
            </a:r>
            <a:r>
              <a:rPr lang="pl-PL" sz="1000" dirty="0" smtClean="0"/>
              <a:t>WRAZ  Z BIBLIOTEKĄ I  ŚWIETLICĄ OSIEDLOWĄ DLA DZIECI,  MŁODZIEŻY </a:t>
            </a:r>
            <a:r>
              <a:rPr lang="pl-PL" sz="1000" dirty="0" smtClean="0"/>
              <a:t> </a:t>
            </a:r>
            <a:r>
              <a:rPr lang="pl-PL" sz="1000" dirty="0" smtClean="0"/>
              <a:t>I SENIORÓW, </a:t>
            </a:r>
            <a:r>
              <a:rPr lang="pl-PL" sz="1000" dirty="0" smtClean="0"/>
              <a:t>W </a:t>
            </a:r>
            <a:r>
              <a:rPr lang="pl-PL" sz="1000" dirty="0" smtClean="0"/>
              <a:t>KTÓRYCH SPOŁECZNOŚĆ LOKALNA MOGŁABY SPĘDZAĆ CZAS ORAZ ORGANIZOWAĆ RÓŻNEGO </a:t>
            </a:r>
            <a:endParaRPr lang="pl-PL" sz="1000" dirty="0" smtClean="0"/>
          </a:p>
          <a:p>
            <a:pPr lvl="0"/>
            <a:r>
              <a:rPr lang="pl-PL" sz="1000" dirty="0" smtClean="0"/>
              <a:t>RODZAJU </a:t>
            </a:r>
            <a:r>
              <a:rPr lang="pl-PL" sz="1000" dirty="0" smtClean="0"/>
              <a:t>WYDARZENIA.</a:t>
            </a:r>
          </a:p>
          <a:p>
            <a:pPr indent="-252000">
              <a:spcBef>
                <a:spcPts val="400"/>
              </a:spcBef>
              <a:defRPr/>
            </a:pPr>
            <a:r>
              <a:rPr lang="pl-PL" sz="1000" b="1" dirty="0" smtClean="0">
                <a:solidFill>
                  <a:schemeClr val="accent2"/>
                </a:solidFill>
              </a:rPr>
              <a:t>5. EKOKAMPUS</a:t>
            </a:r>
          </a:p>
          <a:p>
            <a:pPr lvl="0"/>
            <a:r>
              <a:rPr lang="pl-PL" sz="1000" dirty="0" smtClean="0"/>
              <a:t>REALIZACJA EKOKAMPUSU - INWESTYCJA MAJĄCA POWSTAĆ NAPRZECIWKO UL.  MRĄGOWSKIEJ PRZY WSPÓŁPRACY  </a:t>
            </a:r>
          </a:p>
          <a:p>
            <a:pPr lvl="0"/>
            <a:r>
              <a:rPr lang="pl-PL" sz="1000" dirty="0" smtClean="0"/>
              <a:t>I  Z MOŻLIWOŚCIĄ WYKORZYSTANIA NOWEJ PRZESTRZENI PRZEZ DZIECI, MŁODZIEŻ I SENIORÓW Z MAŚLIC.</a:t>
            </a:r>
          </a:p>
          <a:p>
            <a:pPr indent="-252000">
              <a:spcBef>
                <a:spcPts val="400"/>
              </a:spcBef>
              <a:defRPr/>
            </a:pPr>
            <a:r>
              <a:rPr lang="pl-PL" sz="1000" b="1" dirty="0" smtClean="0">
                <a:solidFill>
                  <a:schemeClr val="accent2"/>
                </a:solidFill>
              </a:rPr>
              <a:t>6.  ROZBUDOWA CMENTARZA</a:t>
            </a:r>
          </a:p>
          <a:p>
            <a:pPr marL="252000" lvl="0" indent="-252000">
              <a:spcBef>
                <a:spcPct val="0"/>
              </a:spcBef>
              <a:defRPr/>
            </a:pPr>
            <a:r>
              <a:rPr lang="pl-PL" sz="1000" dirty="0" smtClean="0"/>
              <a:t>MOŻLIWOŚĆ ROZBUDOWY CMENTARZA PARAFIALNEGO NA POTRZEBY MIESZKAŃCÓW MAŚLIC.</a:t>
            </a:r>
          </a:p>
          <a:p>
            <a:pPr marL="252000" indent="-252000">
              <a:spcBef>
                <a:spcPct val="0"/>
              </a:spcBef>
              <a:defRPr/>
            </a:pPr>
            <a:endParaRPr lang="pl-PL" sz="1000" b="1" dirty="0" smtClean="0">
              <a:solidFill>
                <a:schemeClr val="accent2"/>
              </a:solidFill>
            </a:endParaRPr>
          </a:p>
          <a:p>
            <a:pPr lvl="0"/>
            <a:endParaRPr lang="pl-PL" sz="1000" dirty="0" smtClean="0"/>
          </a:p>
          <a:p>
            <a:pPr marL="252000" indent="-252000">
              <a:spcBef>
                <a:spcPct val="0"/>
              </a:spcBef>
              <a:defRPr/>
            </a:pPr>
            <a:endParaRPr lang="pl-PL" sz="1000" b="1" dirty="0" smtClean="0">
              <a:solidFill>
                <a:schemeClr val="accent2"/>
              </a:solidFill>
            </a:endParaRPr>
          </a:p>
          <a:p>
            <a:pPr lvl="0">
              <a:spcBef>
                <a:spcPct val="0"/>
              </a:spcBef>
              <a:defRPr/>
            </a:pPr>
            <a:endParaRPr lang="pl-PL" sz="1000" dirty="0" smtClean="0"/>
          </a:p>
          <a:p>
            <a:pPr marL="252000" indent="-252000">
              <a:spcBef>
                <a:spcPct val="0"/>
              </a:spcBef>
              <a:defRPr/>
            </a:pPr>
            <a:endParaRPr lang="pl-PL" sz="1000" b="1" dirty="0" smtClean="0">
              <a:solidFill>
                <a:schemeClr val="accent2"/>
              </a:solidFill>
            </a:endParaRPr>
          </a:p>
          <a:p>
            <a:pPr lvl="0">
              <a:spcBef>
                <a:spcPct val="0"/>
              </a:spcBef>
              <a:defRPr/>
            </a:pPr>
            <a:endParaRPr lang="pl-PL" sz="1000" dirty="0" smtClean="0"/>
          </a:p>
          <a:p>
            <a:pPr marL="252000" indent="-252000">
              <a:spcBef>
                <a:spcPct val="0"/>
              </a:spcBef>
              <a:defRPr/>
            </a:pPr>
            <a:endParaRPr lang="pl-PL" sz="1000" b="1" dirty="0" smtClean="0">
              <a:solidFill>
                <a:schemeClr val="accent2"/>
              </a:solidFill>
            </a:endParaRPr>
          </a:p>
          <a:p>
            <a:pPr lvl="0">
              <a:spcBef>
                <a:spcPct val="0"/>
              </a:spcBef>
              <a:defRPr/>
            </a:pPr>
            <a:endParaRPr lang="pl-PL" sz="1000" dirty="0" smtClean="0"/>
          </a:p>
          <a:p>
            <a:pPr>
              <a:spcBef>
                <a:spcPct val="0"/>
              </a:spcBef>
              <a:defRPr/>
            </a:pPr>
            <a:endParaRPr lang="pl-PL" sz="1000" b="1" dirty="0" smtClean="0">
              <a:solidFill>
                <a:schemeClr val="accent2"/>
              </a:solidFill>
            </a:endParaRPr>
          </a:p>
          <a:p>
            <a:pPr>
              <a:spcBef>
                <a:spcPct val="0"/>
              </a:spcBef>
              <a:defRPr/>
            </a:pPr>
            <a:endParaRPr lang="pl-PL" sz="1000" dirty="0" smtClean="0"/>
          </a:p>
          <a:p>
            <a:pPr marL="252000" lvl="0" indent="-252000">
              <a:spcBef>
                <a:spcPct val="0"/>
              </a:spcBef>
              <a:defRPr/>
            </a:pPr>
            <a:endParaRPr lang="pl-PL" sz="1000" b="1" dirty="0" smtClean="0">
              <a:solidFill>
                <a:schemeClr val="accent4"/>
              </a:solidFill>
            </a:endParaRPr>
          </a:p>
          <a:p>
            <a:pPr marL="252000" lvl="0" indent="-252000">
              <a:spcBef>
                <a:spcPct val="0"/>
              </a:spcBef>
              <a:defRPr/>
            </a:pPr>
            <a:endParaRPr lang="pl-PL" sz="1000" b="1" dirty="0" smtClean="0">
              <a:solidFill>
                <a:schemeClr val="accent4"/>
              </a:solidFill>
            </a:endParaRPr>
          </a:p>
          <a:p>
            <a:pPr marL="252000" lvl="0" indent="-252000">
              <a:spcBef>
                <a:spcPct val="0"/>
              </a:spcBef>
              <a:defRPr/>
            </a:pPr>
            <a:endParaRPr lang="pl-PL" sz="1000" dirty="0" smtClean="0">
              <a:solidFill>
                <a:srgbClr val="00B0F0"/>
              </a:solidFill>
            </a:endParaRPr>
          </a:p>
          <a:p>
            <a:pPr marL="252000" lvl="0" indent="-252000">
              <a:spcBef>
                <a:spcPct val="0"/>
              </a:spcBef>
              <a:defRPr/>
            </a:pPr>
            <a:endParaRPr lang="pl-PL" sz="1000" dirty="0" smtClean="0">
              <a:solidFill>
                <a:srgbClr val="00B0F0"/>
              </a:solidFill>
            </a:endParaRPr>
          </a:p>
          <a:p>
            <a:pPr marL="252000" lvl="0" indent="-252000">
              <a:spcBef>
                <a:spcPct val="0"/>
              </a:spcBef>
              <a:defRPr/>
            </a:pPr>
            <a:endParaRPr lang="pl-PL" sz="1000" dirty="0">
              <a:solidFill>
                <a:srgbClr val="00B0F0"/>
              </a:solidFill>
            </a:endParaRPr>
          </a:p>
        </p:txBody>
      </p:sp>
      <p:pic>
        <p:nvPicPr>
          <p:cNvPr id="13" name="Obraz 12"/>
          <p:cNvPicPr>
            <a:picLocks noChangeAspect="1"/>
          </p:cNvPicPr>
          <p:nvPr/>
        </p:nvPicPr>
        <p:blipFill rotWithShape="1">
          <a:blip r:embed="rId2" cstate="print"/>
          <a:srcRect b="7858"/>
          <a:stretch/>
        </p:blipFill>
        <p:spPr>
          <a:xfrm>
            <a:off x="7970400" y="79200"/>
            <a:ext cx="1018800" cy="757512"/>
          </a:xfrm>
          <a:prstGeom prst="rect">
            <a:avLst/>
          </a:prstGeom>
        </p:spPr>
      </p:pic>
      <p:sp>
        <p:nvSpPr>
          <p:cNvPr id="14" name="Prostokąt 13"/>
          <p:cNvSpPr/>
          <p:nvPr/>
        </p:nvSpPr>
        <p:spPr>
          <a:xfrm>
            <a:off x="1457326" y="1785926"/>
            <a:ext cx="7000874" cy="366724"/>
          </a:xfrm>
          <a:prstGeom prst="rect">
            <a:avLst/>
          </a:prstGeom>
          <a:solidFill>
            <a:schemeClr val="accent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pole tekstowe 15"/>
          <p:cNvSpPr txBox="1"/>
          <p:nvPr/>
        </p:nvSpPr>
        <p:spPr>
          <a:xfrm>
            <a:off x="1500166" y="1785926"/>
            <a:ext cx="3214710" cy="369332"/>
          </a:xfrm>
          <a:prstGeom prst="rect">
            <a:avLst/>
          </a:prstGeom>
          <a:noFill/>
        </p:spPr>
        <p:txBody>
          <a:bodyPr wrap="square" rtlCol="0">
            <a:spAutoFit/>
          </a:bodyPr>
          <a:lstStyle/>
          <a:p>
            <a:r>
              <a:rPr lang="pl-PL" dirty="0" smtClean="0">
                <a:solidFill>
                  <a:schemeClr val="bg1"/>
                </a:solidFill>
              </a:rPr>
              <a:t>MAPA ZBIORCZA</a:t>
            </a:r>
            <a:endParaRPr lang="pl-PL" dirty="0">
              <a:solidFill>
                <a:schemeClr val="bg1"/>
              </a:solidFill>
            </a:endParaRPr>
          </a:p>
        </p:txBody>
      </p:sp>
      <p:pic>
        <p:nvPicPr>
          <p:cNvPr id="19" name="Picture 2" descr="M:\UMW_Projekty\Niebieski_Stol\NIEB_STOL_TRAMAJ_WODNY\trasy_gis\jpg\front.jpg"/>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lum contrast="40000"/>
          </a:blip>
          <a:srcRect l="44464" t="93266" r="45239" b="3427"/>
          <a:stretch>
            <a:fillRect/>
          </a:stretch>
        </p:blipFill>
        <p:spPr bwMode="auto">
          <a:xfrm>
            <a:off x="6858016" y="1785926"/>
            <a:ext cx="1571636" cy="357190"/>
          </a:xfrm>
          <a:prstGeom prst="rect">
            <a:avLst/>
          </a:prstGeom>
          <a:noFill/>
        </p:spPr>
      </p:pic>
    </p:spTree>
  </p:cSld>
  <p:clrMapOvr>
    <a:masterClrMapping/>
  </p:clrMapOvr>
  <p:transition spd="med">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12" name="Łącznik prosty 11"/>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Prostokąt 17"/>
          <p:cNvSpPr/>
          <p:nvPr/>
        </p:nvSpPr>
        <p:spPr>
          <a:xfrm rot="16200000">
            <a:off x="1211051" y="1261824"/>
            <a:ext cx="630076" cy="268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endParaRPr lang="pl-PL" sz="3200" kern="1200" dirty="0"/>
          </a:p>
        </p:txBody>
      </p:sp>
      <p:sp>
        <p:nvSpPr>
          <p:cNvPr id="17" name="Prostokąt 16"/>
          <p:cNvSpPr/>
          <p:nvPr/>
        </p:nvSpPr>
        <p:spPr>
          <a:xfrm>
            <a:off x="1357290" y="1058275"/>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2"/>
                  </a:solidFill>
                  <a:prstDash val="solid"/>
                </a:ln>
                <a:solidFill>
                  <a:schemeClr val="bg1"/>
                </a:solidFill>
                <a:effectLst>
                  <a:reflection blurRad="12700" stA="28000" endPos="45000" dist="1000" dir="5400000" sy="-100000" algn="bl" rotWithShape="0"/>
                </a:effectLst>
              </a:rPr>
              <a:t>PRZEDSIĘBIORCZOŚĆ I USŁUGI</a:t>
            </a:r>
            <a:endParaRPr lang="pl-PL" sz="3200" cap="all" dirty="0">
              <a:ln w="9000" cmpd="sng">
                <a:solidFill>
                  <a:schemeClr val="accent2"/>
                </a:solidFill>
                <a:prstDash val="solid"/>
              </a:ln>
              <a:solidFill>
                <a:schemeClr val="bg1"/>
              </a:solidFill>
              <a:effectLst>
                <a:reflection blurRad="12700" stA="28000" endPos="45000" dist="1000" dir="5400000" sy="-100000" algn="bl" rotWithShape="0"/>
              </a:effectLst>
            </a:endParaRPr>
          </a:p>
        </p:txBody>
      </p:sp>
      <p:sp>
        <p:nvSpPr>
          <p:cNvPr id="22" name="Prostokąt 21"/>
          <p:cNvSpPr/>
          <p:nvPr/>
        </p:nvSpPr>
        <p:spPr>
          <a:xfrm>
            <a:off x="1395167" y="1714488"/>
            <a:ext cx="7136092" cy="421484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Prostokąt 22"/>
          <p:cNvSpPr/>
          <p:nvPr/>
        </p:nvSpPr>
        <p:spPr>
          <a:xfrm>
            <a:off x="1479302" y="2214554"/>
            <a:ext cx="7021788" cy="3500462"/>
          </a:xfrm>
          <a:prstGeom prst="rect">
            <a:avLst/>
          </a:prstGeom>
        </p:spPr>
        <p:txBody>
          <a:bodyPr wrap="square">
            <a:noAutofit/>
          </a:bodyPr>
          <a:lstStyle/>
          <a:p>
            <a:pPr marL="252000" lvl="0" indent="-252000">
              <a:spcBef>
                <a:spcPct val="0"/>
              </a:spcBef>
              <a:defRPr/>
            </a:pPr>
            <a:r>
              <a:rPr lang="pl-PL" sz="1000" b="1" dirty="0" smtClean="0">
                <a:solidFill>
                  <a:schemeClr val="accent2"/>
                </a:solidFill>
              </a:rPr>
              <a:t>1. OŚRODEK ZDROWIA</a:t>
            </a:r>
          </a:p>
          <a:p>
            <a:pPr marL="252000" lvl="0" indent="-252000">
              <a:spcBef>
                <a:spcPct val="0"/>
              </a:spcBef>
              <a:defRPr/>
            </a:pPr>
            <a:r>
              <a:rPr lang="pl-PL" sz="1000" dirty="0" smtClean="0"/>
              <a:t>MOŻLIWOŚĆ </a:t>
            </a:r>
            <a:r>
              <a:rPr lang="pl-PL" sz="1000" dirty="0" smtClean="0"/>
              <a:t>URUCHOMIENIA OŚRODKA  </a:t>
            </a:r>
            <a:r>
              <a:rPr lang="pl-PL" sz="1000" dirty="0" smtClean="0"/>
              <a:t>ZDROWIA - </a:t>
            </a:r>
            <a:r>
              <a:rPr lang="pl-PL" sz="1000" dirty="0" smtClean="0"/>
              <a:t>ZMIANA USALEŃ MPZP TAK, ABY MÓGŁ POWSTAĆ NOWY OŚRODEK ZDROWIA.</a:t>
            </a:r>
            <a:endParaRPr lang="pl-PL" sz="1000" dirty="0" smtClean="0"/>
          </a:p>
          <a:p>
            <a:pPr marL="252000" lvl="0" indent="-252000">
              <a:spcBef>
                <a:spcPts val="400"/>
              </a:spcBef>
              <a:defRPr/>
            </a:pPr>
            <a:r>
              <a:rPr lang="pl-PL" sz="1000" b="1" dirty="0" smtClean="0">
                <a:solidFill>
                  <a:schemeClr val="accent2"/>
                </a:solidFill>
              </a:rPr>
              <a:t>2. DUŻA POCZTA</a:t>
            </a:r>
          </a:p>
          <a:p>
            <a:pPr marL="252000" lvl="0" indent="-252000">
              <a:spcBef>
                <a:spcPct val="0"/>
              </a:spcBef>
              <a:defRPr/>
            </a:pPr>
            <a:r>
              <a:rPr lang="pl-PL" sz="1000" dirty="0" smtClean="0"/>
              <a:t>UTWORZENIE DUŻEJ PLACÓWKI POCZTOWEJ.</a:t>
            </a:r>
            <a:endParaRPr lang="pl-PL" sz="1000" dirty="0" smtClean="0"/>
          </a:p>
          <a:p>
            <a:pPr marL="252000" indent="-252000">
              <a:spcBef>
                <a:spcPts val="400"/>
              </a:spcBef>
              <a:defRPr/>
            </a:pPr>
            <a:r>
              <a:rPr lang="pl-PL" sz="1000" b="1" dirty="0" smtClean="0">
                <a:solidFill>
                  <a:schemeClr val="accent2"/>
                </a:solidFill>
              </a:rPr>
              <a:t>3. STATKI GASTRONOMICZNE</a:t>
            </a:r>
          </a:p>
          <a:p>
            <a:pPr marL="252000" indent="-252000">
              <a:spcBef>
                <a:spcPct val="0"/>
              </a:spcBef>
              <a:defRPr/>
            </a:pPr>
            <a:r>
              <a:rPr lang="pl-PL" sz="1000" dirty="0" smtClean="0"/>
              <a:t>REAKTYWACJA STATKÓW PASAŻERSKICH W TYM GASTRONOMICZNYCH.</a:t>
            </a:r>
          </a:p>
          <a:p>
            <a:pPr marL="252000" lvl="0" indent="-252000">
              <a:spcBef>
                <a:spcPts val="400"/>
              </a:spcBef>
              <a:defRPr/>
            </a:pPr>
            <a:r>
              <a:rPr lang="pl-PL" sz="1000" b="1" dirty="0" smtClean="0">
                <a:solidFill>
                  <a:schemeClr val="accent2"/>
                </a:solidFill>
              </a:rPr>
              <a:t>4. MIEJSCA POSTOJOWE DLA USŁUG</a:t>
            </a:r>
          </a:p>
          <a:p>
            <a:pPr lvl="0">
              <a:spcBef>
                <a:spcPct val="0"/>
              </a:spcBef>
              <a:defRPr/>
            </a:pPr>
            <a:r>
              <a:rPr lang="pl-PL" sz="1000" dirty="0" smtClean="0"/>
              <a:t>ZWIĘKSZENIE ILOŚCI MIEJSC POSTOJOWYCH </a:t>
            </a:r>
            <a:r>
              <a:rPr lang="pl-PL" sz="1000" dirty="0" smtClean="0"/>
              <a:t>PRZY </a:t>
            </a:r>
            <a:r>
              <a:rPr lang="pl-PL" sz="1000" dirty="0" smtClean="0"/>
              <a:t>OBIEKTACH USŁUGOWYCH.  </a:t>
            </a:r>
          </a:p>
          <a:p>
            <a:pPr lvl="0">
              <a:spcBef>
                <a:spcPct val="0"/>
              </a:spcBef>
              <a:defRPr/>
            </a:pPr>
            <a:r>
              <a:rPr lang="pl-PL" sz="1000" dirty="0" smtClean="0"/>
              <a:t>PRZECIWDZIAŁANIE NISZCZENIU TERENÓW ZIELENI I ZASTAWIANU CHODNIKÓW PRZEZ  SAMOCHODY.</a:t>
            </a:r>
          </a:p>
          <a:p>
            <a:pPr marL="252000" lvl="0" indent="-252000">
              <a:spcBef>
                <a:spcPct val="0"/>
              </a:spcBef>
              <a:defRPr/>
            </a:pPr>
            <a:endParaRPr lang="pl-PL" sz="1000" dirty="0" smtClean="0">
              <a:solidFill>
                <a:srgbClr val="00B0F0"/>
              </a:solidFill>
            </a:endParaRPr>
          </a:p>
          <a:p>
            <a:pPr marL="252000" lvl="0" indent="-252000">
              <a:spcBef>
                <a:spcPct val="0"/>
              </a:spcBef>
              <a:defRPr/>
            </a:pPr>
            <a:endParaRPr lang="pl-PL" sz="1000" dirty="0" smtClean="0">
              <a:solidFill>
                <a:srgbClr val="00B0F0"/>
              </a:solidFill>
            </a:endParaRPr>
          </a:p>
          <a:p>
            <a:pPr marL="252000" lvl="0" indent="-252000">
              <a:spcBef>
                <a:spcPct val="0"/>
              </a:spcBef>
              <a:defRPr/>
            </a:pPr>
            <a:endParaRPr lang="pl-PL" sz="1000" dirty="0">
              <a:solidFill>
                <a:srgbClr val="00B0F0"/>
              </a:solidFill>
            </a:endParaRPr>
          </a:p>
        </p:txBody>
      </p:sp>
      <p:sp>
        <p:nvSpPr>
          <p:cNvPr id="24"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lvl="0" algn="r">
              <a:spcBef>
                <a:spcPct val="0"/>
              </a:spcBef>
              <a:defRPr/>
            </a:pPr>
            <a:r>
              <a:rPr lang="pl-PL" sz="1400" dirty="0">
                <a:solidFill>
                  <a:schemeClr val="tx1">
                    <a:lumMod val="75000"/>
                    <a:lumOff val="25000"/>
                  </a:schemeClr>
                </a:solidFill>
              </a:rPr>
              <a:t>ZAGADNIENIA </a:t>
            </a:r>
            <a:r>
              <a:rPr lang="pl-PL" sz="1400" dirty="0" smtClean="0">
                <a:solidFill>
                  <a:schemeClr val="tx1">
                    <a:lumMod val="75000"/>
                    <a:lumOff val="25000"/>
                  </a:schemeClr>
                </a:solidFill>
              </a:rPr>
              <a:t>OGÓLNE, NIEWSKAZANE NA MAPIE TEMATU PRZEDSIĘBIORCZOŚĆ I USŁUGI</a:t>
            </a:r>
            <a:endParaRPr lang="pl-PL" sz="1400" dirty="0">
              <a:solidFill>
                <a:schemeClr val="tx1">
                  <a:lumMod val="75000"/>
                  <a:lumOff val="25000"/>
                </a:schemeClr>
              </a:solidFill>
            </a:endParaRPr>
          </a:p>
        </p:txBody>
      </p:sp>
      <p:pic>
        <p:nvPicPr>
          <p:cNvPr id="10" name="Obraz 9"/>
          <p:cNvPicPr>
            <a:picLocks noChangeAspect="1"/>
          </p:cNvPicPr>
          <p:nvPr/>
        </p:nvPicPr>
        <p:blipFill rotWithShape="1">
          <a:blip r:embed="rId2" cstate="print"/>
          <a:srcRect b="7858"/>
          <a:stretch/>
        </p:blipFill>
        <p:spPr>
          <a:xfrm>
            <a:off x="7970400" y="79200"/>
            <a:ext cx="1018800" cy="757512"/>
          </a:xfrm>
          <a:prstGeom prst="rect">
            <a:avLst/>
          </a:prstGeom>
        </p:spPr>
      </p:pic>
      <p:sp>
        <p:nvSpPr>
          <p:cNvPr id="13" name="Prostokąt 12"/>
          <p:cNvSpPr/>
          <p:nvPr/>
        </p:nvSpPr>
        <p:spPr>
          <a:xfrm>
            <a:off x="1457326" y="1785926"/>
            <a:ext cx="7000874" cy="366724"/>
          </a:xfrm>
          <a:prstGeom prst="rect">
            <a:avLst/>
          </a:prstGeom>
          <a:solidFill>
            <a:schemeClr val="accent2">
              <a:alpha val="68000"/>
            </a:schemeClr>
          </a:solidFill>
          <a:ln w="63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ole tekstowe 13"/>
          <p:cNvSpPr txBox="1"/>
          <p:nvPr/>
        </p:nvSpPr>
        <p:spPr>
          <a:xfrm>
            <a:off x="1500166" y="1785926"/>
            <a:ext cx="5143536" cy="369332"/>
          </a:xfrm>
          <a:prstGeom prst="rect">
            <a:avLst/>
          </a:prstGeom>
          <a:noFill/>
        </p:spPr>
        <p:txBody>
          <a:bodyPr wrap="square" rtlCol="0">
            <a:spAutoFit/>
          </a:bodyPr>
          <a:lstStyle/>
          <a:p>
            <a:r>
              <a:rPr lang="pl-PL" dirty="0" smtClean="0">
                <a:solidFill>
                  <a:schemeClr val="bg1"/>
                </a:solidFill>
              </a:rPr>
              <a:t>ZAGADNIENIA BEZ WSKAZANEJ LOKALIZACJI</a:t>
            </a:r>
            <a:endParaRPr lang="pl-PL" dirty="0">
              <a:solidFill>
                <a:schemeClr val="bg1"/>
              </a:solidFill>
            </a:endParaRPr>
          </a:p>
        </p:txBody>
      </p:sp>
    </p:spTree>
  </p:cSld>
  <p:clrMapOvr>
    <a:masterClrMapping/>
  </p:clrMapOvr>
  <p:transition spd="med">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rostokąt 12"/>
          <p:cNvSpPr/>
          <p:nvPr/>
        </p:nvSpPr>
        <p:spPr>
          <a:xfrm>
            <a:off x="1395167" y="1714488"/>
            <a:ext cx="7136092" cy="421484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indent="-252000" algn="just">
              <a:spcBef>
                <a:spcPct val="0"/>
              </a:spcBef>
              <a:defRPr/>
            </a:pPr>
            <a:endParaRPr lang="pl-PL" sz="1000" dirty="0" smtClean="0">
              <a:solidFill>
                <a:srgbClr val="FF0000"/>
              </a:solidFill>
            </a:endParaRPr>
          </a:p>
        </p:txBody>
      </p:sp>
      <p:sp>
        <p:nvSpPr>
          <p:cNvPr id="14" name="Prostokąt 13"/>
          <p:cNvSpPr/>
          <p:nvPr/>
        </p:nvSpPr>
        <p:spPr>
          <a:xfrm>
            <a:off x="1457326" y="1785926"/>
            <a:ext cx="7000874" cy="366724"/>
          </a:xfrm>
          <a:prstGeom prst="rect">
            <a:avLst/>
          </a:prstGeom>
          <a:solidFill>
            <a:schemeClr val="accent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p:cNvSpPr txBox="1"/>
          <p:nvPr/>
        </p:nvSpPr>
        <p:spPr>
          <a:xfrm>
            <a:off x="1500166" y="1785926"/>
            <a:ext cx="3214710" cy="369332"/>
          </a:xfrm>
          <a:prstGeom prst="rect">
            <a:avLst/>
          </a:prstGeom>
          <a:noFill/>
        </p:spPr>
        <p:txBody>
          <a:bodyPr wrap="square" rtlCol="0">
            <a:spAutoFit/>
          </a:bodyPr>
          <a:lstStyle/>
          <a:p>
            <a:r>
              <a:rPr lang="pl-PL" dirty="0" smtClean="0">
                <a:solidFill>
                  <a:schemeClr val="bg1"/>
                </a:solidFill>
              </a:rPr>
              <a:t>PODSUMOWANIE</a:t>
            </a:r>
            <a:endParaRPr lang="pl-PL" dirty="0">
              <a:solidFill>
                <a:schemeClr val="bg1"/>
              </a:solidFill>
            </a:endParaRPr>
          </a:p>
        </p:txBody>
      </p:sp>
      <p:sp>
        <p:nvSpPr>
          <p:cNvPr id="11"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12" name="Łącznik prosty 11"/>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Prostokąt 17"/>
          <p:cNvSpPr/>
          <p:nvPr/>
        </p:nvSpPr>
        <p:spPr>
          <a:xfrm rot="16200000">
            <a:off x="1211051" y="1261824"/>
            <a:ext cx="630076" cy="268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endParaRPr lang="pl-PL" sz="3200" kern="1200" dirty="0"/>
          </a:p>
        </p:txBody>
      </p:sp>
      <p:sp>
        <p:nvSpPr>
          <p:cNvPr id="17" name="Prostokąt 16"/>
          <p:cNvSpPr/>
          <p:nvPr/>
        </p:nvSpPr>
        <p:spPr>
          <a:xfrm>
            <a:off x="1357290" y="1058275"/>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2"/>
                  </a:solidFill>
                  <a:prstDash val="solid"/>
                </a:ln>
                <a:solidFill>
                  <a:schemeClr val="bg1"/>
                </a:solidFill>
                <a:effectLst>
                  <a:reflection blurRad="12700" stA="28000" endPos="45000" dist="1000" dir="5400000" sy="-100000" algn="bl" rotWithShape="0"/>
                </a:effectLst>
              </a:rPr>
              <a:t>PRZEDSIĘBIORCZOŚĆ I USŁUGI</a:t>
            </a:r>
            <a:endParaRPr lang="pl-PL" sz="3200" cap="all" dirty="0">
              <a:ln w="9000" cmpd="sng">
                <a:solidFill>
                  <a:schemeClr val="accent2"/>
                </a:solidFill>
                <a:prstDash val="solid"/>
              </a:ln>
              <a:solidFill>
                <a:schemeClr val="bg1"/>
              </a:solidFill>
              <a:effectLst>
                <a:reflection blurRad="12700" stA="28000" endPos="45000" dist="1000" dir="5400000" sy="-100000" algn="bl" rotWithShape="0"/>
              </a:effectLst>
            </a:endParaRPr>
          </a:p>
        </p:txBody>
      </p:sp>
      <p:sp>
        <p:nvSpPr>
          <p:cNvPr id="23" name="Prostokąt 22"/>
          <p:cNvSpPr/>
          <p:nvPr/>
        </p:nvSpPr>
        <p:spPr>
          <a:xfrm>
            <a:off x="1479302" y="2214554"/>
            <a:ext cx="7021788" cy="3500462"/>
          </a:xfrm>
          <a:prstGeom prst="rect">
            <a:avLst/>
          </a:prstGeom>
        </p:spPr>
        <p:txBody>
          <a:bodyPr wrap="square">
            <a:noAutofit/>
          </a:bodyPr>
          <a:lstStyle/>
          <a:p>
            <a:pPr lvl="0" algn="just">
              <a:defRPr/>
            </a:pPr>
            <a:r>
              <a:rPr lang="pl-PL" sz="1200" b="1" dirty="0" smtClean="0">
                <a:solidFill>
                  <a:schemeClr val="accent2">
                    <a:lumMod val="75000"/>
                  </a:schemeClr>
                </a:solidFill>
              </a:rPr>
              <a:t>USŁUGI PUBLICZNE</a:t>
            </a:r>
            <a:r>
              <a:rPr lang="pl-PL" sz="1200" dirty="0" smtClean="0">
                <a:solidFill>
                  <a:schemeClr val="accent2">
                    <a:lumMod val="75000"/>
                  </a:schemeClr>
                </a:solidFill>
              </a:rPr>
              <a:t>                                                                                                                          </a:t>
            </a:r>
          </a:p>
          <a:p>
            <a:pPr lvl="0" algn="just">
              <a:defRPr/>
            </a:pPr>
            <a:r>
              <a:rPr lang="pl-PL" sz="1200" dirty="0" smtClean="0">
                <a:solidFill>
                  <a:schemeClr val="bg1"/>
                </a:solidFill>
              </a:rPr>
              <a:t>WSKAZANO DUŻĄ POTRZEBĘ ZWIĘKSZENIA DOSTĘPNOŚCI DO USŁUG PUBLICZNYCH Z ZAKRESU OŚWIATY,  EDUKACJI,  ZDROWIA ORAZ USŁUG PODSTAWOWYCH.</a:t>
            </a:r>
          </a:p>
          <a:p>
            <a:pPr algn="just">
              <a:defRPr/>
            </a:pPr>
            <a:endParaRPr lang="pl-PL" sz="1200" b="1" dirty="0" smtClean="0">
              <a:solidFill>
                <a:schemeClr val="accent2">
                  <a:lumMod val="75000"/>
                </a:schemeClr>
              </a:solidFill>
            </a:endParaRPr>
          </a:p>
          <a:p>
            <a:pPr algn="just">
              <a:defRPr/>
            </a:pPr>
            <a:r>
              <a:rPr lang="pl-PL" sz="1200" b="1" dirty="0" smtClean="0">
                <a:solidFill>
                  <a:schemeClr val="accent2">
                    <a:lumMod val="75000"/>
                  </a:schemeClr>
                </a:solidFill>
              </a:rPr>
              <a:t>USŁUGI INTEGRUJĄCE MIESZKAŃCÓW</a:t>
            </a:r>
          </a:p>
          <a:p>
            <a:pPr algn="just">
              <a:defRPr/>
            </a:pPr>
            <a:r>
              <a:rPr lang="pl-PL" sz="1200" dirty="0" smtClean="0">
                <a:solidFill>
                  <a:schemeClr val="bg1"/>
                </a:solidFill>
              </a:rPr>
              <a:t>WSKAZANO POTRZEBĘ REALIZACJI OBIEKTÓW BEDĄCYCH MIEJSCAMI INTEGRACJI LOKALNEJ SPOŁECZNOŚCI: EKOKAMPUS, CENTRUM EDUKACJI LOKALNEJ ORAZ USŁUG ZWIĄZANYCH Z REKREACJĄ.</a:t>
            </a:r>
          </a:p>
          <a:p>
            <a:pPr algn="just">
              <a:defRPr/>
            </a:pPr>
            <a:endParaRPr lang="pl-PL" sz="1200" b="1" dirty="0" smtClean="0">
              <a:solidFill>
                <a:schemeClr val="accent2">
                  <a:lumMod val="75000"/>
                </a:schemeClr>
              </a:solidFill>
            </a:endParaRPr>
          </a:p>
          <a:p>
            <a:pPr algn="just">
              <a:defRPr/>
            </a:pPr>
            <a:r>
              <a:rPr lang="pl-PL" sz="1200" b="1" dirty="0" smtClean="0">
                <a:solidFill>
                  <a:schemeClr val="accent2">
                    <a:lumMod val="75000"/>
                  </a:schemeClr>
                </a:solidFill>
              </a:rPr>
              <a:t>INFRASTURA USŁUGOWA</a:t>
            </a:r>
          </a:p>
          <a:p>
            <a:pPr algn="just">
              <a:defRPr/>
            </a:pPr>
            <a:r>
              <a:rPr lang="pl-PL" sz="1200" dirty="0" smtClean="0">
                <a:solidFill>
                  <a:schemeClr val="bg1"/>
                </a:solidFill>
              </a:rPr>
              <a:t>ZAPROPONOWANO POPRAWĘ OBSŁUGI TERENÓW USŁUGOWYCH POPRZEZ ZWIĘKSZENIE ILOŚCI MIEJSC POSTOJOWYCH W REJONIE JEDNOSTKI.</a:t>
            </a:r>
            <a:endParaRPr lang="pl-PL" sz="1200" dirty="0">
              <a:solidFill>
                <a:schemeClr val="bg1"/>
              </a:solidFill>
            </a:endParaRPr>
          </a:p>
        </p:txBody>
      </p:sp>
      <p:sp>
        <p:nvSpPr>
          <p:cNvPr id="24"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lvl="0" algn="r">
              <a:spcBef>
                <a:spcPct val="0"/>
              </a:spcBef>
              <a:defRPr/>
            </a:pPr>
            <a:r>
              <a:rPr lang="pl-PL" sz="1400" dirty="0" smtClean="0">
                <a:solidFill>
                  <a:schemeClr val="tx1">
                    <a:lumMod val="75000"/>
                    <a:lumOff val="25000"/>
                  </a:schemeClr>
                </a:solidFill>
              </a:rPr>
              <a:t>PODSUMOWANIE TEMATU PRZEDSIĘBIORCZOŚĆ I USŁUGI</a:t>
            </a:r>
            <a:endParaRPr lang="pl-PL" sz="1400" dirty="0">
              <a:solidFill>
                <a:schemeClr val="tx1">
                  <a:lumMod val="75000"/>
                  <a:lumOff val="25000"/>
                </a:schemeClr>
              </a:solidFill>
            </a:endParaRPr>
          </a:p>
        </p:txBody>
      </p:sp>
      <p:pic>
        <p:nvPicPr>
          <p:cNvPr id="10" name="Obraz 9"/>
          <p:cNvPicPr>
            <a:picLocks noChangeAspect="1"/>
          </p:cNvPicPr>
          <p:nvPr/>
        </p:nvPicPr>
        <p:blipFill rotWithShape="1">
          <a:blip r:embed="rId2"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500990" cy="554578"/>
          </a:xfrm>
          <a:prstGeom prst="rect">
            <a:avLst/>
          </a:prstGeom>
          <a:noFill/>
        </p:spPr>
        <p:txBody>
          <a:bodyPr wrap="square">
            <a:noAutofit/>
          </a:bodyPr>
          <a:lstStyle/>
          <a:p>
            <a:pPr marL="342900" indent="-342900">
              <a:spcBef>
                <a:spcPct val="0"/>
              </a:spcBef>
              <a:defRPr/>
            </a:pPr>
            <a:r>
              <a:rPr lang="pl-PL" sz="1000" b="1" dirty="0" smtClean="0">
                <a:solidFill>
                  <a:schemeClr val="accent1"/>
                </a:solidFill>
              </a:rPr>
              <a:t>ŚCIEŻKI PIESZO-ROWEROWE</a:t>
            </a:r>
          </a:p>
          <a:p>
            <a:pPr>
              <a:spcBef>
                <a:spcPct val="0"/>
              </a:spcBef>
              <a:defRPr/>
            </a:pPr>
            <a:r>
              <a:rPr lang="pl-PL" sz="1000" dirty="0" smtClean="0"/>
              <a:t>REALIZACJA </a:t>
            </a:r>
            <a:r>
              <a:rPr lang="pl-PL" sz="1000" dirty="0" smtClean="0"/>
              <a:t>ŚCIEŻKI ROWEROWEJ WZDŁUŻ UL. MAŚLICKIEJ ORAZ </a:t>
            </a:r>
            <a:r>
              <a:rPr lang="pl-PL" sz="1000" dirty="0" smtClean="0"/>
              <a:t>ŚCIEŻKI I </a:t>
            </a:r>
            <a:r>
              <a:rPr lang="pl-PL" sz="1000" dirty="0" smtClean="0"/>
              <a:t>CHODNIKA WZDŁUŻ  </a:t>
            </a:r>
            <a:r>
              <a:rPr lang="pl-PL" sz="1000" dirty="0" smtClean="0"/>
              <a:t>UL. BRODZKIEJ I UL</a:t>
            </a:r>
            <a:r>
              <a:rPr lang="pl-PL" sz="1000" dirty="0" smtClean="0"/>
              <a:t>. KOZIEJ</a:t>
            </a:r>
            <a:r>
              <a:rPr lang="pl-PL" sz="1000" dirty="0" smtClean="0"/>
              <a:t>, REMONT CHODNIKA </a:t>
            </a:r>
            <a:r>
              <a:rPr lang="pl-PL" sz="1000" dirty="0" smtClean="0"/>
              <a:t>NA </a:t>
            </a:r>
            <a:r>
              <a:rPr lang="pl-PL" sz="1000" dirty="0" smtClean="0"/>
              <a:t>UL. STODOLNEJ, </a:t>
            </a:r>
            <a:r>
              <a:rPr lang="pl-PL" sz="1000" dirty="0" smtClean="0"/>
              <a:t>REALIZACJA </a:t>
            </a:r>
            <a:r>
              <a:rPr lang="pl-PL" sz="1000" dirty="0" smtClean="0"/>
              <a:t>CHODNIKA </a:t>
            </a:r>
            <a:r>
              <a:rPr lang="pl-PL" sz="1000" dirty="0" smtClean="0"/>
              <a:t>I </a:t>
            </a:r>
            <a:r>
              <a:rPr lang="pl-PL" sz="1000" dirty="0" smtClean="0"/>
              <a:t>PROGÓW ZWALNIAJĄCYCH </a:t>
            </a:r>
            <a:r>
              <a:rPr lang="pl-PL" sz="1000" dirty="0" smtClean="0"/>
              <a:t>PRZY AL. ŚLIWOWEJ, PRZEJŚCIA DLA PIESZYCH PRZEZ </a:t>
            </a:r>
            <a:endParaRPr lang="pl-PL" sz="1000" dirty="0" smtClean="0"/>
          </a:p>
          <a:p>
            <a:pPr>
              <a:spcBef>
                <a:spcPct val="0"/>
              </a:spcBef>
              <a:defRPr/>
            </a:pPr>
            <a:r>
              <a:rPr lang="pl-PL" sz="1000" dirty="0" smtClean="0"/>
              <a:t>UL</a:t>
            </a:r>
            <a:r>
              <a:rPr lang="pl-PL" sz="1000" dirty="0" smtClean="0"/>
              <a:t>. MAŚLICKĄ, UPORZĄDKOWANIE  UL.  WARMIŃSKIEJ, UPORZĄDKOWANIE  PARKOWANIA WZDŁUŻ  ZABUDOWY  JEDNORODZINNEJ.</a:t>
            </a:r>
            <a:endParaRPr lang="pl-PL" sz="1000" b="1" dirty="0" smtClean="0"/>
          </a:p>
          <a:p>
            <a:pPr marL="342900" lvl="0" indent="-342900">
              <a:spcBef>
                <a:spcPct val="0"/>
              </a:spcBef>
              <a:defRPr/>
            </a:pPr>
            <a:r>
              <a:rPr lang="pl-PL" sz="1000" dirty="0" smtClean="0"/>
              <a:t>                                                </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1"/>
                  </a:solidFill>
                  <a:prstDash val="solid"/>
                </a:ln>
                <a:solidFill>
                  <a:schemeClr val="accent1"/>
                </a:solidFill>
                <a:effectLst>
                  <a:reflection blurRad="12700" stA="28000" endPos="45000" dist="1000" dir="5400000" sy="-100000" algn="bl" rotWithShape="0"/>
                </a:effectLst>
              </a:rPr>
              <a:t>1</a:t>
            </a:r>
            <a:endParaRPr lang="pl-PL" sz="1200" cap="all" dirty="0">
              <a:ln w="9000" cmpd="sng">
                <a:solidFill>
                  <a:schemeClr val="accent1"/>
                </a:solidFill>
                <a:prstDash val="solid"/>
              </a:ln>
              <a:solidFill>
                <a:schemeClr val="accent1"/>
              </a:solidFill>
              <a:effectLst>
                <a:reflection blurRad="12700" stA="28000" endPos="45000" dist="1000" dir="5400000" sy="-100000" algn="bl" rotWithShape="0"/>
              </a:effectLst>
            </a:endParaRPr>
          </a:p>
        </p:txBody>
      </p:sp>
      <p:sp>
        <p:nvSpPr>
          <p:cNvPr id="11"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12" name="Prostokąt 11"/>
          <p:cNvSpPr/>
          <p:nvPr/>
        </p:nvSpPr>
        <p:spPr>
          <a:xfrm>
            <a:off x="1428728" y="928670"/>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1"/>
                  </a:solidFill>
                  <a:prstDash val="solid"/>
                </a:ln>
                <a:solidFill>
                  <a:schemeClr val="bg1"/>
                </a:solidFill>
                <a:effectLst>
                  <a:reflection blurRad="12700" stA="28000" endPos="45000" dist="1000" dir="5400000" sy="-100000" algn="bl" rotWithShape="0"/>
                </a:effectLst>
              </a:rPr>
              <a:t>PRZEMIESZCZANIE SIĘ</a:t>
            </a:r>
            <a:endParaRPr lang="pl-PL" sz="3200" cap="all" dirty="0">
              <a:ln w="9000" cmpd="sng">
                <a:solidFill>
                  <a:schemeClr val="accent1"/>
                </a:solidFill>
                <a:prstDash val="solid"/>
              </a:ln>
              <a:solidFill>
                <a:schemeClr val="bg1"/>
              </a:solidFill>
              <a:effectLst>
                <a:reflection blurRad="12700" stA="28000" endPos="45000" dist="1000" dir="5400000" sy="-100000" algn="bl" rotWithShape="0"/>
              </a:effectLst>
            </a:endParaRPr>
          </a:p>
        </p:txBody>
      </p:sp>
      <p:grpSp>
        <p:nvGrpSpPr>
          <p:cNvPr id="27" name="Grupa 26"/>
          <p:cNvGrpSpPr/>
          <p:nvPr/>
        </p:nvGrpSpPr>
        <p:grpSpPr>
          <a:xfrm>
            <a:off x="2928926" y="1428736"/>
            <a:ext cx="3333277" cy="3296101"/>
            <a:chOff x="2928926" y="1428736"/>
            <a:chExt cx="3333277" cy="3296101"/>
          </a:xfrm>
        </p:grpSpPr>
        <p:sp>
          <p:nvSpPr>
            <p:cNvPr id="17" name="Dowolny kształt 16"/>
            <p:cNvSpPr/>
            <p:nvPr/>
          </p:nvSpPr>
          <p:spPr>
            <a:xfrm>
              <a:off x="2928926" y="2295222"/>
              <a:ext cx="3333277" cy="2429615"/>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nvGrpSpPr>
            <p:cNvPr id="26" name="Grupa 25"/>
            <p:cNvGrpSpPr/>
            <p:nvPr/>
          </p:nvGrpSpPr>
          <p:grpSpPr>
            <a:xfrm>
              <a:off x="3071802" y="1428736"/>
              <a:ext cx="3144251" cy="2822683"/>
              <a:chOff x="3071802" y="1428736"/>
              <a:chExt cx="3144251" cy="2822683"/>
            </a:xfrm>
          </p:grpSpPr>
          <p:cxnSp>
            <p:nvCxnSpPr>
              <p:cNvPr id="18" name="Łącznik prosty 17"/>
              <p:cNvCxnSpPr/>
              <p:nvPr/>
            </p:nvCxnSpPr>
            <p:spPr>
              <a:xfrm rot="16200000" flipV="1">
                <a:off x="2865972" y="1777443"/>
                <a:ext cx="973959" cy="276545"/>
              </a:xfrm>
              <a:prstGeom prst="line">
                <a:avLst/>
              </a:pr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cxnSp>
          <p:sp>
            <p:nvSpPr>
              <p:cNvPr id="19" name="Dowolny kształt 18"/>
              <p:cNvSpPr/>
              <p:nvPr/>
            </p:nvSpPr>
            <p:spPr>
              <a:xfrm>
                <a:off x="5224556" y="2831167"/>
                <a:ext cx="991497" cy="98256"/>
              </a:xfrm>
              <a:custGeom>
                <a:avLst/>
                <a:gdLst>
                  <a:gd name="connsiteX0" fmla="*/ 0 w 1180213"/>
                  <a:gd name="connsiteY0" fmla="*/ 0 h 116958"/>
                  <a:gd name="connsiteX1" fmla="*/ 414669 w 1180213"/>
                  <a:gd name="connsiteY1" fmla="*/ 21265 h 116958"/>
                  <a:gd name="connsiteX2" fmla="*/ 754911 w 1180213"/>
                  <a:gd name="connsiteY2" fmla="*/ 31897 h 116958"/>
                  <a:gd name="connsiteX3" fmla="*/ 1180213 w 1180213"/>
                  <a:gd name="connsiteY3" fmla="*/ 116958 h 116958"/>
                </a:gdLst>
                <a:ahLst/>
                <a:cxnLst>
                  <a:cxn ang="0">
                    <a:pos x="connsiteX0" y="connsiteY0"/>
                  </a:cxn>
                  <a:cxn ang="0">
                    <a:pos x="connsiteX1" y="connsiteY1"/>
                  </a:cxn>
                  <a:cxn ang="0">
                    <a:pos x="connsiteX2" y="connsiteY2"/>
                  </a:cxn>
                  <a:cxn ang="0">
                    <a:pos x="connsiteX3" y="connsiteY3"/>
                  </a:cxn>
                </a:cxnLst>
                <a:rect l="l" t="t" r="r" b="b"/>
                <a:pathLst>
                  <a:path w="1180213" h="116958">
                    <a:moveTo>
                      <a:pt x="0" y="0"/>
                    </a:moveTo>
                    <a:lnTo>
                      <a:pt x="414669" y="21265"/>
                    </a:lnTo>
                    <a:cubicBezTo>
                      <a:pt x="540488" y="26581"/>
                      <a:pt x="627321" y="15948"/>
                      <a:pt x="754911" y="31897"/>
                    </a:cubicBezTo>
                    <a:cubicBezTo>
                      <a:pt x="882501" y="47846"/>
                      <a:pt x="1031357" y="82402"/>
                      <a:pt x="1180213" y="116958"/>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20" name="Dowolny kształt 19"/>
              <p:cNvSpPr/>
              <p:nvPr/>
            </p:nvSpPr>
            <p:spPr>
              <a:xfrm>
                <a:off x="3929058" y="1428736"/>
                <a:ext cx="164081" cy="1009405"/>
              </a:xfrm>
              <a:custGeom>
                <a:avLst/>
                <a:gdLst>
                  <a:gd name="connsiteX0" fmla="*/ 85060 w 237461"/>
                  <a:gd name="connsiteY0" fmla="*/ 1371600 h 1371600"/>
                  <a:gd name="connsiteX1" fmla="*/ 223284 w 237461"/>
                  <a:gd name="connsiteY1" fmla="*/ 701749 h 1371600"/>
                  <a:gd name="connsiteX2" fmla="*/ 0 w 237461"/>
                  <a:gd name="connsiteY2" fmla="*/ 0 h 1371600"/>
                </a:gdLst>
                <a:ahLst/>
                <a:cxnLst>
                  <a:cxn ang="0">
                    <a:pos x="connsiteX0" y="connsiteY0"/>
                  </a:cxn>
                  <a:cxn ang="0">
                    <a:pos x="connsiteX1" y="connsiteY1"/>
                  </a:cxn>
                  <a:cxn ang="0">
                    <a:pos x="connsiteX2" y="connsiteY2"/>
                  </a:cxn>
                </a:cxnLst>
                <a:rect l="l" t="t" r="r" b="b"/>
                <a:pathLst>
                  <a:path w="237461" h="1371600">
                    <a:moveTo>
                      <a:pt x="85060" y="1371600"/>
                    </a:moveTo>
                    <a:cubicBezTo>
                      <a:pt x="161260" y="1150974"/>
                      <a:pt x="237461" y="930349"/>
                      <a:pt x="223284" y="701749"/>
                    </a:cubicBezTo>
                    <a:cubicBezTo>
                      <a:pt x="209107" y="473149"/>
                      <a:pt x="104553" y="236574"/>
                      <a:pt x="0" y="0"/>
                    </a:cubicBez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21" name="Dowolny kształt 20"/>
              <p:cNvSpPr/>
              <p:nvPr/>
            </p:nvSpPr>
            <p:spPr>
              <a:xfrm>
                <a:off x="4012725" y="2438141"/>
                <a:ext cx="263506" cy="509147"/>
              </a:xfrm>
              <a:custGeom>
                <a:avLst/>
                <a:gdLst>
                  <a:gd name="connsiteX0" fmla="*/ 38986 w 313660"/>
                  <a:gd name="connsiteY0" fmla="*/ 0 h 606056"/>
                  <a:gd name="connsiteX1" fmla="*/ 38986 w 313660"/>
                  <a:gd name="connsiteY1" fmla="*/ 382772 h 606056"/>
                  <a:gd name="connsiteX2" fmla="*/ 272902 w 313660"/>
                  <a:gd name="connsiteY2" fmla="*/ 574158 h 606056"/>
                  <a:gd name="connsiteX3" fmla="*/ 283535 w 313660"/>
                  <a:gd name="connsiteY3" fmla="*/ 574158 h 606056"/>
                </a:gdLst>
                <a:ahLst/>
                <a:cxnLst>
                  <a:cxn ang="0">
                    <a:pos x="connsiteX0" y="connsiteY0"/>
                  </a:cxn>
                  <a:cxn ang="0">
                    <a:pos x="connsiteX1" y="connsiteY1"/>
                  </a:cxn>
                  <a:cxn ang="0">
                    <a:pos x="connsiteX2" y="connsiteY2"/>
                  </a:cxn>
                  <a:cxn ang="0">
                    <a:pos x="connsiteX3" y="connsiteY3"/>
                  </a:cxn>
                </a:cxnLst>
                <a:rect l="l" t="t" r="r" b="b"/>
                <a:pathLst>
                  <a:path w="313660" h="606056">
                    <a:moveTo>
                      <a:pt x="38986" y="0"/>
                    </a:moveTo>
                    <a:cubicBezTo>
                      <a:pt x="19493" y="143539"/>
                      <a:pt x="0" y="287079"/>
                      <a:pt x="38986" y="382772"/>
                    </a:cubicBezTo>
                    <a:cubicBezTo>
                      <a:pt x="77972" y="478465"/>
                      <a:pt x="232144" y="542260"/>
                      <a:pt x="272902" y="574158"/>
                    </a:cubicBezTo>
                    <a:cubicBezTo>
                      <a:pt x="313660" y="606056"/>
                      <a:pt x="298597" y="590107"/>
                      <a:pt x="283535" y="574158"/>
                    </a:cubicBezTo>
                  </a:path>
                </a:pathLst>
              </a:cu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22" name="Dowolny kształt 21"/>
              <p:cNvSpPr/>
              <p:nvPr/>
            </p:nvSpPr>
            <p:spPr>
              <a:xfrm>
                <a:off x="5233487" y="3724408"/>
                <a:ext cx="446621" cy="527011"/>
              </a:xfrm>
              <a:custGeom>
                <a:avLst/>
                <a:gdLst>
                  <a:gd name="connsiteX0" fmla="*/ 0 w 531628"/>
                  <a:gd name="connsiteY0" fmla="*/ 627320 h 627320"/>
                  <a:gd name="connsiteX1" fmla="*/ 148856 w 531628"/>
                  <a:gd name="connsiteY1" fmla="*/ 361506 h 627320"/>
                  <a:gd name="connsiteX2" fmla="*/ 531628 w 531628"/>
                  <a:gd name="connsiteY2" fmla="*/ 0 h 627320"/>
                </a:gdLst>
                <a:ahLst/>
                <a:cxnLst>
                  <a:cxn ang="0">
                    <a:pos x="connsiteX0" y="connsiteY0"/>
                  </a:cxn>
                  <a:cxn ang="0">
                    <a:pos x="connsiteX1" y="connsiteY1"/>
                  </a:cxn>
                  <a:cxn ang="0">
                    <a:pos x="connsiteX2" y="connsiteY2"/>
                  </a:cxn>
                </a:cxnLst>
                <a:rect l="l" t="t" r="r" b="b"/>
                <a:pathLst>
                  <a:path w="531628" h="627320">
                    <a:moveTo>
                      <a:pt x="0" y="627320"/>
                    </a:moveTo>
                    <a:cubicBezTo>
                      <a:pt x="30125" y="546689"/>
                      <a:pt x="60251" y="466059"/>
                      <a:pt x="148856" y="361506"/>
                    </a:cubicBezTo>
                    <a:cubicBezTo>
                      <a:pt x="237461" y="256953"/>
                      <a:pt x="384544" y="128476"/>
                      <a:pt x="531628"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16" name="Prostokąt 15"/>
              <p:cNvSpPr/>
              <p:nvPr/>
            </p:nvSpPr>
            <p:spPr>
              <a:xfrm>
                <a:off x="3071802" y="1714488"/>
                <a:ext cx="240060" cy="206850"/>
              </a:xfrm>
              <a:prstGeom prst="rect">
                <a:avLst/>
              </a:prstGeom>
              <a:ln w="25400">
                <a:noFill/>
              </a:ln>
            </p:spPr>
            <p:txBody>
              <a:bodyPr wrap="square">
                <a:spAutoFit/>
              </a:bodyPr>
              <a:lstStyle/>
              <a:p>
                <a:pPr lvl="0" algn="r">
                  <a:spcBef>
                    <a:spcPct val="0"/>
                  </a:spcBef>
                  <a:defRPr/>
                </a:pPr>
                <a:r>
                  <a:rPr lang="pl-PL" sz="1000" b="1" dirty="0" smtClean="0">
                    <a:solidFill>
                      <a:schemeClr val="bg1"/>
                    </a:solidFill>
                  </a:rPr>
                  <a:t>1 </a:t>
                </a:r>
                <a:endParaRPr lang="pl-PL" sz="1000" b="1" dirty="0">
                  <a:solidFill>
                    <a:schemeClr val="bg1"/>
                  </a:solidFill>
                </a:endParaRPr>
              </a:p>
            </p:txBody>
          </p:sp>
        </p:grpSp>
      </p:grpSp>
      <p:pic>
        <p:nvPicPr>
          <p:cNvPr id="24" name="Obraz 23"/>
          <p:cNvPicPr>
            <a:picLocks noChangeAspect="1"/>
          </p:cNvPicPr>
          <p:nvPr/>
        </p:nvPicPr>
        <p:blipFill rotWithShape="1">
          <a:blip r:embed="rId3"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215238" cy="554578"/>
          </a:xfrm>
          <a:prstGeom prst="rect">
            <a:avLst/>
          </a:prstGeom>
          <a:noFill/>
        </p:spPr>
        <p:txBody>
          <a:bodyPr wrap="square">
            <a:noAutofit/>
          </a:bodyPr>
          <a:lstStyle/>
          <a:p>
            <a:pPr marL="342900" indent="-342900">
              <a:spcBef>
                <a:spcPct val="0"/>
              </a:spcBef>
              <a:defRPr/>
            </a:pPr>
            <a:r>
              <a:rPr lang="pl-PL" sz="1000" b="1" dirty="0" smtClean="0">
                <a:solidFill>
                  <a:schemeClr val="accent1"/>
                </a:solidFill>
              </a:rPr>
              <a:t>BEZPIECZEŃSTWO POŁĄCZEŃ PIESZO - ROWEROWYCH</a:t>
            </a:r>
          </a:p>
          <a:p>
            <a:pPr algn="just">
              <a:spcBef>
                <a:spcPct val="0"/>
              </a:spcBef>
              <a:defRPr/>
            </a:pPr>
            <a:r>
              <a:rPr lang="pl-PL" sz="1000" dirty="0" smtClean="0"/>
              <a:t>ZAPEWNIENIE BEZPIECZEŃSTWA </a:t>
            </a:r>
            <a:r>
              <a:rPr lang="pl-PL" sz="1000" dirty="0" smtClean="0"/>
              <a:t>NA ŚCIEŻCE PIESZO - ROWEROWEJ POMIĘDZY </a:t>
            </a:r>
            <a:r>
              <a:rPr lang="pl-PL" sz="1000" dirty="0" smtClean="0"/>
              <a:t>UL. MAŚLICKĄ A </a:t>
            </a:r>
            <a:r>
              <a:rPr lang="pl-PL" sz="1000" dirty="0" smtClean="0"/>
              <a:t>UL. LUBELSKĄ (PRZY PRZYSTANKU BRODZKA) </a:t>
            </a:r>
            <a:r>
              <a:rPr lang="pl-PL" sz="1000" dirty="0" smtClean="0"/>
              <a:t>TJ</a:t>
            </a:r>
            <a:r>
              <a:rPr lang="pl-PL" sz="1000" dirty="0" smtClean="0"/>
              <a:t>. </a:t>
            </a:r>
            <a:r>
              <a:rPr lang="pl-PL" sz="1000" dirty="0" smtClean="0"/>
              <a:t>POPRAWA </a:t>
            </a:r>
            <a:r>
              <a:rPr lang="pl-PL" sz="1000" dirty="0" smtClean="0"/>
              <a:t>NAWIERZCHNI, MONTAŻ OŚWIETLENIA I SŁUPKÓW OD UL. LUBELSKIEJ I UL. </a:t>
            </a:r>
            <a:r>
              <a:rPr lang="pl-PL" sz="1000" dirty="0" smtClean="0"/>
              <a:t>MAŚLICKEJ.</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1"/>
                  </a:solidFill>
                  <a:prstDash val="solid"/>
                </a:ln>
                <a:solidFill>
                  <a:schemeClr val="accent1"/>
                </a:solidFill>
                <a:effectLst>
                  <a:reflection blurRad="12700" stA="28000" endPos="45000" dist="1000" dir="5400000" sy="-100000" algn="bl" rotWithShape="0"/>
                </a:effectLst>
              </a:rPr>
              <a:t>2</a:t>
            </a:r>
            <a:endParaRPr lang="pl-PL" sz="1200" cap="all" dirty="0">
              <a:ln w="9000" cmpd="sng">
                <a:solidFill>
                  <a:schemeClr val="accent1"/>
                </a:solidFill>
                <a:prstDash val="solid"/>
              </a:ln>
              <a:solidFill>
                <a:schemeClr val="accent1"/>
              </a:solidFill>
              <a:effectLst>
                <a:reflection blurRad="12700" stA="28000" endPos="45000" dist="1000" dir="5400000" sy="-100000" algn="bl" rotWithShape="0"/>
              </a:effectLst>
            </a:endParaRPr>
          </a:p>
        </p:txBody>
      </p:sp>
      <p:sp>
        <p:nvSpPr>
          <p:cNvPr id="11"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12" name="Prostokąt 11"/>
          <p:cNvSpPr/>
          <p:nvPr/>
        </p:nvSpPr>
        <p:spPr>
          <a:xfrm>
            <a:off x="1428728" y="928670"/>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1"/>
                  </a:solidFill>
                  <a:prstDash val="solid"/>
                </a:ln>
                <a:solidFill>
                  <a:schemeClr val="bg1"/>
                </a:solidFill>
                <a:effectLst>
                  <a:reflection blurRad="12700" stA="28000" endPos="45000" dist="1000" dir="5400000" sy="-100000" algn="bl" rotWithShape="0"/>
                </a:effectLst>
              </a:rPr>
              <a:t>PRZEMIESZCZANIE SIĘ</a:t>
            </a:r>
            <a:endParaRPr lang="pl-PL" sz="3200" cap="all" dirty="0">
              <a:ln w="9000" cmpd="sng">
                <a:solidFill>
                  <a:schemeClr val="accent1"/>
                </a:solidFill>
                <a:prstDash val="solid"/>
              </a:ln>
              <a:solidFill>
                <a:schemeClr val="bg1"/>
              </a:solidFill>
              <a:effectLst>
                <a:reflection blurRad="12700" stA="28000" endPos="45000" dist="1000" dir="5400000" sy="-100000" algn="bl" rotWithShape="0"/>
              </a:effectLst>
            </a:endParaRPr>
          </a:p>
        </p:txBody>
      </p:sp>
      <p:grpSp>
        <p:nvGrpSpPr>
          <p:cNvPr id="38" name="Grupa 37"/>
          <p:cNvGrpSpPr/>
          <p:nvPr/>
        </p:nvGrpSpPr>
        <p:grpSpPr>
          <a:xfrm>
            <a:off x="2928926" y="1428736"/>
            <a:ext cx="3333277" cy="3296101"/>
            <a:chOff x="2928926" y="1428736"/>
            <a:chExt cx="3333277" cy="3296101"/>
          </a:xfrm>
        </p:grpSpPr>
        <p:grpSp>
          <p:nvGrpSpPr>
            <p:cNvPr id="24" name="Grupa 23"/>
            <p:cNvGrpSpPr/>
            <p:nvPr/>
          </p:nvGrpSpPr>
          <p:grpSpPr>
            <a:xfrm>
              <a:off x="3357554" y="1428736"/>
              <a:ext cx="428628" cy="1000132"/>
              <a:chOff x="2688483" y="1476375"/>
              <a:chExt cx="438150" cy="1251438"/>
            </a:xfrm>
          </p:grpSpPr>
          <p:sp>
            <p:nvSpPr>
              <p:cNvPr id="25" name="Dowolny kształt 24"/>
              <p:cNvSpPr/>
              <p:nvPr/>
            </p:nvSpPr>
            <p:spPr>
              <a:xfrm>
                <a:off x="2688483" y="1476375"/>
                <a:ext cx="438150" cy="1251438"/>
              </a:xfrm>
              <a:custGeom>
                <a:avLst/>
                <a:gdLst>
                  <a:gd name="connsiteX0" fmla="*/ 438150 w 438150"/>
                  <a:gd name="connsiteY0" fmla="*/ 1162050 h 1162050"/>
                  <a:gd name="connsiteX1" fmla="*/ 0 w 438150"/>
                  <a:gd name="connsiteY1" fmla="*/ 0 h 1162050"/>
                </a:gdLst>
                <a:ahLst/>
                <a:cxnLst>
                  <a:cxn ang="0">
                    <a:pos x="connsiteX0" y="connsiteY0"/>
                  </a:cxn>
                  <a:cxn ang="0">
                    <a:pos x="connsiteX1" y="connsiteY1"/>
                  </a:cxn>
                </a:cxnLst>
                <a:rect l="l" t="t" r="r" b="b"/>
                <a:pathLst>
                  <a:path w="438150" h="1162050">
                    <a:moveTo>
                      <a:pt x="438150" y="1162050"/>
                    </a:moveTo>
                    <a:cubicBezTo>
                      <a:pt x="254000" y="680243"/>
                      <a:pt x="69850" y="198437"/>
                      <a:pt x="0"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26" name="Prostokąt 25"/>
              <p:cNvSpPr/>
              <p:nvPr/>
            </p:nvSpPr>
            <p:spPr>
              <a:xfrm>
                <a:off x="2807620" y="1500174"/>
                <a:ext cx="306829" cy="346918"/>
              </a:xfrm>
              <a:prstGeom prst="rect">
                <a:avLst/>
              </a:prstGeom>
            </p:spPr>
            <p:txBody>
              <a:bodyPr wrap="none">
                <a:spAutoFit/>
              </a:bodyPr>
              <a:lstStyle/>
              <a:p>
                <a:pPr lvl="0" algn="r">
                  <a:spcBef>
                    <a:spcPct val="0"/>
                  </a:spcBef>
                  <a:defRPr/>
                </a:pPr>
                <a:r>
                  <a:rPr lang="pl-PL" sz="1100" b="1" dirty="0" smtClean="0">
                    <a:solidFill>
                      <a:schemeClr val="bg1"/>
                    </a:solidFill>
                  </a:rPr>
                  <a:t>2</a:t>
                </a:r>
                <a:endParaRPr lang="pl-PL" sz="1100" b="1" dirty="0">
                  <a:solidFill>
                    <a:schemeClr val="bg1"/>
                  </a:solidFill>
                </a:endParaRPr>
              </a:p>
            </p:txBody>
          </p:sp>
        </p:grpSp>
        <p:grpSp>
          <p:nvGrpSpPr>
            <p:cNvPr id="27" name="Grupa 26"/>
            <p:cNvGrpSpPr/>
            <p:nvPr/>
          </p:nvGrpSpPr>
          <p:grpSpPr>
            <a:xfrm>
              <a:off x="2928926" y="1428736"/>
              <a:ext cx="3333277" cy="3296101"/>
              <a:chOff x="2928926" y="1428736"/>
              <a:chExt cx="3333277" cy="3296101"/>
            </a:xfrm>
          </p:grpSpPr>
          <p:sp>
            <p:nvSpPr>
              <p:cNvPr id="28" name="Dowolny kształt 27"/>
              <p:cNvSpPr/>
              <p:nvPr/>
            </p:nvSpPr>
            <p:spPr>
              <a:xfrm>
                <a:off x="2928926" y="2295222"/>
                <a:ext cx="3333277" cy="2429615"/>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nvGrpSpPr>
              <p:cNvPr id="31" name="Grupa 25"/>
              <p:cNvGrpSpPr/>
              <p:nvPr/>
            </p:nvGrpSpPr>
            <p:grpSpPr>
              <a:xfrm>
                <a:off x="3071802" y="1428736"/>
                <a:ext cx="3144251" cy="2822683"/>
                <a:chOff x="3071802" y="1428736"/>
                <a:chExt cx="3144251" cy="2822683"/>
              </a:xfrm>
            </p:grpSpPr>
            <p:cxnSp>
              <p:nvCxnSpPr>
                <p:cNvPr id="32" name="Łącznik prosty 31"/>
                <p:cNvCxnSpPr/>
                <p:nvPr/>
              </p:nvCxnSpPr>
              <p:spPr>
                <a:xfrm rot="16200000" flipV="1">
                  <a:off x="2865972" y="1777443"/>
                  <a:ext cx="973959" cy="276545"/>
                </a:xfrm>
                <a:prstGeom prst="line">
                  <a:avLst/>
                </a:pr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cxnSp>
            <p:sp>
              <p:nvSpPr>
                <p:cNvPr id="33" name="Dowolny kształt 32"/>
                <p:cNvSpPr/>
                <p:nvPr/>
              </p:nvSpPr>
              <p:spPr>
                <a:xfrm>
                  <a:off x="5224556" y="2831167"/>
                  <a:ext cx="991497" cy="98256"/>
                </a:xfrm>
                <a:custGeom>
                  <a:avLst/>
                  <a:gdLst>
                    <a:gd name="connsiteX0" fmla="*/ 0 w 1180213"/>
                    <a:gd name="connsiteY0" fmla="*/ 0 h 116958"/>
                    <a:gd name="connsiteX1" fmla="*/ 414669 w 1180213"/>
                    <a:gd name="connsiteY1" fmla="*/ 21265 h 116958"/>
                    <a:gd name="connsiteX2" fmla="*/ 754911 w 1180213"/>
                    <a:gd name="connsiteY2" fmla="*/ 31897 h 116958"/>
                    <a:gd name="connsiteX3" fmla="*/ 1180213 w 1180213"/>
                    <a:gd name="connsiteY3" fmla="*/ 116958 h 116958"/>
                  </a:gdLst>
                  <a:ahLst/>
                  <a:cxnLst>
                    <a:cxn ang="0">
                      <a:pos x="connsiteX0" y="connsiteY0"/>
                    </a:cxn>
                    <a:cxn ang="0">
                      <a:pos x="connsiteX1" y="connsiteY1"/>
                    </a:cxn>
                    <a:cxn ang="0">
                      <a:pos x="connsiteX2" y="connsiteY2"/>
                    </a:cxn>
                    <a:cxn ang="0">
                      <a:pos x="connsiteX3" y="connsiteY3"/>
                    </a:cxn>
                  </a:cxnLst>
                  <a:rect l="l" t="t" r="r" b="b"/>
                  <a:pathLst>
                    <a:path w="1180213" h="116958">
                      <a:moveTo>
                        <a:pt x="0" y="0"/>
                      </a:moveTo>
                      <a:lnTo>
                        <a:pt x="414669" y="21265"/>
                      </a:lnTo>
                      <a:cubicBezTo>
                        <a:pt x="540488" y="26581"/>
                        <a:pt x="627321" y="15948"/>
                        <a:pt x="754911" y="31897"/>
                      </a:cubicBezTo>
                      <a:cubicBezTo>
                        <a:pt x="882501" y="47846"/>
                        <a:pt x="1031357" y="82402"/>
                        <a:pt x="1180213" y="116958"/>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4" name="Dowolny kształt 33"/>
                <p:cNvSpPr/>
                <p:nvPr/>
              </p:nvSpPr>
              <p:spPr>
                <a:xfrm>
                  <a:off x="3929058" y="1428736"/>
                  <a:ext cx="164081" cy="1009405"/>
                </a:xfrm>
                <a:custGeom>
                  <a:avLst/>
                  <a:gdLst>
                    <a:gd name="connsiteX0" fmla="*/ 85060 w 237461"/>
                    <a:gd name="connsiteY0" fmla="*/ 1371600 h 1371600"/>
                    <a:gd name="connsiteX1" fmla="*/ 223284 w 237461"/>
                    <a:gd name="connsiteY1" fmla="*/ 701749 h 1371600"/>
                    <a:gd name="connsiteX2" fmla="*/ 0 w 237461"/>
                    <a:gd name="connsiteY2" fmla="*/ 0 h 1371600"/>
                  </a:gdLst>
                  <a:ahLst/>
                  <a:cxnLst>
                    <a:cxn ang="0">
                      <a:pos x="connsiteX0" y="connsiteY0"/>
                    </a:cxn>
                    <a:cxn ang="0">
                      <a:pos x="connsiteX1" y="connsiteY1"/>
                    </a:cxn>
                    <a:cxn ang="0">
                      <a:pos x="connsiteX2" y="connsiteY2"/>
                    </a:cxn>
                  </a:cxnLst>
                  <a:rect l="l" t="t" r="r" b="b"/>
                  <a:pathLst>
                    <a:path w="237461" h="1371600">
                      <a:moveTo>
                        <a:pt x="85060" y="1371600"/>
                      </a:moveTo>
                      <a:cubicBezTo>
                        <a:pt x="161260" y="1150974"/>
                        <a:pt x="237461" y="930349"/>
                        <a:pt x="223284" y="701749"/>
                      </a:cubicBezTo>
                      <a:cubicBezTo>
                        <a:pt x="209107" y="473149"/>
                        <a:pt x="104553" y="236574"/>
                        <a:pt x="0" y="0"/>
                      </a:cubicBez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5" name="Dowolny kształt 34"/>
                <p:cNvSpPr/>
                <p:nvPr/>
              </p:nvSpPr>
              <p:spPr>
                <a:xfrm>
                  <a:off x="4012725" y="2438141"/>
                  <a:ext cx="263506" cy="509147"/>
                </a:xfrm>
                <a:custGeom>
                  <a:avLst/>
                  <a:gdLst>
                    <a:gd name="connsiteX0" fmla="*/ 38986 w 313660"/>
                    <a:gd name="connsiteY0" fmla="*/ 0 h 606056"/>
                    <a:gd name="connsiteX1" fmla="*/ 38986 w 313660"/>
                    <a:gd name="connsiteY1" fmla="*/ 382772 h 606056"/>
                    <a:gd name="connsiteX2" fmla="*/ 272902 w 313660"/>
                    <a:gd name="connsiteY2" fmla="*/ 574158 h 606056"/>
                    <a:gd name="connsiteX3" fmla="*/ 283535 w 313660"/>
                    <a:gd name="connsiteY3" fmla="*/ 574158 h 606056"/>
                  </a:gdLst>
                  <a:ahLst/>
                  <a:cxnLst>
                    <a:cxn ang="0">
                      <a:pos x="connsiteX0" y="connsiteY0"/>
                    </a:cxn>
                    <a:cxn ang="0">
                      <a:pos x="connsiteX1" y="connsiteY1"/>
                    </a:cxn>
                    <a:cxn ang="0">
                      <a:pos x="connsiteX2" y="connsiteY2"/>
                    </a:cxn>
                    <a:cxn ang="0">
                      <a:pos x="connsiteX3" y="connsiteY3"/>
                    </a:cxn>
                  </a:cxnLst>
                  <a:rect l="l" t="t" r="r" b="b"/>
                  <a:pathLst>
                    <a:path w="313660" h="606056">
                      <a:moveTo>
                        <a:pt x="38986" y="0"/>
                      </a:moveTo>
                      <a:cubicBezTo>
                        <a:pt x="19493" y="143539"/>
                        <a:pt x="0" y="287079"/>
                        <a:pt x="38986" y="382772"/>
                      </a:cubicBezTo>
                      <a:cubicBezTo>
                        <a:pt x="77972" y="478465"/>
                        <a:pt x="232144" y="542260"/>
                        <a:pt x="272902" y="574158"/>
                      </a:cubicBezTo>
                      <a:cubicBezTo>
                        <a:pt x="313660" y="606056"/>
                        <a:pt x="298597" y="590107"/>
                        <a:pt x="283535" y="574158"/>
                      </a:cubicBezTo>
                    </a:path>
                  </a:pathLst>
                </a:cu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6" name="Dowolny kształt 35"/>
                <p:cNvSpPr/>
                <p:nvPr/>
              </p:nvSpPr>
              <p:spPr>
                <a:xfrm>
                  <a:off x="5233487" y="3724408"/>
                  <a:ext cx="446621" cy="527011"/>
                </a:xfrm>
                <a:custGeom>
                  <a:avLst/>
                  <a:gdLst>
                    <a:gd name="connsiteX0" fmla="*/ 0 w 531628"/>
                    <a:gd name="connsiteY0" fmla="*/ 627320 h 627320"/>
                    <a:gd name="connsiteX1" fmla="*/ 148856 w 531628"/>
                    <a:gd name="connsiteY1" fmla="*/ 361506 h 627320"/>
                    <a:gd name="connsiteX2" fmla="*/ 531628 w 531628"/>
                    <a:gd name="connsiteY2" fmla="*/ 0 h 627320"/>
                  </a:gdLst>
                  <a:ahLst/>
                  <a:cxnLst>
                    <a:cxn ang="0">
                      <a:pos x="connsiteX0" y="connsiteY0"/>
                    </a:cxn>
                    <a:cxn ang="0">
                      <a:pos x="connsiteX1" y="connsiteY1"/>
                    </a:cxn>
                    <a:cxn ang="0">
                      <a:pos x="connsiteX2" y="connsiteY2"/>
                    </a:cxn>
                  </a:cxnLst>
                  <a:rect l="l" t="t" r="r" b="b"/>
                  <a:pathLst>
                    <a:path w="531628" h="627320">
                      <a:moveTo>
                        <a:pt x="0" y="627320"/>
                      </a:moveTo>
                      <a:cubicBezTo>
                        <a:pt x="30125" y="546689"/>
                        <a:pt x="60251" y="466059"/>
                        <a:pt x="148856" y="361506"/>
                      </a:cubicBezTo>
                      <a:cubicBezTo>
                        <a:pt x="237461" y="256953"/>
                        <a:pt x="384544" y="128476"/>
                        <a:pt x="531628"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7" name="Prostokąt 36"/>
                <p:cNvSpPr/>
                <p:nvPr/>
              </p:nvSpPr>
              <p:spPr>
                <a:xfrm>
                  <a:off x="3071802" y="1714488"/>
                  <a:ext cx="240060" cy="206850"/>
                </a:xfrm>
                <a:prstGeom prst="rect">
                  <a:avLst/>
                </a:prstGeom>
                <a:ln w="25400">
                  <a:noFill/>
                </a:ln>
              </p:spPr>
              <p:txBody>
                <a:bodyPr wrap="square">
                  <a:spAutoFit/>
                </a:bodyPr>
                <a:lstStyle/>
                <a:p>
                  <a:pPr lvl="0" algn="r">
                    <a:spcBef>
                      <a:spcPct val="0"/>
                    </a:spcBef>
                    <a:defRPr/>
                  </a:pPr>
                  <a:r>
                    <a:rPr lang="pl-PL" sz="1000" b="1" dirty="0" smtClean="0">
                      <a:solidFill>
                        <a:schemeClr val="bg1"/>
                      </a:solidFill>
                    </a:rPr>
                    <a:t>1 </a:t>
                  </a:r>
                  <a:endParaRPr lang="pl-PL" sz="1000" b="1" dirty="0">
                    <a:solidFill>
                      <a:schemeClr val="bg1"/>
                    </a:solidFill>
                  </a:endParaRPr>
                </a:p>
              </p:txBody>
            </p:sp>
          </p:grpSp>
        </p:grpSp>
      </p:grpSp>
      <p:pic>
        <p:nvPicPr>
          <p:cNvPr id="39" name="Obraz 38"/>
          <p:cNvPicPr>
            <a:picLocks noChangeAspect="1"/>
          </p:cNvPicPr>
          <p:nvPr/>
        </p:nvPicPr>
        <p:blipFill rotWithShape="1">
          <a:blip r:embed="rId3"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215238" cy="661578"/>
          </a:xfrm>
          <a:prstGeom prst="rect">
            <a:avLst/>
          </a:prstGeom>
          <a:noFill/>
        </p:spPr>
        <p:txBody>
          <a:bodyPr wrap="square">
            <a:noAutofit/>
          </a:bodyPr>
          <a:lstStyle/>
          <a:p>
            <a:pPr marL="342900" indent="-342900">
              <a:spcBef>
                <a:spcPct val="0"/>
              </a:spcBef>
              <a:defRPr/>
            </a:pPr>
            <a:r>
              <a:rPr lang="pl-PL" sz="1000" b="1" dirty="0" smtClean="0">
                <a:solidFill>
                  <a:schemeClr val="accent1"/>
                </a:solidFill>
              </a:rPr>
              <a:t>POWIĄZANIA WEWNĄTRZ  OSIEDLA</a:t>
            </a:r>
          </a:p>
          <a:p>
            <a:pPr>
              <a:spcBef>
                <a:spcPct val="0"/>
              </a:spcBef>
              <a:defRPr/>
            </a:pPr>
            <a:r>
              <a:rPr lang="pl-PL" sz="1000" dirty="0" smtClean="0"/>
              <a:t>ZAPEWNIENIE POWIĄZANIA </a:t>
            </a:r>
            <a:r>
              <a:rPr lang="pl-PL" sz="1000" dirty="0" smtClean="0"/>
              <a:t>PIESZO - </a:t>
            </a:r>
            <a:r>
              <a:rPr lang="pl-PL" sz="1000" dirty="0" smtClean="0"/>
              <a:t>ROWEROWEGO </a:t>
            </a:r>
            <a:r>
              <a:rPr lang="pl-PL" sz="1000" dirty="0" smtClean="0"/>
              <a:t>MIĘDZY UL. KRÓLEWIECKĄ I UL. WARCIAŃSKĄ, OŚWIETLENIE ŚCIEŻKI PIESZO - ROWEROWEJ ŁĄCZĄCEJ UL. KRÓLEWIECKĄ Z UL. NOTECKĄ, </a:t>
            </a:r>
            <a:r>
              <a:rPr lang="pl-PL" sz="1000" dirty="0" smtClean="0"/>
              <a:t>ZWIĘKSZENIE LICZBY </a:t>
            </a:r>
            <a:r>
              <a:rPr lang="pl-PL" sz="1000" dirty="0" smtClean="0"/>
              <a:t>PATROLI, </a:t>
            </a:r>
            <a:r>
              <a:rPr lang="pl-PL" sz="1000" dirty="0" smtClean="0"/>
              <a:t>ZAPEWNIENIE POŁĄCZENIA </a:t>
            </a:r>
            <a:r>
              <a:rPr lang="pl-PL" sz="1000" dirty="0" smtClean="0"/>
              <a:t>PIESZO - </a:t>
            </a:r>
            <a:r>
              <a:rPr lang="pl-PL" sz="1000" dirty="0" smtClean="0"/>
              <a:t>ROWEROWEGO Z </a:t>
            </a:r>
            <a:r>
              <a:rPr lang="pl-PL" sz="1000" dirty="0" smtClean="0"/>
              <a:t>TERENAMI ZIELENI POMIĘDZY LINĄ KOLEJOWĄ NR 273 I UL. </a:t>
            </a:r>
            <a:r>
              <a:rPr lang="pl-PL" sz="1000" dirty="0" smtClean="0"/>
              <a:t>KRÓLEWIECKĄ</a:t>
            </a:r>
            <a:r>
              <a:rPr lang="pl-PL" sz="1000" dirty="0" smtClean="0"/>
              <a:t>.</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1"/>
                  </a:solidFill>
                  <a:prstDash val="solid"/>
                </a:ln>
                <a:solidFill>
                  <a:schemeClr val="accent1"/>
                </a:solidFill>
                <a:effectLst>
                  <a:reflection blurRad="12700" stA="28000" endPos="45000" dist="1000" dir="5400000" sy="-100000" algn="bl" rotWithShape="0"/>
                </a:effectLst>
              </a:rPr>
              <a:t>3</a:t>
            </a:r>
            <a:endParaRPr lang="pl-PL" sz="1200" cap="all" dirty="0">
              <a:ln w="9000" cmpd="sng">
                <a:solidFill>
                  <a:schemeClr val="accent1"/>
                </a:solidFill>
                <a:prstDash val="solid"/>
              </a:ln>
              <a:solidFill>
                <a:schemeClr val="accent1"/>
              </a:solidFill>
              <a:effectLst>
                <a:reflection blurRad="12700" stA="28000" endPos="45000" dist="1000" dir="5400000" sy="-100000" algn="bl" rotWithShape="0"/>
              </a:effectLst>
            </a:endParaRPr>
          </a:p>
        </p:txBody>
      </p:sp>
      <p:sp>
        <p:nvSpPr>
          <p:cNvPr id="11"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12" name="Prostokąt 11"/>
          <p:cNvSpPr/>
          <p:nvPr/>
        </p:nvSpPr>
        <p:spPr>
          <a:xfrm>
            <a:off x="1428728" y="928670"/>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1"/>
                  </a:solidFill>
                  <a:prstDash val="solid"/>
                </a:ln>
                <a:solidFill>
                  <a:schemeClr val="bg1"/>
                </a:solidFill>
                <a:effectLst>
                  <a:reflection blurRad="12700" stA="28000" endPos="45000" dist="1000" dir="5400000" sy="-100000" algn="bl" rotWithShape="0"/>
                </a:effectLst>
              </a:rPr>
              <a:t>PRZEMIESZCZANIE SIĘ</a:t>
            </a:r>
            <a:endParaRPr lang="pl-PL" sz="3200" cap="all" dirty="0">
              <a:ln w="9000" cmpd="sng">
                <a:solidFill>
                  <a:schemeClr val="accent1"/>
                </a:solidFill>
                <a:prstDash val="solid"/>
              </a:ln>
              <a:solidFill>
                <a:schemeClr val="bg1"/>
              </a:solidFill>
              <a:effectLst>
                <a:reflection blurRad="12700" stA="28000" endPos="45000" dist="1000" dir="5400000" sy="-100000" algn="bl" rotWithShape="0"/>
              </a:effectLst>
            </a:endParaRPr>
          </a:p>
        </p:txBody>
      </p:sp>
      <p:grpSp>
        <p:nvGrpSpPr>
          <p:cNvPr id="40" name="Grupa 39"/>
          <p:cNvGrpSpPr/>
          <p:nvPr/>
        </p:nvGrpSpPr>
        <p:grpSpPr>
          <a:xfrm>
            <a:off x="2928926" y="1428736"/>
            <a:ext cx="3333277" cy="3653954"/>
            <a:chOff x="2928926" y="1428736"/>
            <a:chExt cx="3333277" cy="3653954"/>
          </a:xfrm>
        </p:grpSpPr>
        <p:grpSp>
          <p:nvGrpSpPr>
            <p:cNvPr id="2" name="Grupa 37"/>
            <p:cNvGrpSpPr/>
            <p:nvPr/>
          </p:nvGrpSpPr>
          <p:grpSpPr>
            <a:xfrm>
              <a:off x="2928926" y="1428736"/>
              <a:ext cx="3333277" cy="3296101"/>
              <a:chOff x="2928926" y="1428736"/>
              <a:chExt cx="3333277" cy="3296101"/>
            </a:xfrm>
          </p:grpSpPr>
          <p:grpSp>
            <p:nvGrpSpPr>
              <p:cNvPr id="3" name="Grupa 23"/>
              <p:cNvGrpSpPr/>
              <p:nvPr/>
            </p:nvGrpSpPr>
            <p:grpSpPr>
              <a:xfrm>
                <a:off x="3357554" y="1428736"/>
                <a:ext cx="428628" cy="1000132"/>
                <a:chOff x="2688483" y="1476375"/>
                <a:chExt cx="438150" cy="1251438"/>
              </a:xfrm>
            </p:grpSpPr>
            <p:sp>
              <p:nvSpPr>
                <p:cNvPr id="25" name="Dowolny kształt 24"/>
                <p:cNvSpPr/>
                <p:nvPr/>
              </p:nvSpPr>
              <p:spPr>
                <a:xfrm>
                  <a:off x="2688483" y="1476375"/>
                  <a:ext cx="438150" cy="1251438"/>
                </a:xfrm>
                <a:custGeom>
                  <a:avLst/>
                  <a:gdLst>
                    <a:gd name="connsiteX0" fmla="*/ 438150 w 438150"/>
                    <a:gd name="connsiteY0" fmla="*/ 1162050 h 1162050"/>
                    <a:gd name="connsiteX1" fmla="*/ 0 w 438150"/>
                    <a:gd name="connsiteY1" fmla="*/ 0 h 1162050"/>
                  </a:gdLst>
                  <a:ahLst/>
                  <a:cxnLst>
                    <a:cxn ang="0">
                      <a:pos x="connsiteX0" y="connsiteY0"/>
                    </a:cxn>
                    <a:cxn ang="0">
                      <a:pos x="connsiteX1" y="connsiteY1"/>
                    </a:cxn>
                  </a:cxnLst>
                  <a:rect l="l" t="t" r="r" b="b"/>
                  <a:pathLst>
                    <a:path w="438150" h="1162050">
                      <a:moveTo>
                        <a:pt x="438150" y="1162050"/>
                      </a:moveTo>
                      <a:cubicBezTo>
                        <a:pt x="254000" y="680243"/>
                        <a:pt x="69850" y="198437"/>
                        <a:pt x="0"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26" name="Prostokąt 25"/>
                <p:cNvSpPr/>
                <p:nvPr/>
              </p:nvSpPr>
              <p:spPr>
                <a:xfrm>
                  <a:off x="2807620" y="1500174"/>
                  <a:ext cx="306829" cy="346918"/>
                </a:xfrm>
                <a:prstGeom prst="rect">
                  <a:avLst/>
                </a:prstGeom>
              </p:spPr>
              <p:txBody>
                <a:bodyPr wrap="none">
                  <a:spAutoFit/>
                </a:bodyPr>
                <a:lstStyle/>
                <a:p>
                  <a:pPr lvl="0" algn="r">
                    <a:spcBef>
                      <a:spcPct val="0"/>
                    </a:spcBef>
                    <a:defRPr/>
                  </a:pPr>
                  <a:r>
                    <a:rPr lang="pl-PL" sz="1100" b="1" dirty="0" smtClean="0">
                      <a:solidFill>
                        <a:schemeClr val="bg1"/>
                      </a:solidFill>
                    </a:rPr>
                    <a:t>2</a:t>
                  </a:r>
                  <a:endParaRPr lang="pl-PL" sz="1100" b="1" dirty="0">
                    <a:solidFill>
                      <a:schemeClr val="bg1"/>
                    </a:solidFill>
                  </a:endParaRPr>
                </a:p>
              </p:txBody>
            </p:sp>
          </p:grpSp>
          <p:grpSp>
            <p:nvGrpSpPr>
              <p:cNvPr id="4" name="Grupa 26"/>
              <p:cNvGrpSpPr/>
              <p:nvPr/>
            </p:nvGrpSpPr>
            <p:grpSpPr>
              <a:xfrm>
                <a:off x="2928926" y="1428736"/>
                <a:ext cx="3333277" cy="3296101"/>
                <a:chOff x="2928926" y="1428736"/>
                <a:chExt cx="3333277" cy="3296101"/>
              </a:xfrm>
            </p:grpSpPr>
            <p:sp>
              <p:nvSpPr>
                <p:cNvPr id="28" name="Dowolny kształt 27"/>
                <p:cNvSpPr/>
                <p:nvPr/>
              </p:nvSpPr>
              <p:spPr>
                <a:xfrm>
                  <a:off x="2928926" y="2295222"/>
                  <a:ext cx="3333277" cy="2429615"/>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nvGrpSpPr>
                <p:cNvPr id="5" name="Grupa 25"/>
                <p:cNvGrpSpPr/>
                <p:nvPr/>
              </p:nvGrpSpPr>
              <p:grpSpPr>
                <a:xfrm>
                  <a:off x="3071802" y="1428736"/>
                  <a:ext cx="3144251" cy="2822683"/>
                  <a:chOff x="3071802" y="1428736"/>
                  <a:chExt cx="3144251" cy="2822683"/>
                </a:xfrm>
              </p:grpSpPr>
              <p:cxnSp>
                <p:nvCxnSpPr>
                  <p:cNvPr id="32" name="Łącznik prosty 31"/>
                  <p:cNvCxnSpPr/>
                  <p:nvPr/>
                </p:nvCxnSpPr>
                <p:spPr>
                  <a:xfrm rot="16200000" flipV="1">
                    <a:off x="2865972" y="1777443"/>
                    <a:ext cx="973959" cy="276545"/>
                  </a:xfrm>
                  <a:prstGeom prst="line">
                    <a:avLst/>
                  </a:pr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cxnSp>
              <p:sp>
                <p:nvSpPr>
                  <p:cNvPr id="33" name="Dowolny kształt 32"/>
                  <p:cNvSpPr/>
                  <p:nvPr/>
                </p:nvSpPr>
                <p:spPr>
                  <a:xfrm>
                    <a:off x="5224556" y="2831167"/>
                    <a:ext cx="991497" cy="98256"/>
                  </a:xfrm>
                  <a:custGeom>
                    <a:avLst/>
                    <a:gdLst>
                      <a:gd name="connsiteX0" fmla="*/ 0 w 1180213"/>
                      <a:gd name="connsiteY0" fmla="*/ 0 h 116958"/>
                      <a:gd name="connsiteX1" fmla="*/ 414669 w 1180213"/>
                      <a:gd name="connsiteY1" fmla="*/ 21265 h 116958"/>
                      <a:gd name="connsiteX2" fmla="*/ 754911 w 1180213"/>
                      <a:gd name="connsiteY2" fmla="*/ 31897 h 116958"/>
                      <a:gd name="connsiteX3" fmla="*/ 1180213 w 1180213"/>
                      <a:gd name="connsiteY3" fmla="*/ 116958 h 116958"/>
                    </a:gdLst>
                    <a:ahLst/>
                    <a:cxnLst>
                      <a:cxn ang="0">
                        <a:pos x="connsiteX0" y="connsiteY0"/>
                      </a:cxn>
                      <a:cxn ang="0">
                        <a:pos x="connsiteX1" y="connsiteY1"/>
                      </a:cxn>
                      <a:cxn ang="0">
                        <a:pos x="connsiteX2" y="connsiteY2"/>
                      </a:cxn>
                      <a:cxn ang="0">
                        <a:pos x="connsiteX3" y="connsiteY3"/>
                      </a:cxn>
                    </a:cxnLst>
                    <a:rect l="l" t="t" r="r" b="b"/>
                    <a:pathLst>
                      <a:path w="1180213" h="116958">
                        <a:moveTo>
                          <a:pt x="0" y="0"/>
                        </a:moveTo>
                        <a:lnTo>
                          <a:pt x="414669" y="21265"/>
                        </a:lnTo>
                        <a:cubicBezTo>
                          <a:pt x="540488" y="26581"/>
                          <a:pt x="627321" y="15948"/>
                          <a:pt x="754911" y="31897"/>
                        </a:cubicBezTo>
                        <a:cubicBezTo>
                          <a:pt x="882501" y="47846"/>
                          <a:pt x="1031357" y="82402"/>
                          <a:pt x="1180213" y="116958"/>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4" name="Dowolny kształt 33"/>
                  <p:cNvSpPr/>
                  <p:nvPr/>
                </p:nvSpPr>
                <p:spPr>
                  <a:xfrm>
                    <a:off x="3929058" y="1428736"/>
                    <a:ext cx="164081" cy="1009405"/>
                  </a:xfrm>
                  <a:custGeom>
                    <a:avLst/>
                    <a:gdLst>
                      <a:gd name="connsiteX0" fmla="*/ 85060 w 237461"/>
                      <a:gd name="connsiteY0" fmla="*/ 1371600 h 1371600"/>
                      <a:gd name="connsiteX1" fmla="*/ 223284 w 237461"/>
                      <a:gd name="connsiteY1" fmla="*/ 701749 h 1371600"/>
                      <a:gd name="connsiteX2" fmla="*/ 0 w 237461"/>
                      <a:gd name="connsiteY2" fmla="*/ 0 h 1371600"/>
                    </a:gdLst>
                    <a:ahLst/>
                    <a:cxnLst>
                      <a:cxn ang="0">
                        <a:pos x="connsiteX0" y="connsiteY0"/>
                      </a:cxn>
                      <a:cxn ang="0">
                        <a:pos x="connsiteX1" y="connsiteY1"/>
                      </a:cxn>
                      <a:cxn ang="0">
                        <a:pos x="connsiteX2" y="connsiteY2"/>
                      </a:cxn>
                    </a:cxnLst>
                    <a:rect l="l" t="t" r="r" b="b"/>
                    <a:pathLst>
                      <a:path w="237461" h="1371600">
                        <a:moveTo>
                          <a:pt x="85060" y="1371600"/>
                        </a:moveTo>
                        <a:cubicBezTo>
                          <a:pt x="161260" y="1150974"/>
                          <a:pt x="237461" y="930349"/>
                          <a:pt x="223284" y="701749"/>
                        </a:cubicBezTo>
                        <a:cubicBezTo>
                          <a:pt x="209107" y="473149"/>
                          <a:pt x="104553" y="236574"/>
                          <a:pt x="0" y="0"/>
                        </a:cubicBez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5" name="Dowolny kształt 34"/>
                  <p:cNvSpPr/>
                  <p:nvPr/>
                </p:nvSpPr>
                <p:spPr>
                  <a:xfrm>
                    <a:off x="4012725" y="2438141"/>
                    <a:ext cx="263506" cy="509147"/>
                  </a:xfrm>
                  <a:custGeom>
                    <a:avLst/>
                    <a:gdLst>
                      <a:gd name="connsiteX0" fmla="*/ 38986 w 313660"/>
                      <a:gd name="connsiteY0" fmla="*/ 0 h 606056"/>
                      <a:gd name="connsiteX1" fmla="*/ 38986 w 313660"/>
                      <a:gd name="connsiteY1" fmla="*/ 382772 h 606056"/>
                      <a:gd name="connsiteX2" fmla="*/ 272902 w 313660"/>
                      <a:gd name="connsiteY2" fmla="*/ 574158 h 606056"/>
                      <a:gd name="connsiteX3" fmla="*/ 283535 w 313660"/>
                      <a:gd name="connsiteY3" fmla="*/ 574158 h 606056"/>
                    </a:gdLst>
                    <a:ahLst/>
                    <a:cxnLst>
                      <a:cxn ang="0">
                        <a:pos x="connsiteX0" y="connsiteY0"/>
                      </a:cxn>
                      <a:cxn ang="0">
                        <a:pos x="connsiteX1" y="connsiteY1"/>
                      </a:cxn>
                      <a:cxn ang="0">
                        <a:pos x="connsiteX2" y="connsiteY2"/>
                      </a:cxn>
                      <a:cxn ang="0">
                        <a:pos x="connsiteX3" y="connsiteY3"/>
                      </a:cxn>
                    </a:cxnLst>
                    <a:rect l="l" t="t" r="r" b="b"/>
                    <a:pathLst>
                      <a:path w="313660" h="606056">
                        <a:moveTo>
                          <a:pt x="38986" y="0"/>
                        </a:moveTo>
                        <a:cubicBezTo>
                          <a:pt x="19493" y="143539"/>
                          <a:pt x="0" y="287079"/>
                          <a:pt x="38986" y="382772"/>
                        </a:cubicBezTo>
                        <a:cubicBezTo>
                          <a:pt x="77972" y="478465"/>
                          <a:pt x="232144" y="542260"/>
                          <a:pt x="272902" y="574158"/>
                        </a:cubicBezTo>
                        <a:cubicBezTo>
                          <a:pt x="313660" y="606056"/>
                          <a:pt x="298597" y="590107"/>
                          <a:pt x="283535" y="574158"/>
                        </a:cubicBezTo>
                      </a:path>
                    </a:pathLst>
                  </a:cu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6" name="Dowolny kształt 35"/>
                  <p:cNvSpPr/>
                  <p:nvPr/>
                </p:nvSpPr>
                <p:spPr>
                  <a:xfrm>
                    <a:off x="5233487" y="3724408"/>
                    <a:ext cx="446621" cy="527011"/>
                  </a:xfrm>
                  <a:custGeom>
                    <a:avLst/>
                    <a:gdLst>
                      <a:gd name="connsiteX0" fmla="*/ 0 w 531628"/>
                      <a:gd name="connsiteY0" fmla="*/ 627320 h 627320"/>
                      <a:gd name="connsiteX1" fmla="*/ 148856 w 531628"/>
                      <a:gd name="connsiteY1" fmla="*/ 361506 h 627320"/>
                      <a:gd name="connsiteX2" fmla="*/ 531628 w 531628"/>
                      <a:gd name="connsiteY2" fmla="*/ 0 h 627320"/>
                    </a:gdLst>
                    <a:ahLst/>
                    <a:cxnLst>
                      <a:cxn ang="0">
                        <a:pos x="connsiteX0" y="connsiteY0"/>
                      </a:cxn>
                      <a:cxn ang="0">
                        <a:pos x="connsiteX1" y="connsiteY1"/>
                      </a:cxn>
                      <a:cxn ang="0">
                        <a:pos x="connsiteX2" y="connsiteY2"/>
                      </a:cxn>
                    </a:cxnLst>
                    <a:rect l="l" t="t" r="r" b="b"/>
                    <a:pathLst>
                      <a:path w="531628" h="627320">
                        <a:moveTo>
                          <a:pt x="0" y="627320"/>
                        </a:moveTo>
                        <a:cubicBezTo>
                          <a:pt x="30125" y="546689"/>
                          <a:pt x="60251" y="466059"/>
                          <a:pt x="148856" y="361506"/>
                        </a:cubicBezTo>
                        <a:cubicBezTo>
                          <a:pt x="237461" y="256953"/>
                          <a:pt x="384544" y="128476"/>
                          <a:pt x="531628"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7" name="Prostokąt 36"/>
                  <p:cNvSpPr/>
                  <p:nvPr/>
                </p:nvSpPr>
                <p:spPr>
                  <a:xfrm>
                    <a:off x="3071802" y="1714488"/>
                    <a:ext cx="240060" cy="206850"/>
                  </a:xfrm>
                  <a:prstGeom prst="rect">
                    <a:avLst/>
                  </a:prstGeom>
                  <a:ln w="25400">
                    <a:noFill/>
                  </a:ln>
                </p:spPr>
                <p:txBody>
                  <a:bodyPr wrap="square">
                    <a:spAutoFit/>
                  </a:bodyPr>
                  <a:lstStyle/>
                  <a:p>
                    <a:pPr lvl="0" algn="r">
                      <a:spcBef>
                        <a:spcPct val="0"/>
                      </a:spcBef>
                      <a:defRPr/>
                    </a:pPr>
                    <a:r>
                      <a:rPr lang="pl-PL" sz="1000" b="1" dirty="0" smtClean="0">
                        <a:solidFill>
                          <a:schemeClr val="bg1"/>
                        </a:solidFill>
                      </a:rPr>
                      <a:t>1 </a:t>
                    </a:r>
                    <a:endParaRPr lang="pl-PL" sz="1000" b="1" dirty="0">
                      <a:solidFill>
                        <a:schemeClr val="bg1"/>
                      </a:solidFill>
                    </a:endParaRPr>
                  </a:p>
                </p:txBody>
              </p:sp>
            </p:grpSp>
          </p:grpSp>
        </p:grpSp>
        <p:sp>
          <p:nvSpPr>
            <p:cNvPr id="24" name="Dowolny kształt 23"/>
            <p:cNvSpPr/>
            <p:nvPr/>
          </p:nvSpPr>
          <p:spPr>
            <a:xfrm>
              <a:off x="3214678" y="2786058"/>
              <a:ext cx="2392326" cy="2296632"/>
            </a:xfrm>
            <a:custGeom>
              <a:avLst/>
              <a:gdLst>
                <a:gd name="connsiteX0" fmla="*/ 0 w 2392326"/>
                <a:gd name="connsiteY0" fmla="*/ 53163 h 2296632"/>
                <a:gd name="connsiteX1" fmla="*/ 1467293 w 2392326"/>
                <a:gd name="connsiteY1" fmla="*/ 2137144 h 2296632"/>
                <a:gd name="connsiteX2" fmla="*/ 1488558 w 2392326"/>
                <a:gd name="connsiteY2" fmla="*/ 2020186 h 2296632"/>
                <a:gd name="connsiteX3" fmla="*/ 1594884 w 2392326"/>
                <a:gd name="connsiteY3" fmla="*/ 1956391 h 2296632"/>
                <a:gd name="connsiteX4" fmla="*/ 1711842 w 2392326"/>
                <a:gd name="connsiteY4" fmla="*/ 2041451 h 2296632"/>
                <a:gd name="connsiteX5" fmla="*/ 1733107 w 2392326"/>
                <a:gd name="connsiteY5" fmla="*/ 2009553 h 2296632"/>
                <a:gd name="connsiteX6" fmla="*/ 1775637 w 2392326"/>
                <a:gd name="connsiteY6" fmla="*/ 1977656 h 2296632"/>
                <a:gd name="connsiteX7" fmla="*/ 1956391 w 2392326"/>
                <a:gd name="connsiteY7" fmla="*/ 2296632 h 2296632"/>
                <a:gd name="connsiteX8" fmla="*/ 2328530 w 2392326"/>
                <a:gd name="connsiteY8" fmla="*/ 1541721 h 2296632"/>
                <a:gd name="connsiteX9" fmla="*/ 2392326 w 2392326"/>
                <a:gd name="connsiteY9" fmla="*/ 1446028 h 2296632"/>
                <a:gd name="connsiteX10" fmla="*/ 1329070 w 2392326"/>
                <a:gd name="connsiteY10" fmla="*/ 1339702 h 2296632"/>
                <a:gd name="connsiteX11" fmla="*/ 1137684 w 2392326"/>
                <a:gd name="connsiteY11" fmla="*/ 1265274 h 2296632"/>
                <a:gd name="connsiteX12" fmla="*/ 999461 w 2392326"/>
                <a:gd name="connsiteY12" fmla="*/ 925032 h 2296632"/>
                <a:gd name="connsiteX13" fmla="*/ 446568 w 2392326"/>
                <a:gd name="connsiteY13" fmla="*/ 148856 h 2296632"/>
                <a:gd name="connsiteX14" fmla="*/ 223284 w 2392326"/>
                <a:gd name="connsiteY14" fmla="*/ 31898 h 2296632"/>
                <a:gd name="connsiteX15" fmla="*/ 85061 w 2392326"/>
                <a:gd name="connsiteY15" fmla="*/ 0 h 2296632"/>
                <a:gd name="connsiteX16" fmla="*/ 0 w 2392326"/>
                <a:gd name="connsiteY16" fmla="*/ 53163 h 229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92326" h="2296632">
                  <a:moveTo>
                    <a:pt x="0" y="53163"/>
                  </a:moveTo>
                  <a:lnTo>
                    <a:pt x="1467293" y="2137144"/>
                  </a:lnTo>
                  <a:lnTo>
                    <a:pt x="1488558" y="2020186"/>
                  </a:lnTo>
                  <a:lnTo>
                    <a:pt x="1594884" y="1956391"/>
                  </a:lnTo>
                  <a:lnTo>
                    <a:pt x="1711842" y="2041451"/>
                  </a:lnTo>
                  <a:lnTo>
                    <a:pt x="1733107" y="2009553"/>
                  </a:lnTo>
                  <a:lnTo>
                    <a:pt x="1775637" y="1977656"/>
                  </a:lnTo>
                  <a:lnTo>
                    <a:pt x="1956391" y="2296632"/>
                  </a:lnTo>
                  <a:lnTo>
                    <a:pt x="2328530" y="1541721"/>
                  </a:lnTo>
                  <a:lnTo>
                    <a:pt x="2392326" y="1446028"/>
                  </a:lnTo>
                  <a:lnTo>
                    <a:pt x="1329070" y="1339702"/>
                  </a:lnTo>
                  <a:lnTo>
                    <a:pt x="1137684" y="1265274"/>
                  </a:lnTo>
                  <a:lnTo>
                    <a:pt x="999461" y="925032"/>
                  </a:lnTo>
                  <a:lnTo>
                    <a:pt x="446568" y="148856"/>
                  </a:lnTo>
                  <a:lnTo>
                    <a:pt x="223284" y="31898"/>
                  </a:lnTo>
                  <a:lnTo>
                    <a:pt x="85061" y="0"/>
                  </a:lnTo>
                  <a:lnTo>
                    <a:pt x="0" y="53163"/>
                  </a:lnTo>
                  <a:close/>
                </a:path>
              </a:pathLst>
            </a:custGeom>
            <a:solidFill>
              <a:srgbClr val="00B0F0">
                <a:alpha val="30000"/>
              </a:srgbClr>
            </a:solid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Dowolny kształt 26"/>
            <p:cNvSpPr/>
            <p:nvPr/>
          </p:nvSpPr>
          <p:spPr>
            <a:xfrm>
              <a:off x="4958637" y="4214818"/>
              <a:ext cx="219123" cy="785818"/>
            </a:xfrm>
            <a:custGeom>
              <a:avLst/>
              <a:gdLst>
                <a:gd name="connsiteX0" fmla="*/ 0 w 276225"/>
                <a:gd name="connsiteY0" fmla="*/ 990600 h 990600"/>
                <a:gd name="connsiteX1" fmla="*/ 66675 w 276225"/>
                <a:gd name="connsiteY1" fmla="*/ 962025 h 990600"/>
                <a:gd name="connsiteX2" fmla="*/ 200025 w 276225"/>
                <a:gd name="connsiteY2" fmla="*/ 828675 h 990600"/>
                <a:gd name="connsiteX3" fmla="*/ 171450 w 276225"/>
                <a:gd name="connsiteY3" fmla="*/ 466725 h 990600"/>
                <a:gd name="connsiteX4" fmla="*/ 276225 w 276225"/>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990600">
                  <a:moveTo>
                    <a:pt x="0" y="990600"/>
                  </a:moveTo>
                  <a:cubicBezTo>
                    <a:pt x="16669" y="989806"/>
                    <a:pt x="33338" y="989013"/>
                    <a:pt x="66675" y="962025"/>
                  </a:cubicBezTo>
                  <a:cubicBezTo>
                    <a:pt x="100013" y="935038"/>
                    <a:pt x="182563" y="911225"/>
                    <a:pt x="200025" y="828675"/>
                  </a:cubicBezTo>
                  <a:cubicBezTo>
                    <a:pt x="217487" y="746125"/>
                    <a:pt x="158750" y="604837"/>
                    <a:pt x="171450" y="466725"/>
                  </a:cubicBezTo>
                  <a:cubicBezTo>
                    <a:pt x="184150" y="328613"/>
                    <a:pt x="230187" y="164306"/>
                    <a:pt x="276225" y="0"/>
                  </a:cubicBez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1" name="Dowolny kształt 30"/>
            <p:cNvSpPr/>
            <p:nvPr/>
          </p:nvSpPr>
          <p:spPr>
            <a:xfrm>
              <a:off x="4768137" y="4168390"/>
              <a:ext cx="123733" cy="689372"/>
            </a:xfrm>
            <a:custGeom>
              <a:avLst/>
              <a:gdLst>
                <a:gd name="connsiteX0" fmla="*/ 0 w 133350"/>
                <a:gd name="connsiteY0" fmla="*/ 742950 h 742950"/>
                <a:gd name="connsiteX1" fmla="*/ 133350 w 133350"/>
                <a:gd name="connsiteY1" fmla="*/ 0 h 742950"/>
              </a:gdLst>
              <a:ahLst/>
              <a:cxnLst>
                <a:cxn ang="0">
                  <a:pos x="connsiteX0" y="connsiteY0"/>
                </a:cxn>
                <a:cxn ang="0">
                  <a:pos x="connsiteX1" y="connsiteY1"/>
                </a:cxn>
              </a:cxnLst>
              <a:rect l="l" t="t" r="r" b="b"/>
              <a:pathLst>
                <a:path w="133350" h="742950">
                  <a:moveTo>
                    <a:pt x="0" y="742950"/>
                  </a:moveTo>
                  <a:lnTo>
                    <a:pt x="133350" y="0"/>
                  </a:ln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9" name="Prostokąt 38"/>
            <p:cNvSpPr/>
            <p:nvPr/>
          </p:nvSpPr>
          <p:spPr>
            <a:xfrm>
              <a:off x="4829675" y="4357694"/>
              <a:ext cx="256801" cy="261610"/>
            </a:xfrm>
            <a:prstGeom prst="rect">
              <a:avLst/>
            </a:prstGeom>
          </p:spPr>
          <p:txBody>
            <a:bodyPr wrap="none">
              <a:spAutoFit/>
            </a:bodyPr>
            <a:lstStyle/>
            <a:p>
              <a:pPr lvl="0" algn="r">
                <a:spcBef>
                  <a:spcPct val="0"/>
                </a:spcBef>
                <a:defRPr/>
              </a:pPr>
              <a:r>
                <a:rPr lang="pl-PL" sz="1100" b="1" dirty="0" smtClean="0">
                  <a:solidFill>
                    <a:schemeClr val="bg1"/>
                  </a:solidFill>
                </a:rPr>
                <a:t>3</a:t>
              </a:r>
              <a:endParaRPr lang="pl-PL" sz="1100" b="1" dirty="0">
                <a:solidFill>
                  <a:schemeClr val="bg1"/>
                </a:solidFill>
              </a:endParaRPr>
            </a:p>
          </p:txBody>
        </p:sp>
      </p:grpSp>
      <p:pic>
        <p:nvPicPr>
          <p:cNvPr id="38" name="Obraz 37"/>
          <p:cNvPicPr>
            <a:picLocks noChangeAspect="1"/>
          </p:cNvPicPr>
          <p:nvPr/>
        </p:nvPicPr>
        <p:blipFill rotWithShape="1">
          <a:blip r:embed="rId3"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3"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215238" cy="661578"/>
          </a:xfrm>
          <a:prstGeom prst="rect">
            <a:avLst/>
          </a:prstGeom>
          <a:noFill/>
        </p:spPr>
        <p:txBody>
          <a:bodyPr wrap="square">
            <a:noAutofit/>
          </a:bodyPr>
          <a:lstStyle/>
          <a:p>
            <a:pPr marL="342900" indent="-342900">
              <a:spcBef>
                <a:spcPct val="0"/>
              </a:spcBef>
              <a:defRPr/>
            </a:pPr>
            <a:r>
              <a:rPr lang="pl-PL" sz="1000" b="1" dirty="0" smtClean="0">
                <a:solidFill>
                  <a:schemeClr val="accent1"/>
                </a:solidFill>
              </a:rPr>
              <a:t>UZUPEŁNIENIE UKŁADU </a:t>
            </a:r>
            <a:r>
              <a:rPr lang="pl-PL" sz="1000" b="1" dirty="0" smtClean="0">
                <a:solidFill>
                  <a:schemeClr val="accent1"/>
                </a:solidFill>
              </a:rPr>
              <a:t>ULIC</a:t>
            </a:r>
          </a:p>
          <a:p>
            <a:pPr>
              <a:spcBef>
                <a:spcPct val="0"/>
              </a:spcBef>
              <a:defRPr/>
            </a:pPr>
            <a:r>
              <a:rPr lang="pl-PL" sz="1000" dirty="0" smtClean="0"/>
              <a:t>PRZEDŁUŻENIE UL. RESZELSKIEJ DO UL. KRÓLEWIECKIEJ.  KIEROWCY Z BUDYNKÓW WIELORODZINNYCH Z OKOLICY UL. RESZELSKIEJ, </a:t>
            </a:r>
          </a:p>
          <a:p>
            <a:pPr>
              <a:spcBef>
                <a:spcPct val="0"/>
              </a:spcBef>
              <a:defRPr/>
            </a:pPr>
            <a:r>
              <a:rPr lang="pl-PL" sz="1000" dirty="0" smtClean="0"/>
              <a:t>UL. TOLKMICKIEJ, UL. OSTRÓDZKIEJ I UL. AUGUSTOWSKIEJ PRZEJEŻDŻAJĄ PRZEZ OSIEDLE DO UL. MAŚLICKIEJ LUB UL. KRÓLEWIECKIEJ.</a:t>
            </a:r>
          </a:p>
          <a:p>
            <a:pPr>
              <a:spcBef>
                <a:spcPct val="0"/>
              </a:spcBef>
              <a:defRPr/>
            </a:pPr>
            <a:r>
              <a:rPr lang="pl-PL" sz="1000" dirty="0" smtClean="0"/>
              <a:t>DOKOŃCZENIE UL.  BRODNICKIEJ, PRZEJŚCIE MIĘDZY UL.  HODOWLANĄ  A  UL. </a:t>
            </a:r>
            <a:r>
              <a:rPr lang="pl-PL" sz="1000" dirty="0" smtClean="0"/>
              <a:t>GMINNĄ</a:t>
            </a:r>
            <a:r>
              <a:rPr lang="pl-PL" sz="1000" dirty="0" smtClean="0"/>
              <a:t>.</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1"/>
                  </a:solidFill>
                  <a:prstDash val="solid"/>
                </a:ln>
                <a:solidFill>
                  <a:schemeClr val="accent1"/>
                </a:solidFill>
                <a:effectLst>
                  <a:reflection blurRad="12700" stA="28000" endPos="45000" dist="1000" dir="5400000" sy="-100000" algn="bl" rotWithShape="0"/>
                </a:effectLst>
              </a:rPr>
              <a:t>4</a:t>
            </a:r>
            <a:endParaRPr lang="pl-PL" sz="1200" cap="all" dirty="0">
              <a:ln w="9000" cmpd="sng">
                <a:solidFill>
                  <a:schemeClr val="accent1"/>
                </a:solidFill>
                <a:prstDash val="solid"/>
              </a:ln>
              <a:solidFill>
                <a:schemeClr val="accent1"/>
              </a:solidFill>
              <a:effectLst>
                <a:reflection blurRad="12700" stA="28000" endPos="45000" dist="1000" dir="5400000" sy="-100000" algn="bl" rotWithShape="0"/>
              </a:effectLst>
            </a:endParaRPr>
          </a:p>
        </p:txBody>
      </p:sp>
      <p:sp>
        <p:nvSpPr>
          <p:cNvPr id="11"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12" name="Prostokąt 11"/>
          <p:cNvSpPr/>
          <p:nvPr/>
        </p:nvSpPr>
        <p:spPr>
          <a:xfrm>
            <a:off x="1428728" y="928670"/>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1"/>
                  </a:solidFill>
                  <a:prstDash val="solid"/>
                </a:ln>
                <a:solidFill>
                  <a:schemeClr val="bg1"/>
                </a:solidFill>
                <a:effectLst>
                  <a:reflection blurRad="12700" stA="28000" endPos="45000" dist="1000" dir="5400000" sy="-100000" algn="bl" rotWithShape="0"/>
                </a:effectLst>
              </a:rPr>
              <a:t>PRZEMIESZCZANIE SIĘ</a:t>
            </a:r>
            <a:endParaRPr lang="pl-PL" sz="3200" cap="all" dirty="0">
              <a:ln w="9000" cmpd="sng">
                <a:solidFill>
                  <a:schemeClr val="accent1"/>
                </a:solidFill>
                <a:prstDash val="solid"/>
              </a:ln>
              <a:solidFill>
                <a:schemeClr val="bg1"/>
              </a:solidFill>
              <a:effectLst>
                <a:reflection blurRad="12700" stA="28000" endPos="45000" dist="1000" dir="5400000" sy="-100000" algn="bl" rotWithShape="0"/>
              </a:effectLst>
            </a:endParaRPr>
          </a:p>
        </p:txBody>
      </p:sp>
      <p:grpSp>
        <p:nvGrpSpPr>
          <p:cNvPr id="51" name="Grupa 50"/>
          <p:cNvGrpSpPr/>
          <p:nvPr/>
        </p:nvGrpSpPr>
        <p:grpSpPr>
          <a:xfrm>
            <a:off x="2928926" y="1428736"/>
            <a:ext cx="3333277" cy="3653954"/>
            <a:chOff x="2928926" y="1428736"/>
            <a:chExt cx="3333277" cy="3653954"/>
          </a:xfrm>
        </p:grpSpPr>
        <p:grpSp>
          <p:nvGrpSpPr>
            <p:cNvPr id="43" name="Grupa 42"/>
            <p:cNvGrpSpPr/>
            <p:nvPr/>
          </p:nvGrpSpPr>
          <p:grpSpPr>
            <a:xfrm>
              <a:off x="2928926" y="1428736"/>
              <a:ext cx="3333277" cy="3653954"/>
              <a:chOff x="2928926" y="1428736"/>
              <a:chExt cx="3333277" cy="3653954"/>
            </a:xfrm>
          </p:grpSpPr>
          <p:grpSp>
            <p:nvGrpSpPr>
              <p:cNvPr id="2" name="Grupa 39"/>
              <p:cNvGrpSpPr/>
              <p:nvPr/>
            </p:nvGrpSpPr>
            <p:grpSpPr>
              <a:xfrm>
                <a:off x="2928926" y="1428736"/>
                <a:ext cx="3333277" cy="3653954"/>
                <a:chOff x="2928926" y="1428736"/>
                <a:chExt cx="3333277" cy="3653954"/>
              </a:xfrm>
            </p:grpSpPr>
            <p:grpSp>
              <p:nvGrpSpPr>
                <p:cNvPr id="3" name="Grupa 37"/>
                <p:cNvGrpSpPr/>
                <p:nvPr/>
              </p:nvGrpSpPr>
              <p:grpSpPr>
                <a:xfrm>
                  <a:off x="2928926" y="1428736"/>
                  <a:ext cx="3333277" cy="3296101"/>
                  <a:chOff x="2928926" y="1428736"/>
                  <a:chExt cx="3333277" cy="3296101"/>
                </a:xfrm>
              </p:grpSpPr>
              <p:grpSp>
                <p:nvGrpSpPr>
                  <p:cNvPr id="4" name="Grupa 23"/>
                  <p:cNvGrpSpPr/>
                  <p:nvPr/>
                </p:nvGrpSpPr>
                <p:grpSpPr>
                  <a:xfrm>
                    <a:off x="3357554" y="1428736"/>
                    <a:ext cx="428628" cy="1000132"/>
                    <a:chOff x="2688483" y="1476375"/>
                    <a:chExt cx="438150" cy="1251438"/>
                  </a:xfrm>
                </p:grpSpPr>
                <p:sp>
                  <p:nvSpPr>
                    <p:cNvPr id="25" name="Dowolny kształt 24"/>
                    <p:cNvSpPr/>
                    <p:nvPr/>
                  </p:nvSpPr>
                  <p:spPr>
                    <a:xfrm>
                      <a:off x="2688483" y="1476375"/>
                      <a:ext cx="438150" cy="1251438"/>
                    </a:xfrm>
                    <a:custGeom>
                      <a:avLst/>
                      <a:gdLst>
                        <a:gd name="connsiteX0" fmla="*/ 438150 w 438150"/>
                        <a:gd name="connsiteY0" fmla="*/ 1162050 h 1162050"/>
                        <a:gd name="connsiteX1" fmla="*/ 0 w 438150"/>
                        <a:gd name="connsiteY1" fmla="*/ 0 h 1162050"/>
                      </a:gdLst>
                      <a:ahLst/>
                      <a:cxnLst>
                        <a:cxn ang="0">
                          <a:pos x="connsiteX0" y="connsiteY0"/>
                        </a:cxn>
                        <a:cxn ang="0">
                          <a:pos x="connsiteX1" y="connsiteY1"/>
                        </a:cxn>
                      </a:cxnLst>
                      <a:rect l="l" t="t" r="r" b="b"/>
                      <a:pathLst>
                        <a:path w="438150" h="1162050">
                          <a:moveTo>
                            <a:pt x="438150" y="1162050"/>
                          </a:moveTo>
                          <a:cubicBezTo>
                            <a:pt x="254000" y="680243"/>
                            <a:pt x="69850" y="198437"/>
                            <a:pt x="0"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26" name="Prostokąt 25"/>
                    <p:cNvSpPr/>
                    <p:nvPr/>
                  </p:nvSpPr>
                  <p:spPr>
                    <a:xfrm>
                      <a:off x="2807620" y="1500174"/>
                      <a:ext cx="306829" cy="346918"/>
                    </a:xfrm>
                    <a:prstGeom prst="rect">
                      <a:avLst/>
                    </a:prstGeom>
                  </p:spPr>
                  <p:txBody>
                    <a:bodyPr wrap="none">
                      <a:spAutoFit/>
                    </a:bodyPr>
                    <a:lstStyle/>
                    <a:p>
                      <a:pPr lvl="0" algn="r">
                        <a:spcBef>
                          <a:spcPct val="0"/>
                        </a:spcBef>
                        <a:defRPr/>
                      </a:pPr>
                      <a:r>
                        <a:rPr lang="pl-PL" sz="1100" b="1" dirty="0" smtClean="0">
                          <a:solidFill>
                            <a:schemeClr val="bg1"/>
                          </a:solidFill>
                        </a:rPr>
                        <a:t>2</a:t>
                      </a:r>
                      <a:endParaRPr lang="pl-PL" sz="1100" b="1" dirty="0">
                        <a:solidFill>
                          <a:schemeClr val="bg1"/>
                        </a:solidFill>
                      </a:endParaRPr>
                    </a:p>
                  </p:txBody>
                </p:sp>
              </p:grpSp>
              <p:grpSp>
                <p:nvGrpSpPr>
                  <p:cNvPr id="5" name="Grupa 26"/>
                  <p:cNvGrpSpPr/>
                  <p:nvPr/>
                </p:nvGrpSpPr>
                <p:grpSpPr>
                  <a:xfrm>
                    <a:off x="2928926" y="1428736"/>
                    <a:ext cx="3333277" cy="3296101"/>
                    <a:chOff x="2928926" y="1428736"/>
                    <a:chExt cx="3333277" cy="3296101"/>
                  </a:xfrm>
                </p:grpSpPr>
                <p:sp>
                  <p:nvSpPr>
                    <p:cNvPr id="28" name="Dowolny kształt 27"/>
                    <p:cNvSpPr/>
                    <p:nvPr/>
                  </p:nvSpPr>
                  <p:spPr>
                    <a:xfrm>
                      <a:off x="2928926" y="2295222"/>
                      <a:ext cx="3333277" cy="2429615"/>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nvGrpSpPr>
                    <p:cNvPr id="6" name="Grupa 25"/>
                    <p:cNvGrpSpPr/>
                    <p:nvPr/>
                  </p:nvGrpSpPr>
                  <p:grpSpPr>
                    <a:xfrm>
                      <a:off x="3071802" y="1428736"/>
                      <a:ext cx="3144251" cy="2822683"/>
                      <a:chOff x="3071802" y="1428736"/>
                      <a:chExt cx="3144251" cy="2822683"/>
                    </a:xfrm>
                  </p:grpSpPr>
                  <p:cxnSp>
                    <p:nvCxnSpPr>
                      <p:cNvPr id="32" name="Łącznik prosty 31"/>
                      <p:cNvCxnSpPr/>
                      <p:nvPr/>
                    </p:nvCxnSpPr>
                    <p:spPr>
                      <a:xfrm rot="16200000" flipV="1">
                        <a:off x="2865972" y="1777443"/>
                        <a:ext cx="973959" cy="276545"/>
                      </a:xfrm>
                      <a:prstGeom prst="line">
                        <a:avLst/>
                      </a:pr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cxnSp>
                  <p:sp>
                    <p:nvSpPr>
                      <p:cNvPr id="33" name="Dowolny kształt 32"/>
                      <p:cNvSpPr/>
                      <p:nvPr/>
                    </p:nvSpPr>
                    <p:spPr>
                      <a:xfrm>
                        <a:off x="5224556" y="2831167"/>
                        <a:ext cx="991497" cy="98256"/>
                      </a:xfrm>
                      <a:custGeom>
                        <a:avLst/>
                        <a:gdLst>
                          <a:gd name="connsiteX0" fmla="*/ 0 w 1180213"/>
                          <a:gd name="connsiteY0" fmla="*/ 0 h 116958"/>
                          <a:gd name="connsiteX1" fmla="*/ 414669 w 1180213"/>
                          <a:gd name="connsiteY1" fmla="*/ 21265 h 116958"/>
                          <a:gd name="connsiteX2" fmla="*/ 754911 w 1180213"/>
                          <a:gd name="connsiteY2" fmla="*/ 31897 h 116958"/>
                          <a:gd name="connsiteX3" fmla="*/ 1180213 w 1180213"/>
                          <a:gd name="connsiteY3" fmla="*/ 116958 h 116958"/>
                        </a:gdLst>
                        <a:ahLst/>
                        <a:cxnLst>
                          <a:cxn ang="0">
                            <a:pos x="connsiteX0" y="connsiteY0"/>
                          </a:cxn>
                          <a:cxn ang="0">
                            <a:pos x="connsiteX1" y="connsiteY1"/>
                          </a:cxn>
                          <a:cxn ang="0">
                            <a:pos x="connsiteX2" y="connsiteY2"/>
                          </a:cxn>
                          <a:cxn ang="0">
                            <a:pos x="connsiteX3" y="connsiteY3"/>
                          </a:cxn>
                        </a:cxnLst>
                        <a:rect l="l" t="t" r="r" b="b"/>
                        <a:pathLst>
                          <a:path w="1180213" h="116958">
                            <a:moveTo>
                              <a:pt x="0" y="0"/>
                            </a:moveTo>
                            <a:lnTo>
                              <a:pt x="414669" y="21265"/>
                            </a:lnTo>
                            <a:cubicBezTo>
                              <a:pt x="540488" y="26581"/>
                              <a:pt x="627321" y="15948"/>
                              <a:pt x="754911" y="31897"/>
                            </a:cubicBezTo>
                            <a:cubicBezTo>
                              <a:pt x="882501" y="47846"/>
                              <a:pt x="1031357" y="82402"/>
                              <a:pt x="1180213" y="116958"/>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4" name="Dowolny kształt 33"/>
                      <p:cNvSpPr/>
                      <p:nvPr/>
                    </p:nvSpPr>
                    <p:spPr>
                      <a:xfrm>
                        <a:off x="3929058" y="1428736"/>
                        <a:ext cx="164081" cy="1009405"/>
                      </a:xfrm>
                      <a:custGeom>
                        <a:avLst/>
                        <a:gdLst>
                          <a:gd name="connsiteX0" fmla="*/ 85060 w 237461"/>
                          <a:gd name="connsiteY0" fmla="*/ 1371600 h 1371600"/>
                          <a:gd name="connsiteX1" fmla="*/ 223284 w 237461"/>
                          <a:gd name="connsiteY1" fmla="*/ 701749 h 1371600"/>
                          <a:gd name="connsiteX2" fmla="*/ 0 w 237461"/>
                          <a:gd name="connsiteY2" fmla="*/ 0 h 1371600"/>
                        </a:gdLst>
                        <a:ahLst/>
                        <a:cxnLst>
                          <a:cxn ang="0">
                            <a:pos x="connsiteX0" y="connsiteY0"/>
                          </a:cxn>
                          <a:cxn ang="0">
                            <a:pos x="connsiteX1" y="connsiteY1"/>
                          </a:cxn>
                          <a:cxn ang="0">
                            <a:pos x="connsiteX2" y="connsiteY2"/>
                          </a:cxn>
                        </a:cxnLst>
                        <a:rect l="l" t="t" r="r" b="b"/>
                        <a:pathLst>
                          <a:path w="237461" h="1371600">
                            <a:moveTo>
                              <a:pt x="85060" y="1371600"/>
                            </a:moveTo>
                            <a:cubicBezTo>
                              <a:pt x="161260" y="1150974"/>
                              <a:pt x="237461" y="930349"/>
                              <a:pt x="223284" y="701749"/>
                            </a:cubicBezTo>
                            <a:cubicBezTo>
                              <a:pt x="209107" y="473149"/>
                              <a:pt x="104553" y="236574"/>
                              <a:pt x="0" y="0"/>
                            </a:cubicBez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5" name="Dowolny kształt 34"/>
                      <p:cNvSpPr/>
                      <p:nvPr/>
                    </p:nvSpPr>
                    <p:spPr>
                      <a:xfrm>
                        <a:off x="4012725" y="2438141"/>
                        <a:ext cx="263506" cy="509147"/>
                      </a:xfrm>
                      <a:custGeom>
                        <a:avLst/>
                        <a:gdLst>
                          <a:gd name="connsiteX0" fmla="*/ 38986 w 313660"/>
                          <a:gd name="connsiteY0" fmla="*/ 0 h 606056"/>
                          <a:gd name="connsiteX1" fmla="*/ 38986 w 313660"/>
                          <a:gd name="connsiteY1" fmla="*/ 382772 h 606056"/>
                          <a:gd name="connsiteX2" fmla="*/ 272902 w 313660"/>
                          <a:gd name="connsiteY2" fmla="*/ 574158 h 606056"/>
                          <a:gd name="connsiteX3" fmla="*/ 283535 w 313660"/>
                          <a:gd name="connsiteY3" fmla="*/ 574158 h 606056"/>
                        </a:gdLst>
                        <a:ahLst/>
                        <a:cxnLst>
                          <a:cxn ang="0">
                            <a:pos x="connsiteX0" y="connsiteY0"/>
                          </a:cxn>
                          <a:cxn ang="0">
                            <a:pos x="connsiteX1" y="connsiteY1"/>
                          </a:cxn>
                          <a:cxn ang="0">
                            <a:pos x="connsiteX2" y="connsiteY2"/>
                          </a:cxn>
                          <a:cxn ang="0">
                            <a:pos x="connsiteX3" y="connsiteY3"/>
                          </a:cxn>
                        </a:cxnLst>
                        <a:rect l="l" t="t" r="r" b="b"/>
                        <a:pathLst>
                          <a:path w="313660" h="606056">
                            <a:moveTo>
                              <a:pt x="38986" y="0"/>
                            </a:moveTo>
                            <a:cubicBezTo>
                              <a:pt x="19493" y="143539"/>
                              <a:pt x="0" y="287079"/>
                              <a:pt x="38986" y="382772"/>
                            </a:cubicBezTo>
                            <a:cubicBezTo>
                              <a:pt x="77972" y="478465"/>
                              <a:pt x="232144" y="542260"/>
                              <a:pt x="272902" y="574158"/>
                            </a:cubicBezTo>
                            <a:cubicBezTo>
                              <a:pt x="313660" y="606056"/>
                              <a:pt x="298597" y="590107"/>
                              <a:pt x="283535" y="574158"/>
                            </a:cubicBezTo>
                          </a:path>
                        </a:pathLst>
                      </a:cu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6" name="Dowolny kształt 35"/>
                      <p:cNvSpPr/>
                      <p:nvPr/>
                    </p:nvSpPr>
                    <p:spPr>
                      <a:xfrm>
                        <a:off x="5233487" y="3724408"/>
                        <a:ext cx="446621" cy="527011"/>
                      </a:xfrm>
                      <a:custGeom>
                        <a:avLst/>
                        <a:gdLst>
                          <a:gd name="connsiteX0" fmla="*/ 0 w 531628"/>
                          <a:gd name="connsiteY0" fmla="*/ 627320 h 627320"/>
                          <a:gd name="connsiteX1" fmla="*/ 148856 w 531628"/>
                          <a:gd name="connsiteY1" fmla="*/ 361506 h 627320"/>
                          <a:gd name="connsiteX2" fmla="*/ 531628 w 531628"/>
                          <a:gd name="connsiteY2" fmla="*/ 0 h 627320"/>
                        </a:gdLst>
                        <a:ahLst/>
                        <a:cxnLst>
                          <a:cxn ang="0">
                            <a:pos x="connsiteX0" y="connsiteY0"/>
                          </a:cxn>
                          <a:cxn ang="0">
                            <a:pos x="connsiteX1" y="connsiteY1"/>
                          </a:cxn>
                          <a:cxn ang="0">
                            <a:pos x="connsiteX2" y="connsiteY2"/>
                          </a:cxn>
                        </a:cxnLst>
                        <a:rect l="l" t="t" r="r" b="b"/>
                        <a:pathLst>
                          <a:path w="531628" h="627320">
                            <a:moveTo>
                              <a:pt x="0" y="627320"/>
                            </a:moveTo>
                            <a:cubicBezTo>
                              <a:pt x="30125" y="546689"/>
                              <a:pt x="60251" y="466059"/>
                              <a:pt x="148856" y="361506"/>
                            </a:cubicBezTo>
                            <a:cubicBezTo>
                              <a:pt x="237461" y="256953"/>
                              <a:pt x="384544" y="128476"/>
                              <a:pt x="531628"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7" name="Prostokąt 36"/>
                      <p:cNvSpPr/>
                      <p:nvPr/>
                    </p:nvSpPr>
                    <p:spPr>
                      <a:xfrm>
                        <a:off x="3071802" y="1714488"/>
                        <a:ext cx="240060" cy="206850"/>
                      </a:xfrm>
                      <a:prstGeom prst="rect">
                        <a:avLst/>
                      </a:prstGeom>
                      <a:ln w="25400">
                        <a:noFill/>
                      </a:ln>
                    </p:spPr>
                    <p:txBody>
                      <a:bodyPr wrap="square">
                        <a:spAutoFit/>
                      </a:bodyPr>
                      <a:lstStyle/>
                      <a:p>
                        <a:pPr lvl="0" algn="r">
                          <a:spcBef>
                            <a:spcPct val="0"/>
                          </a:spcBef>
                          <a:defRPr/>
                        </a:pPr>
                        <a:r>
                          <a:rPr lang="pl-PL" sz="1000" b="1" dirty="0" smtClean="0">
                            <a:solidFill>
                              <a:schemeClr val="bg1"/>
                            </a:solidFill>
                          </a:rPr>
                          <a:t>1 </a:t>
                        </a:r>
                        <a:endParaRPr lang="pl-PL" sz="1000" b="1" dirty="0">
                          <a:solidFill>
                            <a:schemeClr val="bg1"/>
                          </a:solidFill>
                        </a:endParaRPr>
                      </a:p>
                    </p:txBody>
                  </p:sp>
                </p:grpSp>
              </p:grpSp>
            </p:grpSp>
            <p:sp>
              <p:nvSpPr>
                <p:cNvPr id="24" name="Dowolny kształt 23"/>
                <p:cNvSpPr/>
                <p:nvPr/>
              </p:nvSpPr>
              <p:spPr>
                <a:xfrm>
                  <a:off x="3214678" y="2786058"/>
                  <a:ext cx="2392326" cy="2296632"/>
                </a:xfrm>
                <a:custGeom>
                  <a:avLst/>
                  <a:gdLst>
                    <a:gd name="connsiteX0" fmla="*/ 0 w 2392326"/>
                    <a:gd name="connsiteY0" fmla="*/ 53163 h 2296632"/>
                    <a:gd name="connsiteX1" fmla="*/ 1467293 w 2392326"/>
                    <a:gd name="connsiteY1" fmla="*/ 2137144 h 2296632"/>
                    <a:gd name="connsiteX2" fmla="*/ 1488558 w 2392326"/>
                    <a:gd name="connsiteY2" fmla="*/ 2020186 h 2296632"/>
                    <a:gd name="connsiteX3" fmla="*/ 1594884 w 2392326"/>
                    <a:gd name="connsiteY3" fmla="*/ 1956391 h 2296632"/>
                    <a:gd name="connsiteX4" fmla="*/ 1711842 w 2392326"/>
                    <a:gd name="connsiteY4" fmla="*/ 2041451 h 2296632"/>
                    <a:gd name="connsiteX5" fmla="*/ 1733107 w 2392326"/>
                    <a:gd name="connsiteY5" fmla="*/ 2009553 h 2296632"/>
                    <a:gd name="connsiteX6" fmla="*/ 1775637 w 2392326"/>
                    <a:gd name="connsiteY6" fmla="*/ 1977656 h 2296632"/>
                    <a:gd name="connsiteX7" fmla="*/ 1956391 w 2392326"/>
                    <a:gd name="connsiteY7" fmla="*/ 2296632 h 2296632"/>
                    <a:gd name="connsiteX8" fmla="*/ 2328530 w 2392326"/>
                    <a:gd name="connsiteY8" fmla="*/ 1541721 h 2296632"/>
                    <a:gd name="connsiteX9" fmla="*/ 2392326 w 2392326"/>
                    <a:gd name="connsiteY9" fmla="*/ 1446028 h 2296632"/>
                    <a:gd name="connsiteX10" fmla="*/ 1329070 w 2392326"/>
                    <a:gd name="connsiteY10" fmla="*/ 1339702 h 2296632"/>
                    <a:gd name="connsiteX11" fmla="*/ 1137684 w 2392326"/>
                    <a:gd name="connsiteY11" fmla="*/ 1265274 h 2296632"/>
                    <a:gd name="connsiteX12" fmla="*/ 999461 w 2392326"/>
                    <a:gd name="connsiteY12" fmla="*/ 925032 h 2296632"/>
                    <a:gd name="connsiteX13" fmla="*/ 446568 w 2392326"/>
                    <a:gd name="connsiteY13" fmla="*/ 148856 h 2296632"/>
                    <a:gd name="connsiteX14" fmla="*/ 223284 w 2392326"/>
                    <a:gd name="connsiteY14" fmla="*/ 31898 h 2296632"/>
                    <a:gd name="connsiteX15" fmla="*/ 85061 w 2392326"/>
                    <a:gd name="connsiteY15" fmla="*/ 0 h 2296632"/>
                    <a:gd name="connsiteX16" fmla="*/ 0 w 2392326"/>
                    <a:gd name="connsiteY16" fmla="*/ 53163 h 229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92326" h="2296632">
                      <a:moveTo>
                        <a:pt x="0" y="53163"/>
                      </a:moveTo>
                      <a:lnTo>
                        <a:pt x="1467293" y="2137144"/>
                      </a:lnTo>
                      <a:lnTo>
                        <a:pt x="1488558" y="2020186"/>
                      </a:lnTo>
                      <a:lnTo>
                        <a:pt x="1594884" y="1956391"/>
                      </a:lnTo>
                      <a:lnTo>
                        <a:pt x="1711842" y="2041451"/>
                      </a:lnTo>
                      <a:lnTo>
                        <a:pt x="1733107" y="2009553"/>
                      </a:lnTo>
                      <a:lnTo>
                        <a:pt x="1775637" y="1977656"/>
                      </a:lnTo>
                      <a:lnTo>
                        <a:pt x="1956391" y="2296632"/>
                      </a:lnTo>
                      <a:lnTo>
                        <a:pt x="2328530" y="1541721"/>
                      </a:lnTo>
                      <a:lnTo>
                        <a:pt x="2392326" y="1446028"/>
                      </a:lnTo>
                      <a:lnTo>
                        <a:pt x="1329070" y="1339702"/>
                      </a:lnTo>
                      <a:lnTo>
                        <a:pt x="1137684" y="1265274"/>
                      </a:lnTo>
                      <a:lnTo>
                        <a:pt x="999461" y="925032"/>
                      </a:lnTo>
                      <a:lnTo>
                        <a:pt x="446568" y="148856"/>
                      </a:lnTo>
                      <a:lnTo>
                        <a:pt x="223284" y="31898"/>
                      </a:lnTo>
                      <a:lnTo>
                        <a:pt x="85061" y="0"/>
                      </a:lnTo>
                      <a:lnTo>
                        <a:pt x="0" y="53163"/>
                      </a:lnTo>
                      <a:close/>
                    </a:path>
                  </a:pathLst>
                </a:custGeom>
                <a:solidFill>
                  <a:srgbClr val="00B0F0">
                    <a:alpha val="30000"/>
                  </a:srgbClr>
                </a:solid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Dowolny kształt 26"/>
                <p:cNvSpPr/>
                <p:nvPr/>
              </p:nvSpPr>
              <p:spPr>
                <a:xfrm>
                  <a:off x="4958637" y="4214818"/>
                  <a:ext cx="219123" cy="785818"/>
                </a:xfrm>
                <a:custGeom>
                  <a:avLst/>
                  <a:gdLst>
                    <a:gd name="connsiteX0" fmla="*/ 0 w 276225"/>
                    <a:gd name="connsiteY0" fmla="*/ 990600 h 990600"/>
                    <a:gd name="connsiteX1" fmla="*/ 66675 w 276225"/>
                    <a:gd name="connsiteY1" fmla="*/ 962025 h 990600"/>
                    <a:gd name="connsiteX2" fmla="*/ 200025 w 276225"/>
                    <a:gd name="connsiteY2" fmla="*/ 828675 h 990600"/>
                    <a:gd name="connsiteX3" fmla="*/ 171450 w 276225"/>
                    <a:gd name="connsiteY3" fmla="*/ 466725 h 990600"/>
                    <a:gd name="connsiteX4" fmla="*/ 276225 w 276225"/>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990600">
                      <a:moveTo>
                        <a:pt x="0" y="990600"/>
                      </a:moveTo>
                      <a:cubicBezTo>
                        <a:pt x="16669" y="989806"/>
                        <a:pt x="33338" y="989013"/>
                        <a:pt x="66675" y="962025"/>
                      </a:cubicBezTo>
                      <a:cubicBezTo>
                        <a:pt x="100013" y="935038"/>
                        <a:pt x="182563" y="911225"/>
                        <a:pt x="200025" y="828675"/>
                      </a:cubicBezTo>
                      <a:cubicBezTo>
                        <a:pt x="217487" y="746125"/>
                        <a:pt x="158750" y="604837"/>
                        <a:pt x="171450" y="466725"/>
                      </a:cubicBezTo>
                      <a:cubicBezTo>
                        <a:pt x="184150" y="328613"/>
                        <a:pt x="230187" y="164306"/>
                        <a:pt x="276225" y="0"/>
                      </a:cubicBez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1" name="Dowolny kształt 30"/>
                <p:cNvSpPr/>
                <p:nvPr/>
              </p:nvSpPr>
              <p:spPr>
                <a:xfrm>
                  <a:off x="4768137" y="4168390"/>
                  <a:ext cx="123733" cy="689372"/>
                </a:xfrm>
                <a:custGeom>
                  <a:avLst/>
                  <a:gdLst>
                    <a:gd name="connsiteX0" fmla="*/ 0 w 133350"/>
                    <a:gd name="connsiteY0" fmla="*/ 742950 h 742950"/>
                    <a:gd name="connsiteX1" fmla="*/ 133350 w 133350"/>
                    <a:gd name="connsiteY1" fmla="*/ 0 h 742950"/>
                  </a:gdLst>
                  <a:ahLst/>
                  <a:cxnLst>
                    <a:cxn ang="0">
                      <a:pos x="connsiteX0" y="connsiteY0"/>
                    </a:cxn>
                    <a:cxn ang="0">
                      <a:pos x="connsiteX1" y="connsiteY1"/>
                    </a:cxn>
                  </a:cxnLst>
                  <a:rect l="l" t="t" r="r" b="b"/>
                  <a:pathLst>
                    <a:path w="133350" h="742950">
                      <a:moveTo>
                        <a:pt x="0" y="742950"/>
                      </a:moveTo>
                      <a:lnTo>
                        <a:pt x="133350" y="0"/>
                      </a:ln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9" name="Prostokąt 38"/>
                <p:cNvSpPr/>
                <p:nvPr/>
              </p:nvSpPr>
              <p:spPr>
                <a:xfrm>
                  <a:off x="4829675" y="4357694"/>
                  <a:ext cx="256801" cy="261610"/>
                </a:xfrm>
                <a:prstGeom prst="rect">
                  <a:avLst/>
                </a:prstGeom>
              </p:spPr>
              <p:txBody>
                <a:bodyPr wrap="none">
                  <a:spAutoFit/>
                </a:bodyPr>
                <a:lstStyle/>
                <a:p>
                  <a:pPr lvl="0" algn="r">
                    <a:spcBef>
                      <a:spcPct val="0"/>
                    </a:spcBef>
                    <a:defRPr/>
                  </a:pPr>
                  <a:r>
                    <a:rPr lang="pl-PL" sz="1100" b="1" dirty="0" smtClean="0">
                      <a:solidFill>
                        <a:schemeClr val="bg1"/>
                      </a:solidFill>
                    </a:rPr>
                    <a:t>3</a:t>
                  </a:r>
                  <a:endParaRPr lang="pl-PL" sz="1100" b="1" dirty="0">
                    <a:solidFill>
                      <a:schemeClr val="bg1"/>
                    </a:solidFill>
                  </a:endParaRPr>
                </a:p>
              </p:txBody>
            </p:sp>
          </p:grpSp>
          <p:cxnSp>
            <p:nvCxnSpPr>
              <p:cNvPr id="38" name="Łącznik prosty 37"/>
              <p:cNvCxnSpPr/>
              <p:nvPr/>
            </p:nvCxnSpPr>
            <p:spPr>
              <a:xfrm flipV="1">
                <a:off x="4071934" y="3357562"/>
                <a:ext cx="406215" cy="353687"/>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5" name="Łącznik prosty 44"/>
            <p:cNvCxnSpPr/>
            <p:nvPr/>
          </p:nvCxnSpPr>
          <p:spPr>
            <a:xfrm rot="5400000" flipH="1" flipV="1">
              <a:off x="4393405" y="3821909"/>
              <a:ext cx="285752" cy="214314"/>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Prostokąt 48"/>
            <p:cNvSpPr/>
            <p:nvPr/>
          </p:nvSpPr>
          <p:spPr>
            <a:xfrm>
              <a:off x="4286248" y="3500438"/>
              <a:ext cx="256801" cy="261610"/>
            </a:xfrm>
            <a:prstGeom prst="rect">
              <a:avLst/>
            </a:prstGeom>
          </p:spPr>
          <p:txBody>
            <a:bodyPr wrap="none">
              <a:spAutoFit/>
            </a:bodyPr>
            <a:lstStyle/>
            <a:p>
              <a:pPr lvl="0" algn="r">
                <a:spcBef>
                  <a:spcPct val="0"/>
                </a:spcBef>
                <a:defRPr/>
              </a:pPr>
              <a:r>
                <a:rPr lang="pl-PL" sz="1100" b="1" dirty="0" smtClean="0">
                  <a:solidFill>
                    <a:schemeClr val="bg1"/>
                  </a:solidFill>
                </a:rPr>
                <a:t>4</a:t>
              </a:r>
              <a:endParaRPr lang="pl-PL" sz="1100" b="1" dirty="0">
                <a:solidFill>
                  <a:schemeClr val="bg1"/>
                </a:solidFill>
              </a:endParaRPr>
            </a:p>
          </p:txBody>
        </p:sp>
      </p:grpSp>
      <p:pic>
        <p:nvPicPr>
          <p:cNvPr id="40" name="Obraz 39"/>
          <p:cNvPicPr>
            <a:picLocks noChangeAspect="1"/>
          </p:cNvPicPr>
          <p:nvPr/>
        </p:nvPicPr>
        <p:blipFill rotWithShape="1">
          <a:blip r:embed="rId4"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3"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215238" cy="661578"/>
          </a:xfrm>
          <a:prstGeom prst="rect">
            <a:avLst/>
          </a:prstGeom>
          <a:noFill/>
        </p:spPr>
        <p:txBody>
          <a:bodyPr wrap="square">
            <a:noAutofit/>
          </a:bodyPr>
          <a:lstStyle/>
          <a:p>
            <a:pPr marL="342900" indent="-342900">
              <a:spcBef>
                <a:spcPct val="0"/>
              </a:spcBef>
              <a:defRPr/>
            </a:pPr>
            <a:r>
              <a:rPr lang="pl-PL" sz="1000" b="1" dirty="0" smtClean="0">
                <a:solidFill>
                  <a:schemeClr val="accent1"/>
                </a:solidFill>
              </a:rPr>
              <a:t>OCHRONA WAŁÓW</a:t>
            </a:r>
          </a:p>
          <a:p>
            <a:pPr>
              <a:spcBef>
                <a:spcPct val="0"/>
              </a:spcBef>
              <a:defRPr/>
            </a:pPr>
            <a:r>
              <a:rPr lang="pl-PL" sz="1000" dirty="0" smtClean="0"/>
              <a:t>UTWARDZENIA DROGI NA WAŁACH RZEKI ODRY ORAZ ZABEZPIECZENIE WJAZDU POJAZDÓW PRYWATNYCH NA WAŁY ORAZ POPRAWA JAKOŚCI TRAKTU ŁĄCZĄCEGO UL. </a:t>
            </a:r>
            <a:r>
              <a:rPr lang="pl-PL" sz="1000" dirty="0" smtClean="0"/>
              <a:t>POTOKOWĄ </a:t>
            </a:r>
            <a:r>
              <a:rPr lang="pl-PL" sz="1000" dirty="0" smtClean="0"/>
              <a:t>Z RZEKĄ ODRĄ I BUDOWA ŚCIEŻKI ROWEROWEJ.</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1"/>
                  </a:solidFill>
                  <a:prstDash val="solid"/>
                </a:ln>
                <a:solidFill>
                  <a:schemeClr val="accent1"/>
                </a:solidFill>
                <a:effectLst>
                  <a:reflection blurRad="12700" stA="28000" endPos="45000" dist="1000" dir="5400000" sy="-100000" algn="bl" rotWithShape="0"/>
                </a:effectLst>
              </a:rPr>
              <a:t>5</a:t>
            </a:r>
            <a:endParaRPr lang="pl-PL" sz="1200" cap="all" dirty="0">
              <a:ln w="9000" cmpd="sng">
                <a:solidFill>
                  <a:schemeClr val="accent1"/>
                </a:solidFill>
                <a:prstDash val="solid"/>
              </a:ln>
              <a:solidFill>
                <a:schemeClr val="accent1"/>
              </a:solidFill>
              <a:effectLst>
                <a:reflection blurRad="12700" stA="28000" endPos="45000" dist="1000" dir="5400000" sy="-100000" algn="bl" rotWithShape="0"/>
              </a:effectLst>
            </a:endParaRPr>
          </a:p>
        </p:txBody>
      </p:sp>
      <p:sp>
        <p:nvSpPr>
          <p:cNvPr id="11"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12" name="Prostokąt 11"/>
          <p:cNvSpPr/>
          <p:nvPr/>
        </p:nvSpPr>
        <p:spPr>
          <a:xfrm>
            <a:off x="1428728" y="928670"/>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1"/>
                  </a:solidFill>
                  <a:prstDash val="solid"/>
                </a:ln>
                <a:solidFill>
                  <a:schemeClr val="bg1"/>
                </a:solidFill>
                <a:effectLst>
                  <a:reflection blurRad="12700" stA="28000" endPos="45000" dist="1000" dir="5400000" sy="-100000" algn="bl" rotWithShape="0"/>
                </a:effectLst>
              </a:rPr>
              <a:t>PRZEMIESZCZANIE SIĘ</a:t>
            </a:r>
            <a:endParaRPr lang="pl-PL" sz="3200" cap="all" dirty="0">
              <a:ln w="9000" cmpd="sng">
                <a:solidFill>
                  <a:schemeClr val="accent1"/>
                </a:solidFill>
                <a:prstDash val="solid"/>
              </a:ln>
              <a:solidFill>
                <a:schemeClr val="bg1"/>
              </a:solidFill>
              <a:effectLst>
                <a:reflection blurRad="12700" stA="28000" endPos="45000" dist="1000" dir="5400000" sy="-100000" algn="bl" rotWithShape="0"/>
              </a:effectLst>
            </a:endParaRPr>
          </a:p>
        </p:txBody>
      </p:sp>
      <p:grpSp>
        <p:nvGrpSpPr>
          <p:cNvPr id="43" name="Grupa 42"/>
          <p:cNvGrpSpPr/>
          <p:nvPr/>
        </p:nvGrpSpPr>
        <p:grpSpPr>
          <a:xfrm>
            <a:off x="2928926" y="1071546"/>
            <a:ext cx="3333277" cy="4011144"/>
            <a:chOff x="2928926" y="1071546"/>
            <a:chExt cx="3333277" cy="4011144"/>
          </a:xfrm>
        </p:grpSpPr>
        <p:grpSp>
          <p:nvGrpSpPr>
            <p:cNvPr id="2" name="Grupa 50"/>
            <p:cNvGrpSpPr/>
            <p:nvPr/>
          </p:nvGrpSpPr>
          <p:grpSpPr>
            <a:xfrm>
              <a:off x="2928926" y="1428736"/>
              <a:ext cx="3333277" cy="3653954"/>
              <a:chOff x="2928926" y="1428736"/>
              <a:chExt cx="3333277" cy="3653954"/>
            </a:xfrm>
          </p:grpSpPr>
          <p:grpSp>
            <p:nvGrpSpPr>
              <p:cNvPr id="3" name="Grupa 42"/>
              <p:cNvGrpSpPr/>
              <p:nvPr/>
            </p:nvGrpSpPr>
            <p:grpSpPr>
              <a:xfrm>
                <a:off x="2928926" y="1428736"/>
                <a:ext cx="3333277" cy="3653954"/>
                <a:chOff x="2928926" y="1428736"/>
                <a:chExt cx="3333277" cy="3653954"/>
              </a:xfrm>
            </p:grpSpPr>
            <p:grpSp>
              <p:nvGrpSpPr>
                <p:cNvPr id="4" name="Grupa 39"/>
                <p:cNvGrpSpPr/>
                <p:nvPr/>
              </p:nvGrpSpPr>
              <p:grpSpPr>
                <a:xfrm>
                  <a:off x="2928926" y="1428736"/>
                  <a:ext cx="3333277" cy="3653954"/>
                  <a:chOff x="2928926" y="1428736"/>
                  <a:chExt cx="3333277" cy="3653954"/>
                </a:xfrm>
              </p:grpSpPr>
              <p:grpSp>
                <p:nvGrpSpPr>
                  <p:cNvPr id="5" name="Grupa 37"/>
                  <p:cNvGrpSpPr/>
                  <p:nvPr/>
                </p:nvGrpSpPr>
                <p:grpSpPr>
                  <a:xfrm>
                    <a:off x="2928926" y="1428736"/>
                    <a:ext cx="3333277" cy="3296101"/>
                    <a:chOff x="2928926" y="1428736"/>
                    <a:chExt cx="3333277" cy="3296101"/>
                  </a:xfrm>
                </p:grpSpPr>
                <p:grpSp>
                  <p:nvGrpSpPr>
                    <p:cNvPr id="6" name="Grupa 23"/>
                    <p:cNvGrpSpPr/>
                    <p:nvPr/>
                  </p:nvGrpSpPr>
                  <p:grpSpPr>
                    <a:xfrm>
                      <a:off x="3357554" y="1428736"/>
                      <a:ext cx="428628" cy="1000132"/>
                      <a:chOff x="2688483" y="1476375"/>
                      <a:chExt cx="438150" cy="1251438"/>
                    </a:xfrm>
                  </p:grpSpPr>
                  <p:sp>
                    <p:nvSpPr>
                      <p:cNvPr id="25" name="Dowolny kształt 24"/>
                      <p:cNvSpPr/>
                      <p:nvPr/>
                    </p:nvSpPr>
                    <p:spPr>
                      <a:xfrm>
                        <a:off x="2688483" y="1476375"/>
                        <a:ext cx="438150" cy="1251438"/>
                      </a:xfrm>
                      <a:custGeom>
                        <a:avLst/>
                        <a:gdLst>
                          <a:gd name="connsiteX0" fmla="*/ 438150 w 438150"/>
                          <a:gd name="connsiteY0" fmla="*/ 1162050 h 1162050"/>
                          <a:gd name="connsiteX1" fmla="*/ 0 w 438150"/>
                          <a:gd name="connsiteY1" fmla="*/ 0 h 1162050"/>
                        </a:gdLst>
                        <a:ahLst/>
                        <a:cxnLst>
                          <a:cxn ang="0">
                            <a:pos x="connsiteX0" y="connsiteY0"/>
                          </a:cxn>
                          <a:cxn ang="0">
                            <a:pos x="connsiteX1" y="connsiteY1"/>
                          </a:cxn>
                        </a:cxnLst>
                        <a:rect l="l" t="t" r="r" b="b"/>
                        <a:pathLst>
                          <a:path w="438150" h="1162050">
                            <a:moveTo>
                              <a:pt x="438150" y="1162050"/>
                            </a:moveTo>
                            <a:cubicBezTo>
                              <a:pt x="254000" y="680243"/>
                              <a:pt x="69850" y="198437"/>
                              <a:pt x="0"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26" name="Prostokąt 25"/>
                      <p:cNvSpPr/>
                      <p:nvPr/>
                    </p:nvSpPr>
                    <p:spPr>
                      <a:xfrm>
                        <a:off x="2807620" y="1500174"/>
                        <a:ext cx="306829" cy="346918"/>
                      </a:xfrm>
                      <a:prstGeom prst="rect">
                        <a:avLst/>
                      </a:prstGeom>
                    </p:spPr>
                    <p:txBody>
                      <a:bodyPr wrap="none">
                        <a:spAutoFit/>
                      </a:bodyPr>
                      <a:lstStyle/>
                      <a:p>
                        <a:pPr lvl="0" algn="r">
                          <a:spcBef>
                            <a:spcPct val="0"/>
                          </a:spcBef>
                          <a:defRPr/>
                        </a:pPr>
                        <a:r>
                          <a:rPr lang="pl-PL" sz="1100" b="1" dirty="0" smtClean="0">
                            <a:solidFill>
                              <a:schemeClr val="bg1"/>
                            </a:solidFill>
                          </a:rPr>
                          <a:t>2</a:t>
                        </a:r>
                        <a:endParaRPr lang="pl-PL" sz="1100" b="1" dirty="0">
                          <a:solidFill>
                            <a:schemeClr val="bg1"/>
                          </a:solidFill>
                        </a:endParaRPr>
                      </a:p>
                    </p:txBody>
                  </p:sp>
                </p:grpSp>
                <p:grpSp>
                  <p:nvGrpSpPr>
                    <p:cNvPr id="7" name="Grupa 26"/>
                    <p:cNvGrpSpPr/>
                    <p:nvPr/>
                  </p:nvGrpSpPr>
                  <p:grpSpPr>
                    <a:xfrm>
                      <a:off x="2928926" y="1428736"/>
                      <a:ext cx="3333277" cy="3296101"/>
                      <a:chOff x="2928926" y="1428736"/>
                      <a:chExt cx="3333277" cy="3296101"/>
                    </a:xfrm>
                  </p:grpSpPr>
                  <p:sp>
                    <p:nvSpPr>
                      <p:cNvPr id="28" name="Dowolny kształt 27"/>
                      <p:cNvSpPr/>
                      <p:nvPr/>
                    </p:nvSpPr>
                    <p:spPr>
                      <a:xfrm>
                        <a:off x="2928926" y="2295222"/>
                        <a:ext cx="3333277" cy="2429615"/>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nvGrpSpPr>
                      <p:cNvPr id="8" name="Grupa 25"/>
                      <p:cNvGrpSpPr/>
                      <p:nvPr/>
                    </p:nvGrpSpPr>
                    <p:grpSpPr>
                      <a:xfrm>
                        <a:off x="3071802" y="1428736"/>
                        <a:ext cx="3144251" cy="2822683"/>
                        <a:chOff x="3071802" y="1428736"/>
                        <a:chExt cx="3144251" cy="2822683"/>
                      </a:xfrm>
                    </p:grpSpPr>
                    <p:cxnSp>
                      <p:nvCxnSpPr>
                        <p:cNvPr id="32" name="Łącznik prosty 31"/>
                        <p:cNvCxnSpPr/>
                        <p:nvPr/>
                      </p:nvCxnSpPr>
                      <p:spPr>
                        <a:xfrm rot="16200000" flipV="1">
                          <a:off x="2865972" y="1777443"/>
                          <a:ext cx="973959" cy="276545"/>
                        </a:xfrm>
                        <a:prstGeom prst="line">
                          <a:avLst/>
                        </a:pr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cxnSp>
                    <p:sp>
                      <p:nvSpPr>
                        <p:cNvPr id="33" name="Dowolny kształt 32"/>
                        <p:cNvSpPr/>
                        <p:nvPr/>
                      </p:nvSpPr>
                      <p:spPr>
                        <a:xfrm>
                          <a:off x="5224556" y="2831167"/>
                          <a:ext cx="991497" cy="98256"/>
                        </a:xfrm>
                        <a:custGeom>
                          <a:avLst/>
                          <a:gdLst>
                            <a:gd name="connsiteX0" fmla="*/ 0 w 1180213"/>
                            <a:gd name="connsiteY0" fmla="*/ 0 h 116958"/>
                            <a:gd name="connsiteX1" fmla="*/ 414669 w 1180213"/>
                            <a:gd name="connsiteY1" fmla="*/ 21265 h 116958"/>
                            <a:gd name="connsiteX2" fmla="*/ 754911 w 1180213"/>
                            <a:gd name="connsiteY2" fmla="*/ 31897 h 116958"/>
                            <a:gd name="connsiteX3" fmla="*/ 1180213 w 1180213"/>
                            <a:gd name="connsiteY3" fmla="*/ 116958 h 116958"/>
                          </a:gdLst>
                          <a:ahLst/>
                          <a:cxnLst>
                            <a:cxn ang="0">
                              <a:pos x="connsiteX0" y="connsiteY0"/>
                            </a:cxn>
                            <a:cxn ang="0">
                              <a:pos x="connsiteX1" y="connsiteY1"/>
                            </a:cxn>
                            <a:cxn ang="0">
                              <a:pos x="connsiteX2" y="connsiteY2"/>
                            </a:cxn>
                            <a:cxn ang="0">
                              <a:pos x="connsiteX3" y="connsiteY3"/>
                            </a:cxn>
                          </a:cxnLst>
                          <a:rect l="l" t="t" r="r" b="b"/>
                          <a:pathLst>
                            <a:path w="1180213" h="116958">
                              <a:moveTo>
                                <a:pt x="0" y="0"/>
                              </a:moveTo>
                              <a:lnTo>
                                <a:pt x="414669" y="21265"/>
                              </a:lnTo>
                              <a:cubicBezTo>
                                <a:pt x="540488" y="26581"/>
                                <a:pt x="627321" y="15948"/>
                                <a:pt x="754911" y="31897"/>
                              </a:cubicBezTo>
                              <a:cubicBezTo>
                                <a:pt x="882501" y="47846"/>
                                <a:pt x="1031357" y="82402"/>
                                <a:pt x="1180213" y="116958"/>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4" name="Dowolny kształt 33"/>
                        <p:cNvSpPr/>
                        <p:nvPr/>
                      </p:nvSpPr>
                      <p:spPr>
                        <a:xfrm>
                          <a:off x="3929058" y="1428736"/>
                          <a:ext cx="164081" cy="1009405"/>
                        </a:xfrm>
                        <a:custGeom>
                          <a:avLst/>
                          <a:gdLst>
                            <a:gd name="connsiteX0" fmla="*/ 85060 w 237461"/>
                            <a:gd name="connsiteY0" fmla="*/ 1371600 h 1371600"/>
                            <a:gd name="connsiteX1" fmla="*/ 223284 w 237461"/>
                            <a:gd name="connsiteY1" fmla="*/ 701749 h 1371600"/>
                            <a:gd name="connsiteX2" fmla="*/ 0 w 237461"/>
                            <a:gd name="connsiteY2" fmla="*/ 0 h 1371600"/>
                          </a:gdLst>
                          <a:ahLst/>
                          <a:cxnLst>
                            <a:cxn ang="0">
                              <a:pos x="connsiteX0" y="connsiteY0"/>
                            </a:cxn>
                            <a:cxn ang="0">
                              <a:pos x="connsiteX1" y="connsiteY1"/>
                            </a:cxn>
                            <a:cxn ang="0">
                              <a:pos x="connsiteX2" y="connsiteY2"/>
                            </a:cxn>
                          </a:cxnLst>
                          <a:rect l="l" t="t" r="r" b="b"/>
                          <a:pathLst>
                            <a:path w="237461" h="1371600">
                              <a:moveTo>
                                <a:pt x="85060" y="1371600"/>
                              </a:moveTo>
                              <a:cubicBezTo>
                                <a:pt x="161260" y="1150974"/>
                                <a:pt x="237461" y="930349"/>
                                <a:pt x="223284" y="701749"/>
                              </a:cubicBezTo>
                              <a:cubicBezTo>
                                <a:pt x="209107" y="473149"/>
                                <a:pt x="104553" y="236574"/>
                                <a:pt x="0" y="0"/>
                              </a:cubicBez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5" name="Dowolny kształt 34"/>
                        <p:cNvSpPr/>
                        <p:nvPr/>
                      </p:nvSpPr>
                      <p:spPr>
                        <a:xfrm>
                          <a:off x="4012725" y="2438141"/>
                          <a:ext cx="263506" cy="509147"/>
                        </a:xfrm>
                        <a:custGeom>
                          <a:avLst/>
                          <a:gdLst>
                            <a:gd name="connsiteX0" fmla="*/ 38986 w 313660"/>
                            <a:gd name="connsiteY0" fmla="*/ 0 h 606056"/>
                            <a:gd name="connsiteX1" fmla="*/ 38986 w 313660"/>
                            <a:gd name="connsiteY1" fmla="*/ 382772 h 606056"/>
                            <a:gd name="connsiteX2" fmla="*/ 272902 w 313660"/>
                            <a:gd name="connsiteY2" fmla="*/ 574158 h 606056"/>
                            <a:gd name="connsiteX3" fmla="*/ 283535 w 313660"/>
                            <a:gd name="connsiteY3" fmla="*/ 574158 h 606056"/>
                          </a:gdLst>
                          <a:ahLst/>
                          <a:cxnLst>
                            <a:cxn ang="0">
                              <a:pos x="connsiteX0" y="connsiteY0"/>
                            </a:cxn>
                            <a:cxn ang="0">
                              <a:pos x="connsiteX1" y="connsiteY1"/>
                            </a:cxn>
                            <a:cxn ang="0">
                              <a:pos x="connsiteX2" y="connsiteY2"/>
                            </a:cxn>
                            <a:cxn ang="0">
                              <a:pos x="connsiteX3" y="connsiteY3"/>
                            </a:cxn>
                          </a:cxnLst>
                          <a:rect l="l" t="t" r="r" b="b"/>
                          <a:pathLst>
                            <a:path w="313660" h="606056">
                              <a:moveTo>
                                <a:pt x="38986" y="0"/>
                              </a:moveTo>
                              <a:cubicBezTo>
                                <a:pt x="19493" y="143539"/>
                                <a:pt x="0" y="287079"/>
                                <a:pt x="38986" y="382772"/>
                              </a:cubicBezTo>
                              <a:cubicBezTo>
                                <a:pt x="77972" y="478465"/>
                                <a:pt x="232144" y="542260"/>
                                <a:pt x="272902" y="574158"/>
                              </a:cubicBezTo>
                              <a:cubicBezTo>
                                <a:pt x="313660" y="606056"/>
                                <a:pt x="298597" y="590107"/>
                                <a:pt x="283535" y="574158"/>
                              </a:cubicBezTo>
                            </a:path>
                          </a:pathLst>
                        </a:cu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6" name="Dowolny kształt 35"/>
                        <p:cNvSpPr/>
                        <p:nvPr/>
                      </p:nvSpPr>
                      <p:spPr>
                        <a:xfrm>
                          <a:off x="5233487" y="3724408"/>
                          <a:ext cx="446621" cy="527011"/>
                        </a:xfrm>
                        <a:custGeom>
                          <a:avLst/>
                          <a:gdLst>
                            <a:gd name="connsiteX0" fmla="*/ 0 w 531628"/>
                            <a:gd name="connsiteY0" fmla="*/ 627320 h 627320"/>
                            <a:gd name="connsiteX1" fmla="*/ 148856 w 531628"/>
                            <a:gd name="connsiteY1" fmla="*/ 361506 h 627320"/>
                            <a:gd name="connsiteX2" fmla="*/ 531628 w 531628"/>
                            <a:gd name="connsiteY2" fmla="*/ 0 h 627320"/>
                          </a:gdLst>
                          <a:ahLst/>
                          <a:cxnLst>
                            <a:cxn ang="0">
                              <a:pos x="connsiteX0" y="connsiteY0"/>
                            </a:cxn>
                            <a:cxn ang="0">
                              <a:pos x="connsiteX1" y="connsiteY1"/>
                            </a:cxn>
                            <a:cxn ang="0">
                              <a:pos x="connsiteX2" y="connsiteY2"/>
                            </a:cxn>
                          </a:cxnLst>
                          <a:rect l="l" t="t" r="r" b="b"/>
                          <a:pathLst>
                            <a:path w="531628" h="627320">
                              <a:moveTo>
                                <a:pt x="0" y="627320"/>
                              </a:moveTo>
                              <a:cubicBezTo>
                                <a:pt x="30125" y="546689"/>
                                <a:pt x="60251" y="466059"/>
                                <a:pt x="148856" y="361506"/>
                              </a:cubicBezTo>
                              <a:cubicBezTo>
                                <a:pt x="237461" y="256953"/>
                                <a:pt x="384544" y="128476"/>
                                <a:pt x="531628"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7" name="Prostokąt 36"/>
                        <p:cNvSpPr/>
                        <p:nvPr/>
                      </p:nvSpPr>
                      <p:spPr>
                        <a:xfrm>
                          <a:off x="3071802" y="1714488"/>
                          <a:ext cx="240060" cy="206850"/>
                        </a:xfrm>
                        <a:prstGeom prst="rect">
                          <a:avLst/>
                        </a:prstGeom>
                        <a:ln w="25400">
                          <a:noFill/>
                        </a:ln>
                      </p:spPr>
                      <p:txBody>
                        <a:bodyPr wrap="square">
                          <a:spAutoFit/>
                        </a:bodyPr>
                        <a:lstStyle/>
                        <a:p>
                          <a:pPr lvl="0" algn="r">
                            <a:spcBef>
                              <a:spcPct val="0"/>
                            </a:spcBef>
                            <a:defRPr/>
                          </a:pPr>
                          <a:r>
                            <a:rPr lang="pl-PL" sz="1000" b="1" dirty="0" smtClean="0">
                              <a:solidFill>
                                <a:schemeClr val="bg1"/>
                              </a:solidFill>
                            </a:rPr>
                            <a:t>1 </a:t>
                          </a:r>
                          <a:endParaRPr lang="pl-PL" sz="1000" b="1" dirty="0">
                            <a:solidFill>
                              <a:schemeClr val="bg1"/>
                            </a:solidFill>
                          </a:endParaRPr>
                        </a:p>
                      </p:txBody>
                    </p:sp>
                  </p:grpSp>
                </p:grpSp>
              </p:grpSp>
              <p:sp>
                <p:nvSpPr>
                  <p:cNvPr id="24" name="Dowolny kształt 23"/>
                  <p:cNvSpPr/>
                  <p:nvPr/>
                </p:nvSpPr>
                <p:spPr>
                  <a:xfrm>
                    <a:off x="3214678" y="2786058"/>
                    <a:ext cx="2392326" cy="2296632"/>
                  </a:xfrm>
                  <a:custGeom>
                    <a:avLst/>
                    <a:gdLst>
                      <a:gd name="connsiteX0" fmla="*/ 0 w 2392326"/>
                      <a:gd name="connsiteY0" fmla="*/ 53163 h 2296632"/>
                      <a:gd name="connsiteX1" fmla="*/ 1467293 w 2392326"/>
                      <a:gd name="connsiteY1" fmla="*/ 2137144 h 2296632"/>
                      <a:gd name="connsiteX2" fmla="*/ 1488558 w 2392326"/>
                      <a:gd name="connsiteY2" fmla="*/ 2020186 h 2296632"/>
                      <a:gd name="connsiteX3" fmla="*/ 1594884 w 2392326"/>
                      <a:gd name="connsiteY3" fmla="*/ 1956391 h 2296632"/>
                      <a:gd name="connsiteX4" fmla="*/ 1711842 w 2392326"/>
                      <a:gd name="connsiteY4" fmla="*/ 2041451 h 2296632"/>
                      <a:gd name="connsiteX5" fmla="*/ 1733107 w 2392326"/>
                      <a:gd name="connsiteY5" fmla="*/ 2009553 h 2296632"/>
                      <a:gd name="connsiteX6" fmla="*/ 1775637 w 2392326"/>
                      <a:gd name="connsiteY6" fmla="*/ 1977656 h 2296632"/>
                      <a:gd name="connsiteX7" fmla="*/ 1956391 w 2392326"/>
                      <a:gd name="connsiteY7" fmla="*/ 2296632 h 2296632"/>
                      <a:gd name="connsiteX8" fmla="*/ 2328530 w 2392326"/>
                      <a:gd name="connsiteY8" fmla="*/ 1541721 h 2296632"/>
                      <a:gd name="connsiteX9" fmla="*/ 2392326 w 2392326"/>
                      <a:gd name="connsiteY9" fmla="*/ 1446028 h 2296632"/>
                      <a:gd name="connsiteX10" fmla="*/ 1329070 w 2392326"/>
                      <a:gd name="connsiteY10" fmla="*/ 1339702 h 2296632"/>
                      <a:gd name="connsiteX11" fmla="*/ 1137684 w 2392326"/>
                      <a:gd name="connsiteY11" fmla="*/ 1265274 h 2296632"/>
                      <a:gd name="connsiteX12" fmla="*/ 999461 w 2392326"/>
                      <a:gd name="connsiteY12" fmla="*/ 925032 h 2296632"/>
                      <a:gd name="connsiteX13" fmla="*/ 446568 w 2392326"/>
                      <a:gd name="connsiteY13" fmla="*/ 148856 h 2296632"/>
                      <a:gd name="connsiteX14" fmla="*/ 223284 w 2392326"/>
                      <a:gd name="connsiteY14" fmla="*/ 31898 h 2296632"/>
                      <a:gd name="connsiteX15" fmla="*/ 85061 w 2392326"/>
                      <a:gd name="connsiteY15" fmla="*/ 0 h 2296632"/>
                      <a:gd name="connsiteX16" fmla="*/ 0 w 2392326"/>
                      <a:gd name="connsiteY16" fmla="*/ 53163 h 229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92326" h="2296632">
                        <a:moveTo>
                          <a:pt x="0" y="53163"/>
                        </a:moveTo>
                        <a:lnTo>
                          <a:pt x="1467293" y="2137144"/>
                        </a:lnTo>
                        <a:lnTo>
                          <a:pt x="1488558" y="2020186"/>
                        </a:lnTo>
                        <a:lnTo>
                          <a:pt x="1594884" y="1956391"/>
                        </a:lnTo>
                        <a:lnTo>
                          <a:pt x="1711842" y="2041451"/>
                        </a:lnTo>
                        <a:lnTo>
                          <a:pt x="1733107" y="2009553"/>
                        </a:lnTo>
                        <a:lnTo>
                          <a:pt x="1775637" y="1977656"/>
                        </a:lnTo>
                        <a:lnTo>
                          <a:pt x="1956391" y="2296632"/>
                        </a:lnTo>
                        <a:lnTo>
                          <a:pt x="2328530" y="1541721"/>
                        </a:lnTo>
                        <a:lnTo>
                          <a:pt x="2392326" y="1446028"/>
                        </a:lnTo>
                        <a:lnTo>
                          <a:pt x="1329070" y="1339702"/>
                        </a:lnTo>
                        <a:lnTo>
                          <a:pt x="1137684" y="1265274"/>
                        </a:lnTo>
                        <a:lnTo>
                          <a:pt x="999461" y="925032"/>
                        </a:lnTo>
                        <a:lnTo>
                          <a:pt x="446568" y="148856"/>
                        </a:lnTo>
                        <a:lnTo>
                          <a:pt x="223284" y="31898"/>
                        </a:lnTo>
                        <a:lnTo>
                          <a:pt x="85061" y="0"/>
                        </a:lnTo>
                        <a:lnTo>
                          <a:pt x="0" y="53163"/>
                        </a:lnTo>
                        <a:close/>
                      </a:path>
                    </a:pathLst>
                  </a:custGeom>
                  <a:solidFill>
                    <a:srgbClr val="00B0F0">
                      <a:alpha val="30000"/>
                    </a:srgbClr>
                  </a:solid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Dowolny kształt 26"/>
                  <p:cNvSpPr/>
                  <p:nvPr/>
                </p:nvSpPr>
                <p:spPr>
                  <a:xfrm>
                    <a:off x="4958637" y="4214818"/>
                    <a:ext cx="219123" cy="785818"/>
                  </a:xfrm>
                  <a:custGeom>
                    <a:avLst/>
                    <a:gdLst>
                      <a:gd name="connsiteX0" fmla="*/ 0 w 276225"/>
                      <a:gd name="connsiteY0" fmla="*/ 990600 h 990600"/>
                      <a:gd name="connsiteX1" fmla="*/ 66675 w 276225"/>
                      <a:gd name="connsiteY1" fmla="*/ 962025 h 990600"/>
                      <a:gd name="connsiteX2" fmla="*/ 200025 w 276225"/>
                      <a:gd name="connsiteY2" fmla="*/ 828675 h 990600"/>
                      <a:gd name="connsiteX3" fmla="*/ 171450 w 276225"/>
                      <a:gd name="connsiteY3" fmla="*/ 466725 h 990600"/>
                      <a:gd name="connsiteX4" fmla="*/ 276225 w 276225"/>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990600">
                        <a:moveTo>
                          <a:pt x="0" y="990600"/>
                        </a:moveTo>
                        <a:cubicBezTo>
                          <a:pt x="16669" y="989806"/>
                          <a:pt x="33338" y="989013"/>
                          <a:pt x="66675" y="962025"/>
                        </a:cubicBezTo>
                        <a:cubicBezTo>
                          <a:pt x="100013" y="935038"/>
                          <a:pt x="182563" y="911225"/>
                          <a:pt x="200025" y="828675"/>
                        </a:cubicBezTo>
                        <a:cubicBezTo>
                          <a:pt x="217487" y="746125"/>
                          <a:pt x="158750" y="604837"/>
                          <a:pt x="171450" y="466725"/>
                        </a:cubicBezTo>
                        <a:cubicBezTo>
                          <a:pt x="184150" y="328613"/>
                          <a:pt x="230187" y="164306"/>
                          <a:pt x="276225" y="0"/>
                        </a:cubicBez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1" name="Dowolny kształt 30"/>
                  <p:cNvSpPr/>
                  <p:nvPr/>
                </p:nvSpPr>
                <p:spPr>
                  <a:xfrm>
                    <a:off x="4768137" y="4168390"/>
                    <a:ext cx="123733" cy="689372"/>
                  </a:xfrm>
                  <a:custGeom>
                    <a:avLst/>
                    <a:gdLst>
                      <a:gd name="connsiteX0" fmla="*/ 0 w 133350"/>
                      <a:gd name="connsiteY0" fmla="*/ 742950 h 742950"/>
                      <a:gd name="connsiteX1" fmla="*/ 133350 w 133350"/>
                      <a:gd name="connsiteY1" fmla="*/ 0 h 742950"/>
                    </a:gdLst>
                    <a:ahLst/>
                    <a:cxnLst>
                      <a:cxn ang="0">
                        <a:pos x="connsiteX0" y="connsiteY0"/>
                      </a:cxn>
                      <a:cxn ang="0">
                        <a:pos x="connsiteX1" y="connsiteY1"/>
                      </a:cxn>
                    </a:cxnLst>
                    <a:rect l="l" t="t" r="r" b="b"/>
                    <a:pathLst>
                      <a:path w="133350" h="742950">
                        <a:moveTo>
                          <a:pt x="0" y="742950"/>
                        </a:moveTo>
                        <a:lnTo>
                          <a:pt x="133350" y="0"/>
                        </a:ln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9" name="Prostokąt 38"/>
                  <p:cNvSpPr/>
                  <p:nvPr/>
                </p:nvSpPr>
                <p:spPr>
                  <a:xfrm>
                    <a:off x="4829675" y="4357694"/>
                    <a:ext cx="256801" cy="261610"/>
                  </a:xfrm>
                  <a:prstGeom prst="rect">
                    <a:avLst/>
                  </a:prstGeom>
                </p:spPr>
                <p:txBody>
                  <a:bodyPr wrap="none">
                    <a:spAutoFit/>
                  </a:bodyPr>
                  <a:lstStyle/>
                  <a:p>
                    <a:pPr lvl="0" algn="r">
                      <a:spcBef>
                        <a:spcPct val="0"/>
                      </a:spcBef>
                      <a:defRPr/>
                    </a:pPr>
                    <a:r>
                      <a:rPr lang="pl-PL" sz="1100" b="1" dirty="0" smtClean="0">
                        <a:solidFill>
                          <a:schemeClr val="bg1"/>
                        </a:solidFill>
                      </a:rPr>
                      <a:t>3</a:t>
                    </a:r>
                    <a:endParaRPr lang="pl-PL" sz="1100" b="1" dirty="0">
                      <a:solidFill>
                        <a:schemeClr val="bg1"/>
                      </a:solidFill>
                    </a:endParaRPr>
                  </a:p>
                </p:txBody>
              </p:sp>
            </p:grpSp>
            <p:cxnSp>
              <p:nvCxnSpPr>
                <p:cNvPr id="38" name="Łącznik prosty 37"/>
                <p:cNvCxnSpPr/>
                <p:nvPr/>
              </p:nvCxnSpPr>
              <p:spPr>
                <a:xfrm flipV="1">
                  <a:off x="4071934" y="3357562"/>
                  <a:ext cx="406215" cy="353687"/>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5" name="Łącznik prosty 44"/>
              <p:cNvCxnSpPr/>
              <p:nvPr/>
            </p:nvCxnSpPr>
            <p:spPr>
              <a:xfrm rot="5400000" flipH="1" flipV="1">
                <a:off x="4393405" y="3821909"/>
                <a:ext cx="285752" cy="214314"/>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Prostokąt 48"/>
              <p:cNvSpPr/>
              <p:nvPr/>
            </p:nvSpPr>
            <p:spPr>
              <a:xfrm>
                <a:off x="4286248" y="3500438"/>
                <a:ext cx="256801" cy="261610"/>
              </a:xfrm>
              <a:prstGeom prst="rect">
                <a:avLst/>
              </a:prstGeom>
            </p:spPr>
            <p:txBody>
              <a:bodyPr wrap="none">
                <a:spAutoFit/>
              </a:bodyPr>
              <a:lstStyle/>
              <a:p>
                <a:pPr lvl="0" algn="r">
                  <a:spcBef>
                    <a:spcPct val="0"/>
                  </a:spcBef>
                  <a:defRPr/>
                </a:pPr>
                <a:r>
                  <a:rPr lang="pl-PL" sz="1100" b="1" dirty="0" smtClean="0">
                    <a:solidFill>
                      <a:schemeClr val="bg1"/>
                    </a:solidFill>
                  </a:rPr>
                  <a:t>4</a:t>
                </a:r>
                <a:endParaRPr lang="pl-PL" sz="1100" b="1" dirty="0">
                  <a:solidFill>
                    <a:schemeClr val="bg1"/>
                  </a:solidFill>
                </a:endParaRPr>
              </a:p>
            </p:txBody>
          </p:sp>
        </p:grpSp>
        <p:grpSp>
          <p:nvGrpSpPr>
            <p:cNvPr id="40" name="Grupa 39"/>
            <p:cNvGrpSpPr/>
            <p:nvPr/>
          </p:nvGrpSpPr>
          <p:grpSpPr>
            <a:xfrm>
              <a:off x="5365226" y="1071546"/>
              <a:ext cx="424330" cy="1047750"/>
              <a:chOff x="5143500" y="1514475"/>
              <a:chExt cx="424330" cy="1047750"/>
            </a:xfrm>
          </p:grpSpPr>
          <p:sp>
            <p:nvSpPr>
              <p:cNvPr id="41" name="Dowolny kształt 40"/>
              <p:cNvSpPr/>
              <p:nvPr/>
            </p:nvSpPr>
            <p:spPr>
              <a:xfrm>
                <a:off x="5143500" y="1514475"/>
                <a:ext cx="249238" cy="1047750"/>
              </a:xfrm>
              <a:custGeom>
                <a:avLst/>
                <a:gdLst>
                  <a:gd name="connsiteX0" fmla="*/ 0 w 249238"/>
                  <a:gd name="connsiteY0" fmla="*/ 1047750 h 1047750"/>
                  <a:gd name="connsiteX1" fmla="*/ 219075 w 249238"/>
                  <a:gd name="connsiteY1" fmla="*/ 742950 h 1047750"/>
                  <a:gd name="connsiteX2" fmla="*/ 180975 w 249238"/>
                  <a:gd name="connsiteY2" fmla="*/ 600075 h 1047750"/>
                  <a:gd name="connsiteX3" fmla="*/ 133350 w 249238"/>
                  <a:gd name="connsiteY3" fmla="*/ 0 h 1047750"/>
                </a:gdLst>
                <a:ahLst/>
                <a:cxnLst>
                  <a:cxn ang="0">
                    <a:pos x="connsiteX0" y="connsiteY0"/>
                  </a:cxn>
                  <a:cxn ang="0">
                    <a:pos x="connsiteX1" y="connsiteY1"/>
                  </a:cxn>
                  <a:cxn ang="0">
                    <a:pos x="connsiteX2" y="connsiteY2"/>
                  </a:cxn>
                  <a:cxn ang="0">
                    <a:pos x="connsiteX3" y="connsiteY3"/>
                  </a:cxn>
                </a:cxnLst>
                <a:rect l="l" t="t" r="r" b="b"/>
                <a:pathLst>
                  <a:path w="249238" h="1047750">
                    <a:moveTo>
                      <a:pt x="0" y="1047750"/>
                    </a:moveTo>
                    <a:cubicBezTo>
                      <a:pt x="94456" y="932656"/>
                      <a:pt x="188913" y="817563"/>
                      <a:pt x="219075" y="742950"/>
                    </a:cubicBezTo>
                    <a:cubicBezTo>
                      <a:pt x="249238" y="668338"/>
                      <a:pt x="195263" y="723900"/>
                      <a:pt x="180975" y="600075"/>
                    </a:cubicBezTo>
                    <a:cubicBezTo>
                      <a:pt x="166688" y="476250"/>
                      <a:pt x="150019" y="238125"/>
                      <a:pt x="133350"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42" name="Prostokąt 41"/>
              <p:cNvSpPr/>
              <p:nvPr/>
            </p:nvSpPr>
            <p:spPr>
              <a:xfrm>
                <a:off x="5278968" y="1657351"/>
                <a:ext cx="288862" cy="261610"/>
              </a:xfrm>
              <a:prstGeom prst="rect">
                <a:avLst/>
              </a:prstGeom>
            </p:spPr>
            <p:txBody>
              <a:bodyPr wrap="none">
                <a:spAutoFit/>
              </a:bodyPr>
              <a:lstStyle/>
              <a:p>
                <a:pPr lvl="0" algn="r">
                  <a:spcBef>
                    <a:spcPct val="0"/>
                  </a:spcBef>
                  <a:defRPr/>
                </a:pPr>
                <a:r>
                  <a:rPr lang="pl-PL" sz="1100" b="1" dirty="0" smtClean="0">
                    <a:solidFill>
                      <a:schemeClr val="bg1"/>
                    </a:solidFill>
                  </a:rPr>
                  <a:t>5 </a:t>
                </a:r>
                <a:endParaRPr lang="pl-PL" sz="1100" b="1" dirty="0">
                  <a:solidFill>
                    <a:schemeClr val="bg1"/>
                  </a:solidFill>
                </a:endParaRPr>
              </a:p>
            </p:txBody>
          </p:sp>
        </p:grpSp>
      </p:grpSp>
      <p:pic>
        <p:nvPicPr>
          <p:cNvPr id="47" name="Obraz 46"/>
          <p:cNvPicPr>
            <a:picLocks noChangeAspect="1"/>
          </p:cNvPicPr>
          <p:nvPr/>
        </p:nvPicPr>
        <p:blipFill rotWithShape="1">
          <a:blip r:embed="rId4"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3"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215238" cy="661578"/>
          </a:xfrm>
          <a:prstGeom prst="rect">
            <a:avLst/>
          </a:prstGeom>
          <a:noFill/>
        </p:spPr>
        <p:txBody>
          <a:bodyPr wrap="square">
            <a:noAutofit/>
          </a:bodyPr>
          <a:lstStyle/>
          <a:p>
            <a:pPr marL="342900" indent="-342900">
              <a:spcBef>
                <a:spcPct val="0"/>
              </a:spcBef>
              <a:defRPr/>
            </a:pPr>
            <a:r>
              <a:rPr lang="pl-PL" sz="1000" b="1" dirty="0" smtClean="0">
                <a:solidFill>
                  <a:schemeClr val="accent1"/>
                </a:solidFill>
              </a:rPr>
              <a:t>RONDA</a:t>
            </a:r>
          </a:p>
          <a:p>
            <a:pPr>
              <a:spcBef>
                <a:spcPct val="0"/>
              </a:spcBef>
              <a:defRPr/>
            </a:pPr>
            <a:r>
              <a:rPr lang="pl-PL" sz="1000" dirty="0" smtClean="0"/>
              <a:t>PRZEPROJEKTOWANIE SKRZYŻOWANIA UL. BRODZKA, UL. KRÓLEWIECKA, UL. MAŚLICKA. WSZYSTKIE </a:t>
            </a:r>
            <a:r>
              <a:rPr lang="pl-PL" sz="1000" dirty="0" smtClean="0"/>
              <a:t>SKRZYŻOWANIA </a:t>
            </a:r>
          </a:p>
          <a:p>
            <a:pPr>
              <a:spcBef>
                <a:spcPct val="0"/>
              </a:spcBef>
              <a:defRPr/>
            </a:pPr>
            <a:r>
              <a:rPr lang="pl-PL" sz="1000" dirty="0" smtClean="0"/>
              <a:t>Z  UL. KRÓLEWIECKĄ POWINNY BYĆ ZORGANIZOWANE JAKO RONDA.  ZAPROJEKTOWANIE </a:t>
            </a:r>
            <a:r>
              <a:rPr lang="pl-PL" sz="1000" dirty="0" smtClean="0"/>
              <a:t>I WPROWADZENIE RONDA TURBINOWEGO </a:t>
            </a:r>
            <a:endParaRPr lang="pl-PL" sz="1000" dirty="0" smtClean="0"/>
          </a:p>
          <a:p>
            <a:pPr>
              <a:spcBef>
                <a:spcPct val="0"/>
              </a:spcBef>
              <a:defRPr/>
            </a:pPr>
            <a:r>
              <a:rPr lang="pl-PL" sz="1000" dirty="0" smtClean="0"/>
              <a:t>NA </a:t>
            </a:r>
            <a:r>
              <a:rPr lang="pl-PL" sz="1000" dirty="0" smtClean="0"/>
              <a:t>SKRZYŻOWANIU UL. KRÓLEWIECKIEJ Z  AL. </a:t>
            </a:r>
            <a:r>
              <a:rPr lang="pl-PL" sz="1000" dirty="0" smtClean="0"/>
              <a:t>ŚLĄSKĄ</a:t>
            </a:r>
            <a:r>
              <a:rPr lang="pl-PL" sz="1000" dirty="0" smtClean="0"/>
              <a:t>.</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1"/>
                  </a:solidFill>
                  <a:prstDash val="solid"/>
                </a:ln>
                <a:solidFill>
                  <a:schemeClr val="accent1"/>
                </a:solidFill>
                <a:effectLst>
                  <a:reflection blurRad="12700" stA="28000" endPos="45000" dist="1000" dir="5400000" sy="-100000" algn="bl" rotWithShape="0"/>
                </a:effectLst>
              </a:rPr>
              <a:t>6</a:t>
            </a:r>
            <a:endParaRPr lang="pl-PL" sz="1200" cap="all" dirty="0">
              <a:ln w="9000" cmpd="sng">
                <a:solidFill>
                  <a:schemeClr val="accent1"/>
                </a:solidFill>
                <a:prstDash val="solid"/>
              </a:ln>
              <a:solidFill>
                <a:schemeClr val="accent1"/>
              </a:solidFill>
              <a:effectLst>
                <a:reflection blurRad="12700" stA="28000" endPos="45000" dist="1000" dir="5400000" sy="-100000" algn="bl" rotWithShape="0"/>
              </a:effectLst>
            </a:endParaRPr>
          </a:p>
        </p:txBody>
      </p:sp>
      <p:sp>
        <p:nvSpPr>
          <p:cNvPr id="11"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12" name="Prostokąt 11"/>
          <p:cNvSpPr/>
          <p:nvPr/>
        </p:nvSpPr>
        <p:spPr>
          <a:xfrm>
            <a:off x="1428728" y="928670"/>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1"/>
                  </a:solidFill>
                  <a:prstDash val="solid"/>
                </a:ln>
                <a:solidFill>
                  <a:schemeClr val="bg1"/>
                </a:solidFill>
                <a:effectLst>
                  <a:reflection blurRad="12700" stA="28000" endPos="45000" dist="1000" dir="5400000" sy="-100000" algn="bl" rotWithShape="0"/>
                </a:effectLst>
              </a:rPr>
              <a:t>PRZEMIESZCZANIE SIĘ</a:t>
            </a:r>
            <a:endParaRPr lang="pl-PL" sz="3200" cap="all" dirty="0">
              <a:ln w="9000" cmpd="sng">
                <a:solidFill>
                  <a:schemeClr val="accent1"/>
                </a:solidFill>
                <a:prstDash val="solid"/>
              </a:ln>
              <a:solidFill>
                <a:schemeClr val="bg1"/>
              </a:solidFill>
              <a:effectLst>
                <a:reflection blurRad="12700" stA="28000" endPos="45000" dist="1000" dir="5400000" sy="-100000" algn="bl" rotWithShape="0"/>
              </a:effectLst>
            </a:endParaRPr>
          </a:p>
        </p:txBody>
      </p:sp>
      <p:sp>
        <p:nvSpPr>
          <p:cNvPr id="40" name="Elipsa 39"/>
          <p:cNvSpPr/>
          <p:nvPr/>
        </p:nvSpPr>
        <p:spPr>
          <a:xfrm>
            <a:off x="3357554" y="2214554"/>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Elipsa 62"/>
          <p:cNvSpPr/>
          <p:nvPr/>
        </p:nvSpPr>
        <p:spPr>
          <a:xfrm>
            <a:off x="60721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65" name="Grupa 64"/>
          <p:cNvGrpSpPr/>
          <p:nvPr/>
        </p:nvGrpSpPr>
        <p:grpSpPr>
          <a:xfrm>
            <a:off x="2928926" y="1071546"/>
            <a:ext cx="3432134" cy="4011144"/>
            <a:chOff x="2928926" y="1071546"/>
            <a:chExt cx="3432134" cy="4011144"/>
          </a:xfrm>
        </p:grpSpPr>
        <p:grpSp>
          <p:nvGrpSpPr>
            <p:cNvPr id="61" name="Grupa 60"/>
            <p:cNvGrpSpPr/>
            <p:nvPr/>
          </p:nvGrpSpPr>
          <p:grpSpPr>
            <a:xfrm>
              <a:off x="2928926" y="1071546"/>
              <a:ext cx="3333277" cy="4011144"/>
              <a:chOff x="2928926" y="1071546"/>
              <a:chExt cx="3333277" cy="4011144"/>
            </a:xfrm>
          </p:grpSpPr>
          <p:grpSp>
            <p:nvGrpSpPr>
              <p:cNvPr id="2" name="Grupa 42"/>
              <p:cNvGrpSpPr/>
              <p:nvPr/>
            </p:nvGrpSpPr>
            <p:grpSpPr>
              <a:xfrm>
                <a:off x="2928926" y="1071546"/>
                <a:ext cx="3333277" cy="4011144"/>
                <a:chOff x="2928926" y="1071546"/>
                <a:chExt cx="3333277" cy="4011144"/>
              </a:xfrm>
            </p:grpSpPr>
            <p:grpSp>
              <p:nvGrpSpPr>
                <p:cNvPr id="3" name="Grupa 50"/>
                <p:cNvGrpSpPr/>
                <p:nvPr/>
              </p:nvGrpSpPr>
              <p:grpSpPr>
                <a:xfrm>
                  <a:off x="2928926" y="1428736"/>
                  <a:ext cx="3333277" cy="3653954"/>
                  <a:chOff x="2928926" y="1428736"/>
                  <a:chExt cx="3333277" cy="3653954"/>
                </a:xfrm>
              </p:grpSpPr>
              <p:grpSp>
                <p:nvGrpSpPr>
                  <p:cNvPr id="4" name="Grupa 42"/>
                  <p:cNvGrpSpPr/>
                  <p:nvPr/>
                </p:nvGrpSpPr>
                <p:grpSpPr>
                  <a:xfrm>
                    <a:off x="2928926" y="1428736"/>
                    <a:ext cx="3333277" cy="3653954"/>
                    <a:chOff x="2928926" y="1428736"/>
                    <a:chExt cx="3333277" cy="3653954"/>
                  </a:xfrm>
                </p:grpSpPr>
                <p:grpSp>
                  <p:nvGrpSpPr>
                    <p:cNvPr id="5" name="Grupa 39"/>
                    <p:cNvGrpSpPr/>
                    <p:nvPr/>
                  </p:nvGrpSpPr>
                  <p:grpSpPr>
                    <a:xfrm>
                      <a:off x="2928926" y="1428736"/>
                      <a:ext cx="3333277" cy="3653954"/>
                      <a:chOff x="2928926" y="1428736"/>
                      <a:chExt cx="3333277" cy="3653954"/>
                    </a:xfrm>
                  </p:grpSpPr>
                  <p:grpSp>
                    <p:nvGrpSpPr>
                      <p:cNvPr id="6" name="Grupa 37"/>
                      <p:cNvGrpSpPr/>
                      <p:nvPr/>
                    </p:nvGrpSpPr>
                    <p:grpSpPr>
                      <a:xfrm>
                        <a:off x="2928926" y="1428736"/>
                        <a:ext cx="3333277" cy="3296101"/>
                        <a:chOff x="2928926" y="1428736"/>
                        <a:chExt cx="3333277" cy="3296101"/>
                      </a:xfrm>
                    </p:grpSpPr>
                    <p:grpSp>
                      <p:nvGrpSpPr>
                        <p:cNvPr id="7" name="Grupa 23"/>
                        <p:cNvGrpSpPr/>
                        <p:nvPr/>
                      </p:nvGrpSpPr>
                      <p:grpSpPr>
                        <a:xfrm>
                          <a:off x="3357554" y="1428736"/>
                          <a:ext cx="428628" cy="1000132"/>
                          <a:chOff x="2688483" y="1476375"/>
                          <a:chExt cx="438150" cy="1251438"/>
                        </a:xfrm>
                      </p:grpSpPr>
                      <p:sp>
                        <p:nvSpPr>
                          <p:cNvPr id="25" name="Dowolny kształt 24"/>
                          <p:cNvSpPr/>
                          <p:nvPr/>
                        </p:nvSpPr>
                        <p:spPr>
                          <a:xfrm>
                            <a:off x="2688483" y="1476375"/>
                            <a:ext cx="438150" cy="1251438"/>
                          </a:xfrm>
                          <a:custGeom>
                            <a:avLst/>
                            <a:gdLst>
                              <a:gd name="connsiteX0" fmla="*/ 438150 w 438150"/>
                              <a:gd name="connsiteY0" fmla="*/ 1162050 h 1162050"/>
                              <a:gd name="connsiteX1" fmla="*/ 0 w 438150"/>
                              <a:gd name="connsiteY1" fmla="*/ 0 h 1162050"/>
                            </a:gdLst>
                            <a:ahLst/>
                            <a:cxnLst>
                              <a:cxn ang="0">
                                <a:pos x="connsiteX0" y="connsiteY0"/>
                              </a:cxn>
                              <a:cxn ang="0">
                                <a:pos x="connsiteX1" y="connsiteY1"/>
                              </a:cxn>
                            </a:cxnLst>
                            <a:rect l="l" t="t" r="r" b="b"/>
                            <a:pathLst>
                              <a:path w="438150" h="1162050">
                                <a:moveTo>
                                  <a:pt x="438150" y="1162050"/>
                                </a:moveTo>
                                <a:cubicBezTo>
                                  <a:pt x="254000" y="680243"/>
                                  <a:pt x="69850" y="198437"/>
                                  <a:pt x="0"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26" name="Prostokąt 25"/>
                          <p:cNvSpPr/>
                          <p:nvPr/>
                        </p:nvSpPr>
                        <p:spPr>
                          <a:xfrm>
                            <a:off x="2807620" y="1500174"/>
                            <a:ext cx="306829" cy="346918"/>
                          </a:xfrm>
                          <a:prstGeom prst="rect">
                            <a:avLst/>
                          </a:prstGeom>
                        </p:spPr>
                        <p:txBody>
                          <a:bodyPr wrap="none">
                            <a:spAutoFit/>
                          </a:bodyPr>
                          <a:lstStyle/>
                          <a:p>
                            <a:pPr lvl="0" algn="r">
                              <a:spcBef>
                                <a:spcPct val="0"/>
                              </a:spcBef>
                              <a:defRPr/>
                            </a:pPr>
                            <a:r>
                              <a:rPr lang="pl-PL" sz="1100" b="1" dirty="0" smtClean="0">
                                <a:solidFill>
                                  <a:schemeClr val="bg1"/>
                                </a:solidFill>
                              </a:rPr>
                              <a:t>2</a:t>
                            </a:r>
                            <a:endParaRPr lang="pl-PL" sz="1100" b="1" dirty="0">
                              <a:solidFill>
                                <a:schemeClr val="bg1"/>
                              </a:solidFill>
                            </a:endParaRPr>
                          </a:p>
                        </p:txBody>
                      </p:sp>
                    </p:grpSp>
                    <p:grpSp>
                      <p:nvGrpSpPr>
                        <p:cNvPr id="8" name="Grupa 26"/>
                        <p:cNvGrpSpPr/>
                        <p:nvPr/>
                      </p:nvGrpSpPr>
                      <p:grpSpPr>
                        <a:xfrm>
                          <a:off x="2928926" y="1428736"/>
                          <a:ext cx="3333277" cy="3296101"/>
                          <a:chOff x="2928926" y="1428736"/>
                          <a:chExt cx="3333277" cy="3296101"/>
                        </a:xfrm>
                      </p:grpSpPr>
                      <p:sp>
                        <p:nvSpPr>
                          <p:cNvPr id="28" name="Dowolny kształt 27"/>
                          <p:cNvSpPr/>
                          <p:nvPr/>
                        </p:nvSpPr>
                        <p:spPr>
                          <a:xfrm>
                            <a:off x="2928926" y="2295222"/>
                            <a:ext cx="3333277" cy="2429615"/>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nvGrpSpPr>
                          <p:cNvPr id="9" name="Grupa 25"/>
                          <p:cNvGrpSpPr/>
                          <p:nvPr/>
                        </p:nvGrpSpPr>
                        <p:grpSpPr>
                          <a:xfrm>
                            <a:off x="3071802" y="1428736"/>
                            <a:ext cx="3144251" cy="2822683"/>
                            <a:chOff x="3071802" y="1428736"/>
                            <a:chExt cx="3144251" cy="2822683"/>
                          </a:xfrm>
                        </p:grpSpPr>
                        <p:cxnSp>
                          <p:nvCxnSpPr>
                            <p:cNvPr id="32" name="Łącznik prosty 31"/>
                            <p:cNvCxnSpPr/>
                            <p:nvPr/>
                          </p:nvCxnSpPr>
                          <p:spPr>
                            <a:xfrm rot="16200000" flipV="1">
                              <a:off x="2865972" y="1777443"/>
                              <a:ext cx="973959" cy="276545"/>
                            </a:xfrm>
                            <a:prstGeom prst="line">
                              <a:avLst/>
                            </a:pr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cxnSp>
                        <p:sp>
                          <p:nvSpPr>
                            <p:cNvPr id="33" name="Dowolny kształt 32"/>
                            <p:cNvSpPr/>
                            <p:nvPr/>
                          </p:nvSpPr>
                          <p:spPr>
                            <a:xfrm>
                              <a:off x="5224556" y="2831167"/>
                              <a:ext cx="991497" cy="98256"/>
                            </a:xfrm>
                            <a:custGeom>
                              <a:avLst/>
                              <a:gdLst>
                                <a:gd name="connsiteX0" fmla="*/ 0 w 1180213"/>
                                <a:gd name="connsiteY0" fmla="*/ 0 h 116958"/>
                                <a:gd name="connsiteX1" fmla="*/ 414669 w 1180213"/>
                                <a:gd name="connsiteY1" fmla="*/ 21265 h 116958"/>
                                <a:gd name="connsiteX2" fmla="*/ 754911 w 1180213"/>
                                <a:gd name="connsiteY2" fmla="*/ 31897 h 116958"/>
                                <a:gd name="connsiteX3" fmla="*/ 1180213 w 1180213"/>
                                <a:gd name="connsiteY3" fmla="*/ 116958 h 116958"/>
                              </a:gdLst>
                              <a:ahLst/>
                              <a:cxnLst>
                                <a:cxn ang="0">
                                  <a:pos x="connsiteX0" y="connsiteY0"/>
                                </a:cxn>
                                <a:cxn ang="0">
                                  <a:pos x="connsiteX1" y="connsiteY1"/>
                                </a:cxn>
                                <a:cxn ang="0">
                                  <a:pos x="connsiteX2" y="connsiteY2"/>
                                </a:cxn>
                                <a:cxn ang="0">
                                  <a:pos x="connsiteX3" y="connsiteY3"/>
                                </a:cxn>
                              </a:cxnLst>
                              <a:rect l="l" t="t" r="r" b="b"/>
                              <a:pathLst>
                                <a:path w="1180213" h="116958">
                                  <a:moveTo>
                                    <a:pt x="0" y="0"/>
                                  </a:moveTo>
                                  <a:lnTo>
                                    <a:pt x="414669" y="21265"/>
                                  </a:lnTo>
                                  <a:cubicBezTo>
                                    <a:pt x="540488" y="26581"/>
                                    <a:pt x="627321" y="15948"/>
                                    <a:pt x="754911" y="31897"/>
                                  </a:cubicBezTo>
                                  <a:cubicBezTo>
                                    <a:pt x="882501" y="47846"/>
                                    <a:pt x="1031357" y="82402"/>
                                    <a:pt x="1180213" y="116958"/>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4" name="Dowolny kształt 33"/>
                            <p:cNvSpPr/>
                            <p:nvPr/>
                          </p:nvSpPr>
                          <p:spPr>
                            <a:xfrm>
                              <a:off x="3929058" y="1428736"/>
                              <a:ext cx="164081" cy="1009405"/>
                            </a:xfrm>
                            <a:custGeom>
                              <a:avLst/>
                              <a:gdLst>
                                <a:gd name="connsiteX0" fmla="*/ 85060 w 237461"/>
                                <a:gd name="connsiteY0" fmla="*/ 1371600 h 1371600"/>
                                <a:gd name="connsiteX1" fmla="*/ 223284 w 237461"/>
                                <a:gd name="connsiteY1" fmla="*/ 701749 h 1371600"/>
                                <a:gd name="connsiteX2" fmla="*/ 0 w 237461"/>
                                <a:gd name="connsiteY2" fmla="*/ 0 h 1371600"/>
                              </a:gdLst>
                              <a:ahLst/>
                              <a:cxnLst>
                                <a:cxn ang="0">
                                  <a:pos x="connsiteX0" y="connsiteY0"/>
                                </a:cxn>
                                <a:cxn ang="0">
                                  <a:pos x="connsiteX1" y="connsiteY1"/>
                                </a:cxn>
                                <a:cxn ang="0">
                                  <a:pos x="connsiteX2" y="connsiteY2"/>
                                </a:cxn>
                              </a:cxnLst>
                              <a:rect l="l" t="t" r="r" b="b"/>
                              <a:pathLst>
                                <a:path w="237461" h="1371600">
                                  <a:moveTo>
                                    <a:pt x="85060" y="1371600"/>
                                  </a:moveTo>
                                  <a:cubicBezTo>
                                    <a:pt x="161260" y="1150974"/>
                                    <a:pt x="237461" y="930349"/>
                                    <a:pt x="223284" y="701749"/>
                                  </a:cubicBezTo>
                                  <a:cubicBezTo>
                                    <a:pt x="209107" y="473149"/>
                                    <a:pt x="104553" y="236574"/>
                                    <a:pt x="0" y="0"/>
                                  </a:cubicBez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5" name="Dowolny kształt 34"/>
                            <p:cNvSpPr/>
                            <p:nvPr/>
                          </p:nvSpPr>
                          <p:spPr>
                            <a:xfrm>
                              <a:off x="4012725" y="2438141"/>
                              <a:ext cx="263506" cy="509147"/>
                            </a:xfrm>
                            <a:custGeom>
                              <a:avLst/>
                              <a:gdLst>
                                <a:gd name="connsiteX0" fmla="*/ 38986 w 313660"/>
                                <a:gd name="connsiteY0" fmla="*/ 0 h 606056"/>
                                <a:gd name="connsiteX1" fmla="*/ 38986 w 313660"/>
                                <a:gd name="connsiteY1" fmla="*/ 382772 h 606056"/>
                                <a:gd name="connsiteX2" fmla="*/ 272902 w 313660"/>
                                <a:gd name="connsiteY2" fmla="*/ 574158 h 606056"/>
                                <a:gd name="connsiteX3" fmla="*/ 283535 w 313660"/>
                                <a:gd name="connsiteY3" fmla="*/ 574158 h 606056"/>
                              </a:gdLst>
                              <a:ahLst/>
                              <a:cxnLst>
                                <a:cxn ang="0">
                                  <a:pos x="connsiteX0" y="connsiteY0"/>
                                </a:cxn>
                                <a:cxn ang="0">
                                  <a:pos x="connsiteX1" y="connsiteY1"/>
                                </a:cxn>
                                <a:cxn ang="0">
                                  <a:pos x="connsiteX2" y="connsiteY2"/>
                                </a:cxn>
                                <a:cxn ang="0">
                                  <a:pos x="connsiteX3" y="connsiteY3"/>
                                </a:cxn>
                              </a:cxnLst>
                              <a:rect l="l" t="t" r="r" b="b"/>
                              <a:pathLst>
                                <a:path w="313660" h="606056">
                                  <a:moveTo>
                                    <a:pt x="38986" y="0"/>
                                  </a:moveTo>
                                  <a:cubicBezTo>
                                    <a:pt x="19493" y="143539"/>
                                    <a:pt x="0" y="287079"/>
                                    <a:pt x="38986" y="382772"/>
                                  </a:cubicBezTo>
                                  <a:cubicBezTo>
                                    <a:pt x="77972" y="478465"/>
                                    <a:pt x="232144" y="542260"/>
                                    <a:pt x="272902" y="574158"/>
                                  </a:cubicBezTo>
                                  <a:cubicBezTo>
                                    <a:pt x="313660" y="606056"/>
                                    <a:pt x="298597" y="590107"/>
                                    <a:pt x="283535" y="574158"/>
                                  </a:cubicBezTo>
                                </a:path>
                              </a:pathLst>
                            </a:cu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6" name="Dowolny kształt 35"/>
                            <p:cNvSpPr/>
                            <p:nvPr/>
                          </p:nvSpPr>
                          <p:spPr>
                            <a:xfrm>
                              <a:off x="5233487" y="3724408"/>
                              <a:ext cx="446621" cy="527011"/>
                            </a:xfrm>
                            <a:custGeom>
                              <a:avLst/>
                              <a:gdLst>
                                <a:gd name="connsiteX0" fmla="*/ 0 w 531628"/>
                                <a:gd name="connsiteY0" fmla="*/ 627320 h 627320"/>
                                <a:gd name="connsiteX1" fmla="*/ 148856 w 531628"/>
                                <a:gd name="connsiteY1" fmla="*/ 361506 h 627320"/>
                                <a:gd name="connsiteX2" fmla="*/ 531628 w 531628"/>
                                <a:gd name="connsiteY2" fmla="*/ 0 h 627320"/>
                              </a:gdLst>
                              <a:ahLst/>
                              <a:cxnLst>
                                <a:cxn ang="0">
                                  <a:pos x="connsiteX0" y="connsiteY0"/>
                                </a:cxn>
                                <a:cxn ang="0">
                                  <a:pos x="connsiteX1" y="connsiteY1"/>
                                </a:cxn>
                                <a:cxn ang="0">
                                  <a:pos x="connsiteX2" y="connsiteY2"/>
                                </a:cxn>
                              </a:cxnLst>
                              <a:rect l="l" t="t" r="r" b="b"/>
                              <a:pathLst>
                                <a:path w="531628" h="627320">
                                  <a:moveTo>
                                    <a:pt x="0" y="627320"/>
                                  </a:moveTo>
                                  <a:cubicBezTo>
                                    <a:pt x="30125" y="546689"/>
                                    <a:pt x="60251" y="466059"/>
                                    <a:pt x="148856" y="361506"/>
                                  </a:cubicBezTo>
                                  <a:cubicBezTo>
                                    <a:pt x="237461" y="256953"/>
                                    <a:pt x="384544" y="128476"/>
                                    <a:pt x="531628"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7" name="Prostokąt 36"/>
                            <p:cNvSpPr/>
                            <p:nvPr/>
                          </p:nvSpPr>
                          <p:spPr>
                            <a:xfrm>
                              <a:off x="3071802" y="1714488"/>
                              <a:ext cx="240060" cy="206850"/>
                            </a:xfrm>
                            <a:prstGeom prst="rect">
                              <a:avLst/>
                            </a:prstGeom>
                            <a:ln w="25400">
                              <a:noFill/>
                            </a:ln>
                          </p:spPr>
                          <p:txBody>
                            <a:bodyPr wrap="square">
                              <a:spAutoFit/>
                            </a:bodyPr>
                            <a:lstStyle/>
                            <a:p>
                              <a:pPr lvl="0" algn="r">
                                <a:spcBef>
                                  <a:spcPct val="0"/>
                                </a:spcBef>
                                <a:defRPr/>
                              </a:pPr>
                              <a:r>
                                <a:rPr lang="pl-PL" sz="1000" b="1" dirty="0" smtClean="0">
                                  <a:solidFill>
                                    <a:schemeClr val="bg1"/>
                                  </a:solidFill>
                                </a:rPr>
                                <a:t>1 </a:t>
                              </a:r>
                              <a:endParaRPr lang="pl-PL" sz="1000" b="1" dirty="0">
                                <a:solidFill>
                                  <a:schemeClr val="bg1"/>
                                </a:solidFill>
                              </a:endParaRPr>
                            </a:p>
                          </p:txBody>
                        </p:sp>
                      </p:grpSp>
                    </p:grpSp>
                  </p:grpSp>
                  <p:sp>
                    <p:nvSpPr>
                      <p:cNvPr id="24" name="Dowolny kształt 23"/>
                      <p:cNvSpPr/>
                      <p:nvPr/>
                    </p:nvSpPr>
                    <p:spPr>
                      <a:xfrm>
                        <a:off x="3214678" y="2786058"/>
                        <a:ext cx="2392326" cy="2296632"/>
                      </a:xfrm>
                      <a:custGeom>
                        <a:avLst/>
                        <a:gdLst>
                          <a:gd name="connsiteX0" fmla="*/ 0 w 2392326"/>
                          <a:gd name="connsiteY0" fmla="*/ 53163 h 2296632"/>
                          <a:gd name="connsiteX1" fmla="*/ 1467293 w 2392326"/>
                          <a:gd name="connsiteY1" fmla="*/ 2137144 h 2296632"/>
                          <a:gd name="connsiteX2" fmla="*/ 1488558 w 2392326"/>
                          <a:gd name="connsiteY2" fmla="*/ 2020186 h 2296632"/>
                          <a:gd name="connsiteX3" fmla="*/ 1594884 w 2392326"/>
                          <a:gd name="connsiteY3" fmla="*/ 1956391 h 2296632"/>
                          <a:gd name="connsiteX4" fmla="*/ 1711842 w 2392326"/>
                          <a:gd name="connsiteY4" fmla="*/ 2041451 h 2296632"/>
                          <a:gd name="connsiteX5" fmla="*/ 1733107 w 2392326"/>
                          <a:gd name="connsiteY5" fmla="*/ 2009553 h 2296632"/>
                          <a:gd name="connsiteX6" fmla="*/ 1775637 w 2392326"/>
                          <a:gd name="connsiteY6" fmla="*/ 1977656 h 2296632"/>
                          <a:gd name="connsiteX7" fmla="*/ 1956391 w 2392326"/>
                          <a:gd name="connsiteY7" fmla="*/ 2296632 h 2296632"/>
                          <a:gd name="connsiteX8" fmla="*/ 2328530 w 2392326"/>
                          <a:gd name="connsiteY8" fmla="*/ 1541721 h 2296632"/>
                          <a:gd name="connsiteX9" fmla="*/ 2392326 w 2392326"/>
                          <a:gd name="connsiteY9" fmla="*/ 1446028 h 2296632"/>
                          <a:gd name="connsiteX10" fmla="*/ 1329070 w 2392326"/>
                          <a:gd name="connsiteY10" fmla="*/ 1339702 h 2296632"/>
                          <a:gd name="connsiteX11" fmla="*/ 1137684 w 2392326"/>
                          <a:gd name="connsiteY11" fmla="*/ 1265274 h 2296632"/>
                          <a:gd name="connsiteX12" fmla="*/ 999461 w 2392326"/>
                          <a:gd name="connsiteY12" fmla="*/ 925032 h 2296632"/>
                          <a:gd name="connsiteX13" fmla="*/ 446568 w 2392326"/>
                          <a:gd name="connsiteY13" fmla="*/ 148856 h 2296632"/>
                          <a:gd name="connsiteX14" fmla="*/ 223284 w 2392326"/>
                          <a:gd name="connsiteY14" fmla="*/ 31898 h 2296632"/>
                          <a:gd name="connsiteX15" fmla="*/ 85061 w 2392326"/>
                          <a:gd name="connsiteY15" fmla="*/ 0 h 2296632"/>
                          <a:gd name="connsiteX16" fmla="*/ 0 w 2392326"/>
                          <a:gd name="connsiteY16" fmla="*/ 53163 h 229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92326" h="2296632">
                            <a:moveTo>
                              <a:pt x="0" y="53163"/>
                            </a:moveTo>
                            <a:lnTo>
                              <a:pt x="1467293" y="2137144"/>
                            </a:lnTo>
                            <a:lnTo>
                              <a:pt x="1488558" y="2020186"/>
                            </a:lnTo>
                            <a:lnTo>
                              <a:pt x="1594884" y="1956391"/>
                            </a:lnTo>
                            <a:lnTo>
                              <a:pt x="1711842" y="2041451"/>
                            </a:lnTo>
                            <a:lnTo>
                              <a:pt x="1733107" y="2009553"/>
                            </a:lnTo>
                            <a:lnTo>
                              <a:pt x="1775637" y="1977656"/>
                            </a:lnTo>
                            <a:lnTo>
                              <a:pt x="1956391" y="2296632"/>
                            </a:lnTo>
                            <a:lnTo>
                              <a:pt x="2328530" y="1541721"/>
                            </a:lnTo>
                            <a:lnTo>
                              <a:pt x="2392326" y="1446028"/>
                            </a:lnTo>
                            <a:lnTo>
                              <a:pt x="1329070" y="1339702"/>
                            </a:lnTo>
                            <a:lnTo>
                              <a:pt x="1137684" y="1265274"/>
                            </a:lnTo>
                            <a:lnTo>
                              <a:pt x="999461" y="925032"/>
                            </a:lnTo>
                            <a:lnTo>
                              <a:pt x="446568" y="148856"/>
                            </a:lnTo>
                            <a:lnTo>
                              <a:pt x="223284" y="31898"/>
                            </a:lnTo>
                            <a:lnTo>
                              <a:pt x="85061" y="0"/>
                            </a:lnTo>
                            <a:lnTo>
                              <a:pt x="0" y="53163"/>
                            </a:lnTo>
                            <a:close/>
                          </a:path>
                        </a:pathLst>
                      </a:custGeom>
                      <a:solidFill>
                        <a:srgbClr val="00B0F0">
                          <a:alpha val="30000"/>
                        </a:srgbClr>
                      </a:solid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Dowolny kształt 26"/>
                      <p:cNvSpPr/>
                      <p:nvPr/>
                    </p:nvSpPr>
                    <p:spPr>
                      <a:xfrm>
                        <a:off x="4958637" y="4214818"/>
                        <a:ext cx="219123" cy="785818"/>
                      </a:xfrm>
                      <a:custGeom>
                        <a:avLst/>
                        <a:gdLst>
                          <a:gd name="connsiteX0" fmla="*/ 0 w 276225"/>
                          <a:gd name="connsiteY0" fmla="*/ 990600 h 990600"/>
                          <a:gd name="connsiteX1" fmla="*/ 66675 w 276225"/>
                          <a:gd name="connsiteY1" fmla="*/ 962025 h 990600"/>
                          <a:gd name="connsiteX2" fmla="*/ 200025 w 276225"/>
                          <a:gd name="connsiteY2" fmla="*/ 828675 h 990600"/>
                          <a:gd name="connsiteX3" fmla="*/ 171450 w 276225"/>
                          <a:gd name="connsiteY3" fmla="*/ 466725 h 990600"/>
                          <a:gd name="connsiteX4" fmla="*/ 276225 w 276225"/>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990600">
                            <a:moveTo>
                              <a:pt x="0" y="990600"/>
                            </a:moveTo>
                            <a:cubicBezTo>
                              <a:pt x="16669" y="989806"/>
                              <a:pt x="33338" y="989013"/>
                              <a:pt x="66675" y="962025"/>
                            </a:cubicBezTo>
                            <a:cubicBezTo>
                              <a:pt x="100013" y="935038"/>
                              <a:pt x="182563" y="911225"/>
                              <a:pt x="200025" y="828675"/>
                            </a:cubicBezTo>
                            <a:cubicBezTo>
                              <a:pt x="217487" y="746125"/>
                              <a:pt x="158750" y="604837"/>
                              <a:pt x="171450" y="466725"/>
                            </a:cubicBezTo>
                            <a:cubicBezTo>
                              <a:pt x="184150" y="328613"/>
                              <a:pt x="230187" y="164306"/>
                              <a:pt x="276225" y="0"/>
                            </a:cubicBez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1" name="Dowolny kształt 30"/>
                      <p:cNvSpPr/>
                      <p:nvPr/>
                    </p:nvSpPr>
                    <p:spPr>
                      <a:xfrm>
                        <a:off x="4768137" y="4168390"/>
                        <a:ext cx="123733" cy="689372"/>
                      </a:xfrm>
                      <a:custGeom>
                        <a:avLst/>
                        <a:gdLst>
                          <a:gd name="connsiteX0" fmla="*/ 0 w 133350"/>
                          <a:gd name="connsiteY0" fmla="*/ 742950 h 742950"/>
                          <a:gd name="connsiteX1" fmla="*/ 133350 w 133350"/>
                          <a:gd name="connsiteY1" fmla="*/ 0 h 742950"/>
                        </a:gdLst>
                        <a:ahLst/>
                        <a:cxnLst>
                          <a:cxn ang="0">
                            <a:pos x="connsiteX0" y="connsiteY0"/>
                          </a:cxn>
                          <a:cxn ang="0">
                            <a:pos x="connsiteX1" y="connsiteY1"/>
                          </a:cxn>
                        </a:cxnLst>
                        <a:rect l="l" t="t" r="r" b="b"/>
                        <a:pathLst>
                          <a:path w="133350" h="742950">
                            <a:moveTo>
                              <a:pt x="0" y="742950"/>
                            </a:moveTo>
                            <a:lnTo>
                              <a:pt x="133350" y="0"/>
                            </a:ln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9" name="Prostokąt 38"/>
                      <p:cNvSpPr/>
                      <p:nvPr/>
                    </p:nvSpPr>
                    <p:spPr>
                      <a:xfrm>
                        <a:off x="4829675" y="4357694"/>
                        <a:ext cx="256801" cy="261610"/>
                      </a:xfrm>
                      <a:prstGeom prst="rect">
                        <a:avLst/>
                      </a:prstGeom>
                    </p:spPr>
                    <p:txBody>
                      <a:bodyPr wrap="none">
                        <a:spAutoFit/>
                      </a:bodyPr>
                      <a:lstStyle/>
                      <a:p>
                        <a:pPr lvl="0" algn="r">
                          <a:spcBef>
                            <a:spcPct val="0"/>
                          </a:spcBef>
                          <a:defRPr/>
                        </a:pPr>
                        <a:r>
                          <a:rPr lang="pl-PL" sz="1100" b="1" dirty="0" smtClean="0">
                            <a:solidFill>
                              <a:schemeClr val="bg1"/>
                            </a:solidFill>
                          </a:rPr>
                          <a:t>3</a:t>
                        </a:r>
                        <a:endParaRPr lang="pl-PL" sz="1100" b="1" dirty="0">
                          <a:solidFill>
                            <a:schemeClr val="bg1"/>
                          </a:solidFill>
                        </a:endParaRPr>
                      </a:p>
                    </p:txBody>
                  </p:sp>
                </p:grpSp>
                <p:cxnSp>
                  <p:nvCxnSpPr>
                    <p:cNvPr id="38" name="Łącznik prosty 37"/>
                    <p:cNvCxnSpPr/>
                    <p:nvPr/>
                  </p:nvCxnSpPr>
                  <p:spPr>
                    <a:xfrm flipV="1">
                      <a:off x="4071934" y="3357562"/>
                      <a:ext cx="406215" cy="353687"/>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5" name="Łącznik prosty 44"/>
                  <p:cNvCxnSpPr/>
                  <p:nvPr/>
                </p:nvCxnSpPr>
                <p:spPr>
                  <a:xfrm rot="5400000" flipH="1" flipV="1">
                    <a:off x="4393405" y="3821909"/>
                    <a:ext cx="285752" cy="214314"/>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Prostokąt 48"/>
                  <p:cNvSpPr/>
                  <p:nvPr/>
                </p:nvSpPr>
                <p:spPr>
                  <a:xfrm>
                    <a:off x="4286248" y="3500438"/>
                    <a:ext cx="256801" cy="261610"/>
                  </a:xfrm>
                  <a:prstGeom prst="rect">
                    <a:avLst/>
                  </a:prstGeom>
                </p:spPr>
                <p:txBody>
                  <a:bodyPr wrap="none">
                    <a:spAutoFit/>
                  </a:bodyPr>
                  <a:lstStyle/>
                  <a:p>
                    <a:pPr lvl="0" algn="r">
                      <a:spcBef>
                        <a:spcPct val="0"/>
                      </a:spcBef>
                      <a:defRPr/>
                    </a:pPr>
                    <a:r>
                      <a:rPr lang="pl-PL" sz="1100" b="1" dirty="0" smtClean="0">
                        <a:solidFill>
                          <a:schemeClr val="bg1"/>
                        </a:solidFill>
                      </a:rPr>
                      <a:t>4</a:t>
                    </a:r>
                    <a:endParaRPr lang="pl-PL" sz="1100" b="1" dirty="0">
                      <a:solidFill>
                        <a:schemeClr val="bg1"/>
                      </a:solidFill>
                    </a:endParaRPr>
                  </a:p>
                </p:txBody>
              </p:sp>
            </p:grpSp>
            <p:grpSp>
              <p:nvGrpSpPr>
                <p:cNvPr id="10" name="Grupa 39"/>
                <p:cNvGrpSpPr/>
                <p:nvPr/>
              </p:nvGrpSpPr>
              <p:grpSpPr>
                <a:xfrm>
                  <a:off x="5365226" y="1071546"/>
                  <a:ext cx="424330" cy="1047750"/>
                  <a:chOff x="5143500" y="1514475"/>
                  <a:chExt cx="424330" cy="1047750"/>
                </a:xfrm>
              </p:grpSpPr>
              <p:sp>
                <p:nvSpPr>
                  <p:cNvPr id="41" name="Dowolny kształt 40"/>
                  <p:cNvSpPr/>
                  <p:nvPr/>
                </p:nvSpPr>
                <p:spPr>
                  <a:xfrm>
                    <a:off x="5143500" y="1514475"/>
                    <a:ext cx="249238" cy="1047750"/>
                  </a:xfrm>
                  <a:custGeom>
                    <a:avLst/>
                    <a:gdLst>
                      <a:gd name="connsiteX0" fmla="*/ 0 w 249238"/>
                      <a:gd name="connsiteY0" fmla="*/ 1047750 h 1047750"/>
                      <a:gd name="connsiteX1" fmla="*/ 219075 w 249238"/>
                      <a:gd name="connsiteY1" fmla="*/ 742950 h 1047750"/>
                      <a:gd name="connsiteX2" fmla="*/ 180975 w 249238"/>
                      <a:gd name="connsiteY2" fmla="*/ 600075 h 1047750"/>
                      <a:gd name="connsiteX3" fmla="*/ 133350 w 249238"/>
                      <a:gd name="connsiteY3" fmla="*/ 0 h 1047750"/>
                    </a:gdLst>
                    <a:ahLst/>
                    <a:cxnLst>
                      <a:cxn ang="0">
                        <a:pos x="connsiteX0" y="connsiteY0"/>
                      </a:cxn>
                      <a:cxn ang="0">
                        <a:pos x="connsiteX1" y="connsiteY1"/>
                      </a:cxn>
                      <a:cxn ang="0">
                        <a:pos x="connsiteX2" y="connsiteY2"/>
                      </a:cxn>
                      <a:cxn ang="0">
                        <a:pos x="connsiteX3" y="connsiteY3"/>
                      </a:cxn>
                    </a:cxnLst>
                    <a:rect l="l" t="t" r="r" b="b"/>
                    <a:pathLst>
                      <a:path w="249238" h="1047750">
                        <a:moveTo>
                          <a:pt x="0" y="1047750"/>
                        </a:moveTo>
                        <a:cubicBezTo>
                          <a:pt x="94456" y="932656"/>
                          <a:pt x="188913" y="817563"/>
                          <a:pt x="219075" y="742950"/>
                        </a:cubicBezTo>
                        <a:cubicBezTo>
                          <a:pt x="249238" y="668338"/>
                          <a:pt x="195263" y="723900"/>
                          <a:pt x="180975" y="600075"/>
                        </a:cubicBezTo>
                        <a:cubicBezTo>
                          <a:pt x="166688" y="476250"/>
                          <a:pt x="150019" y="238125"/>
                          <a:pt x="133350"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42" name="Prostokąt 41"/>
                  <p:cNvSpPr/>
                  <p:nvPr/>
                </p:nvSpPr>
                <p:spPr>
                  <a:xfrm>
                    <a:off x="5278968" y="1657351"/>
                    <a:ext cx="288862" cy="261610"/>
                  </a:xfrm>
                  <a:prstGeom prst="rect">
                    <a:avLst/>
                  </a:prstGeom>
                </p:spPr>
                <p:txBody>
                  <a:bodyPr wrap="none">
                    <a:spAutoFit/>
                  </a:bodyPr>
                  <a:lstStyle/>
                  <a:p>
                    <a:pPr lvl="0" algn="r">
                      <a:spcBef>
                        <a:spcPct val="0"/>
                      </a:spcBef>
                      <a:defRPr/>
                    </a:pPr>
                    <a:r>
                      <a:rPr lang="pl-PL" sz="1100" b="1" dirty="0" smtClean="0">
                        <a:solidFill>
                          <a:schemeClr val="bg1"/>
                        </a:solidFill>
                      </a:rPr>
                      <a:t>5 </a:t>
                    </a:r>
                    <a:endParaRPr lang="pl-PL" sz="1100" b="1" dirty="0">
                      <a:solidFill>
                        <a:schemeClr val="bg1"/>
                      </a:solidFill>
                    </a:endParaRPr>
                  </a:p>
                </p:txBody>
              </p:sp>
            </p:grpSp>
          </p:grpSp>
          <p:sp>
            <p:nvSpPr>
              <p:cNvPr id="43" name="Prostokąt 42"/>
              <p:cNvSpPr/>
              <p:nvPr/>
            </p:nvSpPr>
            <p:spPr>
              <a:xfrm>
                <a:off x="3357554" y="2214554"/>
                <a:ext cx="288862" cy="261610"/>
              </a:xfrm>
              <a:prstGeom prst="rect">
                <a:avLst/>
              </a:prstGeom>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grpSp>
            <p:nvGrpSpPr>
              <p:cNvPr id="51" name="Grupa 50"/>
              <p:cNvGrpSpPr/>
              <p:nvPr/>
            </p:nvGrpSpPr>
            <p:grpSpPr>
              <a:xfrm>
                <a:off x="3357554" y="2714620"/>
                <a:ext cx="288862" cy="285752"/>
                <a:chOff x="2500298" y="4429132"/>
                <a:chExt cx="288862" cy="285752"/>
              </a:xfrm>
            </p:grpSpPr>
            <p:sp>
              <p:nvSpPr>
                <p:cNvPr id="47" name="Prostokąt 46"/>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48" name="Elipsa 47"/>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2" name="Grupa 51"/>
              <p:cNvGrpSpPr/>
              <p:nvPr/>
            </p:nvGrpSpPr>
            <p:grpSpPr>
              <a:xfrm>
                <a:off x="3786182" y="3214686"/>
                <a:ext cx="288862" cy="285752"/>
                <a:chOff x="2500298" y="4429132"/>
                <a:chExt cx="288862" cy="285752"/>
              </a:xfrm>
            </p:grpSpPr>
            <p:sp>
              <p:nvSpPr>
                <p:cNvPr id="53" name="Prostokąt 52"/>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54" name="Elipsa 53"/>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5" name="Grupa 54"/>
              <p:cNvGrpSpPr/>
              <p:nvPr/>
            </p:nvGrpSpPr>
            <p:grpSpPr>
              <a:xfrm>
                <a:off x="4643438" y="4071942"/>
                <a:ext cx="288862" cy="285752"/>
                <a:chOff x="2500298" y="4429132"/>
                <a:chExt cx="288862" cy="285752"/>
              </a:xfrm>
            </p:grpSpPr>
            <p:sp>
              <p:nvSpPr>
                <p:cNvPr id="56" name="Prostokąt 55"/>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57" name="Elipsa 56"/>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8" name="Grupa 57"/>
              <p:cNvGrpSpPr/>
              <p:nvPr/>
            </p:nvGrpSpPr>
            <p:grpSpPr>
              <a:xfrm>
                <a:off x="5072066" y="4071942"/>
                <a:ext cx="288862" cy="285752"/>
                <a:chOff x="2500298" y="4429132"/>
                <a:chExt cx="288862" cy="285752"/>
              </a:xfrm>
            </p:grpSpPr>
            <p:sp>
              <p:nvSpPr>
                <p:cNvPr id="59" name="Prostokąt 58"/>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60" name="Elipsa 59"/>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
          <p:nvSpPr>
            <p:cNvPr id="64" name="Prostokąt 63"/>
            <p:cNvSpPr/>
            <p:nvPr/>
          </p:nvSpPr>
          <p:spPr>
            <a:xfrm>
              <a:off x="6072198" y="4429132"/>
              <a:ext cx="288862" cy="261610"/>
            </a:xfrm>
            <a:prstGeom prst="rect">
              <a:avLst/>
            </a:prstGeom>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grpSp>
      <p:pic>
        <p:nvPicPr>
          <p:cNvPr id="62" name="Obraz 61"/>
          <p:cNvPicPr>
            <a:picLocks noChangeAspect="1"/>
          </p:cNvPicPr>
          <p:nvPr/>
        </p:nvPicPr>
        <p:blipFill rotWithShape="1">
          <a:blip r:embed="rId4"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3"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215238" cy="661578"/>
          </a:xfrm>
          <a:prstGeom prst="rect">
            <a:avLst/>
          </a:prstGeom>
          <a:noFill/>
        </p:spPr>
        <p:txBody>
          <a:bodyPr wrap="square">
            <a:noAutofit/>
          </a:bodyPr>
          <a:lstStyle/>
          <a:p>
            <a:pPr marL="342900" indent="-342900">
              <a:spcBef>
                <a:spcPct val="0"/>
              </a:spcBef>
              <a:defRPr/>
            </a:pPr>
            <a:r>
              <a:rPr lang="pl-PL" sz="1000" b="1" dirty="0" smtClean="0">
                <a:solidFill>
                  <a:schemeClr val="accent1"/>
                </a:solidFill>
              </a:rPr>
              <a:t>POSZERZENIE UL. WARMIŃSKIEJ</a:t>
            </a:r>
          </a:p>
          <a:p>
            <a:pPr>
              <a:spcBef>
                <a:spcPct val="0"/>
              </a:spcBef>
              <a:defRPr/>
            </a:pPr>
            <a:r>
              <a:rPr lang="pl-PL" sz="1000" dirty="0" smtClean="0"/>
              <a:t>POSZERZENIE WYJAZDU PRZY </a:t>
            </a:r>
            <a:r>
              <a:rPr lang="pl-PL" sz="1000" dirty="0" smtClean="0"/>
              <a:t>UL. </a:t>
            </a:r>
            <a:r>
              <a:rPr lang="pl-PL" sz="1000" dirty="0" smtClean="0"/>
              <a:t>WARMIŃSKIEJ NA ODCINKU MIĘDZY UL.  ROLNĄ  A  PASAŻEM KRÓLEWIECKIM.</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1"/>
                  </a:solidFill>
                  <a:prstDash val="solid"/>
                </a:ln>
                <a:solidFill>
                  <a:schemeClr val="accent1"/>
                </a:solidFill>
                <a:effectLst>
                  <a:reflection blurRad="12700" stA="28000" endPos="45000" dist="1000" dir="5400000" sy="-100000" algn="bl" rotWithShape="0"/>
                </a:effectLst>
              </a:rPr>
              <a:t>7</a:t>
            </a:r>
            <a:endParaRPr lang="pl-PL" sz="1200" cap="all" dirty="0">
              <a:ln w="9000" cmpd="sng">
                <a:solidFill>
                  <a:schemeClr val="accent1"/>
                </a:solidFill>
                <a:prstDash val="solid"/>
              </a:ln>
              <a:solidFill>
                <a:schemeClr val="accent1"/>
              </a:solidFill>
              <a:effectLst>
                <a:reflection blurRad="12700" stA="28000" endPos="45000" dist="1000" dir="5400000" sy="-100000" algn="bl" rotWithShape="0"/>
              </a:effectLst>
            </a:endParaRPr>
          </a:p>
        </p:txBody>
      </p:sp>
      <p:sp>
        <p:nvSpPr>
          <p:cNvPr id="11"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12" name="Prostokąt 11"/>
          <p:cNvSpPr/>
          <p:nvPr/>
        </p:nvSpPr>
        <p:spPr>
          <a:xfrm>
            <a:off x="1428728" y="928670"/>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1"/>
                  </a:solidFill>
                  <a:prstDash val="solid"/>
                </a:ln>
                <a:solidFill>
                  <a:schemeClr val="bg1"/>
                </a:solidFill>
                <a:effectLst>
                  <a:reflection blurRad="12700" stA="28000" endPos="45000" dist="1000" dir="5400000" sy="-100000" algn="bl" rotWithShape="0"/>
                </a:effectLst>
              </a:rPr>
              <a:t>PRZEMIESZCZANIE SIĘ</a:t>
            </a:r>
            <a:endParaRPr lang="pl-PL" sz="3200" cap="all" dirty="0">
              <a:ln w="9000" cmpd="sng">
                <a:solidFill>
                  <a:schemeClr val="accent1"/>
                </a:solidFill>
                <a:prstDash val="solid"/>
              </a:ln>
              <a:solidFill>
                <a:schemeClr val="bg1"/>
              </a:solidFill>
              <a:effectLst>
                <a:reflection blurRad="12700" stA="28000" endPos="45000" dist="1000" dir="5400000" sy="-100000" algn="bl" rotWithShape="0"/>
              </a:effectLst>
            </a:endParaRPr>
          </a:p>
        </p:txBody>
      </p:sp>
      <p:sp>
        <p:nvSpPr>
          <p:cNvPr id="40" name="Elipsa 39"/>
          <p:cNvSpPr/>
          <p:nvPr/>
        </p:nvSpPr>
        <p:spPr>
          <a:xfrm>
            <a:off x="3357554" y="2214554"/>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Elipsa 62"/>
          <p:cNvSpPr/>
          <p:nvPr/>
        </p:nvSpPr>
        <p:spPr>
          <a:xfrm>
            <a:off x="60721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67" name="Łącznik prosty 66"/>
          <p:cNvCxnSpPr/>
          <p:nvPr/>
        </p:nvCxnSpPr>
        <p:spPr>
          <a:xfrm rot="5400000" flipH="1" flipV="1">
            <a:off x="4750595" y="3893347"/>
            <a:ext cx="285752" cy="214314"/>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0" name="Grupa 69"/>
          <p:cNvGrpSpPr/>
          <p:nvPr/>
        </p:nvGrpSpPr>
        <p:grpSpPr>
          <a:xfrm>
            <a:off x="2928926" y="1071546"/>
            <a:ext cx="3432134" cy="4011144"/>
            <a:chOff x="2928926" y="1071546"/>
            <a:chExt cx="3432134" cy="4011144"/>
          </a:xfrm>
        </p:grpSpPr>
        <p:grpSp>
          <p:nvGrpSpPr>
            <p:cNvPr id="2" name="Grupa 64"/>
            <p:cNvGrpSpPr/>
            <p:nvPr/>
          </p:nvGrpSpPr>
          <p:grpSpPr>
            <a:xfrm>
              <a:off x="2928926" y="1071546"/>
              <a:ext cx="3432134" cy="4011144"/>
              <a:chOff x="2928926" y="1071546"/>
              <a:chExt cx="3432134" cy="4011144"/>
            </a:xfrm>
          </p:grpSpPr>
          <p:grpSp>
            <p:nvGrpSpPr>
              <p:cNvPr id="3" name="Grupa 60"/>
              <p:cNvGrpSpPr/>
              <p:nvPr/>
            </p:nvGrpSpPr>
            <p:grpSpPr>
              <a:xfrm>
                <a:off x="2928926" y="1071546"/>
                <a:ext cx="3333277" cy="4011144"/>
                <a:chOff x="2928926" y="1071546"/>
                <a:chExt cx="3333277" cy="4011144"/>
              </a:xfrm>
            </p:grpSpPr>
            <p:grpSp>
              <p:nvGrpSpPr>
                <p:cNvPr id="4" name="Grupa 42"/>
                <p:cNvGrpSpPr/>
                <p:nvPr/>
              </p:nvGrpSpPr>
              <p:grpSpPr>
                <a:xfrm>
                  <a:off x="2928926" y="1071546"/>
                  <a:ext cx="3333277" cy="4011144"/>
                  <a:chOff x="2928926" y="1071546"/>
                  <a:chExt cx="3333277" cy="4011144"/>
                </a:xfrm>
              </p:grpSpPr>
              <p:grpSp>
                <p:nvGrpSpPr>
                  <p:cNvPr id="5" name="Grupa 50"/>
                  <p:cNvGrpSpPr/>
                  <p:nvPr/>
                </p:nvGrpSpPr>
                <p:grpSpPr>
                  <a:xfrm>
                    <a:off x="2928926" y="1428736"/>
                    <a:ext cx="3333277" cy="3653954"/>
                    <a:chOff x="2928926" y="1428736"/>
                    <a:chExt cx="3333277" cy="3653954"/>
                  </a:xfrm>
                </p:grpSpPr>
                <p:grpSp>
                  <p:nvGrpSpPr>
                    <p:cNvPr id="6" name="Grupa 42"/>
                    <p:cNvGrpSpPr/>
                    <p:nvPr/>
                  </p:nvGrpSpPr>
                  <p:grpSpPr>
                    <a:xfrm>
                      <a:off x="2928926" y="1428736"/>
                      <a:ext cx="3333277" cy="3653954"/>
                      <a:chOff x="2928926" y="1428736"/>
                      <a:chExt cx="3333277" cy="3653954"/>
                    </a:xfrm>
                  </p:grpSpPr>
                  <p:grpSp>
                    <p:nvGrpSpPr>
                      <p:cNvPr id="7" name="Grupa 39"/>
                      <p:cNvGrpSpPr/>
                      <p:nvPr/>
                    </p:nvGrpSpPr>
                    <p:grpSpPr>
                      <a:xfrm>
                        <a:off x="2928926" y="1428736"/>
                        <a:ext cx="3333277" cy="3653954"/>
                        <a:chOff x="2928926" y="1428736"/>
                        <a:chExt cx="3333277" cy="3653954"/>
                      </a:xfrm>
                    </p:grpSpPr>
                    <p:grpSp>
                      <p:nvGrpSpPr>
                        <p:cNvPr id="8" name="Grupa 37"/>
                        <p:cNvGrpSpPr/>
                        <p:nvPr/>
                      </p:nvGrpSpPr>
                      <p:grpSpPr>
                        <a:xfrm>
                          <a:off x="2928926" y="1428736"/>
                          <a:ext cx="3333277" cy="3296101"/>
                          <a:chOff x="2928926" y="1428736"/>
                          <a:chExt cx="3333277" cy="3296101"/>
                        </a:xfrm>
                      </p:grpSpPr>
                      <p:grpSp>
                        <p:nvGrpSpPr>
                          <p:cNvPr id="9" name="Grupa 23"/>
                          <p:cNvGrpSpPr/>
                          <p:nvPr/>
                        </p:nvGrpSpPr>
                        <p:grpSpPr>
                          <a:xfrm>
                            <a:off x="3357554" y="1428736"/>
                            <a:ext cx="428628" cy="1000132"/>
                            <a:chOff x="2688483" y="1476375"/>
                            <a:chExt cx="438150" cy="1251438"/>
                          </a:xfrm>
                        </p:grpSpPr>
                        <p:sp>
                          <p:nvSpPr>
                            <p:cNvPr id="25" name="Dowolny kształt 24"/>
                            <p:cNvSpPr/>
                            <p:nvPr/>
                          </p:nvSpPr>
                          <p:spPr>
                            <a:xfrm>
                              <a:off x="2688483" y="1476375"/>
                              <a:ext cx="438150" cy="1251438"/>
                            </a:xfrm>
                            <a:custGeom>
                              <a:avLst/>
                              <a:gdLst>
                                <a:gd name="connsiteX0" fmla="*/ 438150 w 438150"/>
                                <a:gd name="connsiteY0" fmla="*/ 1162050 h 1162050"/>
                                <a:gd name="connsiteX1" fmla="*/ 0 w 438150"/>
                                <a:gd name="connsiteY1" fmla="*/ 0 h 1162050"/>
                              </a:gdLst>
                              <a:ahLst/>
                              <a:cxnLst>
                                <a:cxn ang="0">
                                  <a:pos x="connsiteX0" y="connsiteY0"/>
                                </a:cxn>
                                <a:cxn ang="0">
                                  <a:pos x="connsiteX1" y="connsiteY1"/>
                                </a:cxn>
                              </a:cxnLst>
                              <a:rect l="l" t="t" r="r" b="b"/>
                              <a:pathLst>
                                <a:path w="438150" h="1162050">
                                  <a:moveTo>
                                    <a:pt x="438150" y="1162050"/>
                                  </a:moveTo>
                                  <a:cubicBezTo>
                                    <a:pt x="254000" y="680243"/>
                                    <a:pt x="69850" y="198437"/>
                                    <a:pt x="0"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26" name="Prostokąt 25"/>
                            <p:cNvSpPr/>
                            <p:nvPr/>
                          </p:nvSpPr>
                          <p:spPr>
                            <a:xfrm>
                              <a:off x="2807620" y="1500174"/>
                              <a:ext cx="306829" cy="346918"/>
                            </a:xfrm>
                            <a:prstGeom prst="rect">
                              <a:avLst/>
                            </a:prstGeom>
                          </p:spPr>
                          <p:txBody>
                            <a:bodyPr wrap="none">
                              <a:spAutoFit/>
                            </a:bodyPr>
                            <a:lstStyle/>
                            <a:p>
                              <a:pPr lvl="0" algn="r">
                                <a:spcBef>
                                  <a:spcPct val="0"/>
                                </a:spcBef>
                                <a:defRPr/>
                              </a:pPr>
                              <a:r>
                                <a:rPr lang="pl-PL" sz="1100" b="1" dirty="0" smtClean="0">
                                  <a:solidFill>
                                    <a:schemeClr val="bg1"/>
                                  </a:solidFill>
                                </a:rPr>
                                <a:t>2</a:t>
                              </a:r>
                              <a:endParaRPr lang="pl-PL" sz="1100" b="1" dirty="0">
                                <a:solidFill>
                                  <a:schemeClr val="bg1"/>
                                </a:solidFill>
                              </a:endParaRPr>
                            </a:p>
                          </p:txBody>
                        </p:sp>
                      </p:grpSp>
                      <p:grpSp>
                        <p:nvGrpSpPr>
                          <p:cNvPr id="10" name="Grupa 26"/>
                          <p:cNvGrpSpPr/>
                          <p:nvPr/>
                        </p:nvGrpSpPr>
                        <p:grpSpPr>
                          <a:xfrm>
                            <a:off x="2928926" y="1428736"/>
                            <a:ext cx="3333277" cy="3296101"/>
                            <a:chOff x="2928926" y="1428736"/>
                            <a:chExt cx="3333277" cy="3296101"/>
                          </a:xfrm>
                        </p:grpSpPr>
                        <p:sp>
                          <p:nvSpPr>
                            <p:cNvPr id="28" name="Dowolny kształt 27"/>
                            <p:cNvSpPr/>
                            <p:nvPr/>
                          </p:nvSpPr>
                          <p:spPr>
                            <a:xfrm>
                              <a:off x="2928926" y="2295222"/>
                              <a:ext cx="3333277" cy="2429615"/>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nvGrpSpPr>
                            <p:cNvPr id="14" name="Grupa 25"/>
                            <p:cNvGrpSpPr/>
                            <p:nvPr/>
                          </p:nvGrpSpPr>
                          <p:grpSpPr>
                            <a:xfrm>
                              <a:off x="3071802" y="1428736"/>
                              <a:ext cx="3144251" cy="2822683"/>
                              <a:chOff x="3071802" y="1428736"/>
                              <a:chExt cx="3144251" cy="2822683"/>
                            </a:xfrm>
                          </p:grpSpPr>
                          <p:cxnSp>
                            <p:nvCxnSpPr>
                              <p:cNvPr id="32" name="Łącznik prosty 31"/>
                              <p:cNvCxnSpPr/>
                              <p:nvPr/>
                            </p:nvCxnSpPr>
                            <p:spPr>
                              <a:xfrm rot="16200000" flipV="1">
                                <a:off x="2865972" y="1777443"/>
                                <a:ext cx="973959" cy="276545"/>
                              </a:xfrm>
                              <a:prstGeom prst="line">
                                <a:avLst/>
                              </a:pr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cxnSp>
                          <p:sp>
                            <p:nvSpPr>
                              <p:cNvPr id="33" name="Dowolny kształt 32"/>
                              <p:cNvSpPr/>
                              <p:nvPr/>
                            </p:nvSpPr>
                            <p:spPr>
                              <a:xfrm>
                                <a:off x="5224556" y="2831167"/>
                                <a:ext cx="991497" cy="98256"/>
                              </a:xfrm>
                              <a:custGeom>
                                <a:avLst/>
                                <a:gdLst>
                                  <a:gd name="connsiteX0" fmla="*/ 0 w 1180213"/>
                                  <a:gd name="connsiteY0" fmla="*/ 0 h 116958"/>
                                  <a:gd name="connsiteX1" fmla="*/ 414669 w 1180213"/>
                                  <a:gd name="connsiteY1" fmla="*/ 21265 h 116958"/>
                                  <a:gd name="connsiteX2" fmla="*/ 754911 w 1180213"/>
                                  <a:gd name="connsiteY2" fmla="*/ 31897 h 116958"/>
                                  <a:gd name="connsiteX3" fmla="*/ 1180213 w 1180213"/>
                                  <a:gd name="connsiteY3" fmla="*/ 116958 h 116958"/>
                                </a:gdLst>
                                <a:ahLst/>
                                <a:cxnLst>
                                  <a:cxn ang="0">
                                    <a:pos x="connsiteX0" y="connsiteY0"/>
                                  </a:cxn>
                                  <a:cxn ang="0">
                                    <a:pos x="connsiteX1" y="connsiteY1"/>
                                  </a:cxn>
                                  <a:cxn ang="0">
                                    <a:pos x="connsiteX2" y="connsiteY2"/>
                                  </a:cxn>
                                  <a:cxn ang="0">
                                    <a:pos x="connsiteX3" y="connsiteY3"/>
                                  </a:cxn>
                                </a:cxnLst>
                                <a:rect l="l" t="t" r="r" b="b"/>
                                <a:pathLst>
                                  <a:path w="1180213" h="116958">
                                    <a:moveTo>
                                      <a:pt x="0" y="0"/>
                                    </a:moveTo>
                                    <a:lnTo>
                                      <a:pt x="414669" y="21265"/>
                                    </a:lnTo>
                                    <a:cubicBezTo>
                                      <a:pt x="540488" y="26581"/>
                                      <a:pt x="627321" y="15948"/>
                                      <a:pt x="754911" y="31897"/>
                                    </a:cubicBezTo>
                                    <a:cubicBezTo>
                                      <a:pt x="882501" y="47846"/>
                                      <a:pt x="1031357" y="82402"/>
                                      <a:pt x="1180213" y="116958"/>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4" name="Dowolny kształt 33"/>
                              <p:cNvSpPr/>
                              <p:nvPr/>
                            </p:nvSpPr>
                            <p:spPr>
                              <a:xfrm>
                                <a:off x="3929058" y="1428736"/>
                                <a:ext cx="164081" cy="1009405"/>
                              </a:xfrm>
                              <a:custGeom>
                                <a:avLst/>
                                <a:gdLst>
                                  <a:gd name="connsiteX0" fmla="*/ 85060 w 237461"/>
                                  <a:gd name="connsiteY0" fmla="*/ 1371600 h 1371600"/>
                                  <a:gd name="connsiteX1" fmla="*/ 223284 w 237461"/>
                                  <a:gd name="connsiteY1" fmla="*/ 701749 h 1371600"/>
                                  <a:gd name="connsiteX2" fmla="*/ 0 w 237461"/>
                                  <a:gd name="connsiteY2" fmla="*/ 0 h 1371600"/>
                                </a:gdLst>
                                <a:ahLst/>
                                <a:cxnLst>
                                  <a:cxn ang="0">
                                    <a:pos x="connsiteX0" y="connsiteY0"/>
                                  </a:cxn>
                                  <a:cxn ang="0">
                                    <a:pos x="connsiteX1" y="connsiteY1"/>
                                  </a:cxn>
                                  <a:cxn ang="0">
                                    <a:pos x="connsiteX2" y="connsiteY2"/>
                                  </a:cxn>
                                </a:cxnLst>
                                <a:rect l="l" t="t" r="r" b="b"/>
                                <a:pathLst>
                                  <a:path w="237461" h="1371600">
                                    <a:moveTo>
                                      <a:pt x="85060" y="1371600"/>
                                    </a:moveTo>
                                    <a:cubicBezTo>
                                      <a:pt x="161260" y="1150974"/>
                                      <a:pt x="237461" y="930349"/>
                                      <a:pt x="223284" y="701749"/>
                                    </a:cubicBezTo>
                                    <a:cubicBezTo>
                                      <a:pt x="209107" y="473149"/>
                                      <a:pt x="104553" y="236574"/>
                                      <a:pt x="0" y="0"/>
                                    </a:cubicBez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5" name="Dowolny kształt 34"/>
                              <p:cNvSpPr/>
                              <p:nvPr/>
                            </p:nvSpPr>
                            <p:spPr>
                              <a:xfrm>
                                <a:off x="4012725" y="2438141"/>
                                <a:ext cx="263506" cy="509147"/>
                              </a:xfrm>
                              <a:custGeom>
                                <a:avLst/>
                                <a:gdLst>
                                  <a:gd name="connsiteX0" fmla="*/ 38986 w 313660"/>
                                  <a:gd name="connsiteY0" fmla="*/ 0 h 606056"/>
                                  <a:gd name="connsiteX1" fmla="*/ 38986 w 313660"/>
                                  <a:gd name="connsiteY1" fmla="*/ 382772 h 606056"/>
                                  <a:gd name="connsiteX2" fmla="*/ 272902 w 313660"/>
                                  <a:gd name="connsiteY2" fmla="*/ 574158 h 606056"/>
                                  <a:gd name="connsiteX3" fmla="*/ 283535 w 313660"/>
                                  <a:gd name="connsiteY3" fmla="*/ 574158 h 606056"/>
                                </a:gdLst>
                                <a:ahLst/>
                                <a:cxnLst>
                                  <a:cxn ang="0">
                                    <a:pos x="connsiteX0" y="connsiteY0"/>
                                  </a:cxn>
                                  <a:cxn ang="0">
                                    <a:pos x="connsiteX1" y="connsiteY1"/>
                                  </a:cxn>
                                  <a:cxn ang="0">
                                    <a:pos x="connsiteX2" y="connsiteY2"/>
                                  </a:cxn>
                                  <a:cxn ang="0">
                                    <a:pos x="connsiteX3" y="connsiteY3"/>
                                  </a:cxn>
                                </a:cxnLst>
                                <a:rect l="l" t="t" r="r" b="b"/>
                                <a:pathLst>
                                  <a:path w="313660" h="606056">
                                    <a:moveTo>
                                      <a:pt x="38986" y="0"/>
                                    </a:moveTo>
                                    <a:cubicBezTo>
                                      <a:pt x="19493" y="143539"/>
                                      <a:pt x="0" y="287079"/>
                                      <a:pt x="38986" y="382772"/>
                                    </a:cubicBezTo>
                                    <a:cubicBezTo>
                                      <a:pt x="77972" y="478465"/>
                                      <a:pt x="232144" y="542260"/>
                                      <a:pt x="272902" y="574158"/>
                                    </a:cubicBezTo>
                                    <a:cubicBezTo>
                                      <a:pt x="313660" y="606056"/>
                                      <a:pt x="298597" y="590107"/>
                                      <a:pt x="283535" y="574158"/>
                                    </a:cubicBezTo>
                                  </a:path>
                                </a:pathLst>
                              </a:cu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6" name="Dowolny kształt 35"/>
                              <p:cNvSpPr/>
                              <p:nvPr/>
                            </p:nvSpPr>
                            <p:spPr>
                              <a:xfrm>
                                <a:off x="5233487" y="3724408"/>
                                <a:ext cx="446621" cy="527011"/>
                              </a:xfrm>
                              <a:custGeom>
                                <a:avLst/>
                                <a:gdLst>
                                  <a:gd name="connsiteX0" fmla="*/ 0 w 531628"/>
                                  <a:gd name="connsiteY0" fmla="*/ 627320 h 627320"/>
                                  <a:gd name="connsiteX1" fmla="*/ 148856 w 531628"/>
                                  <a:gd name="connsiteY1" fmla="*/ 361506 h 627320"/>
                                  <a:gd name="connsiteX2" fmla="*/ 531628 w 531628"/>
                                  <a:gd name="connsiteY2" fmla="*/ 0 h 627320"/>
                                </a:gdLst>
                                <a:ahLst/>
                                <a:cxnLst>
                                  <a:cxn ang="0">
                                    <a:pos x="connsiteX0" y="connsiteY0"/>
                                  </a:cxn>
                                  <a:cxn ang="0">
                                    <a:pos x="connsiteX1" y="connsiteY1"/>
                                  </a:cxn>
                                  <a:cxn ang="0">
                                    <a:pos x="connsiteX2" y="connsiteY2"/>
                                  </a:cxn>
                                </a:cxnLst>
                                <a:rect l="l" t="t" r="r" b="b"/>
                                <a:pathLst>
                                  <a:path w="531628" h="627320">
                                    <a:moveTo>
                                      <a:pt x="0" y="627320"/>
                                    </a:moveTo>
                                    <a:cubicBezTo>
                                      <a:pt x="30125" y="546689"/>
                                      <a:pt x="60251" y="466059"/>
                                      <a:pt x="148856" y="361506"/>
                                    </a:cubicBezTo>
                                    <a:cubicBezTo>
                                      <a:pt x="237461" y="256953"/>
                                      <a:pt x="384544" y="128476"/>
                                      <a:pt x="531628"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7" name="Prostokąt 36"/>
                              <p:cNvSpPr/>
                              <p:nvPr/>
                            </p:nvSpPr>
                            <p:spPr>
                              <a:xfrm>
                                <a:off x="3071802" y="1714488"/>
                                <a:ext cx="240060" cy="206850"/>
                              </a:xfrm>
                              <a:prstGeom prst="rect">
                                <a:avLst/>
                              </a:prstGeom>
                              <a:ln w="25400">
                                <a:noFill/>
                              </a:ln>
                            </p:spPr>
                            <p:txBody>
                              <a:bodyPr wrap="square">
                                <a:spAutoFit/>
                              </a:bodyPr>
                              <a:lstStyle/>
                              <a:p>
                                <a:pPr lvl="0" algn="r">
                                  <a:spcBef>
                                    <a:spcPct val="0"/>
                                  </a:spcBef>
                                  <a:defRPr/>
                                </a:pPr>
                                <a:r>
                                  <a:rPr lang="pl-PL" sz="1000" b="1" dirty="0" smtClean="0">
                                    <a:solidFill>
                                      <a:schemeClr val="bg1"/>
                                    </a:solidFill>
                                  </a:rPr>
                                  <a:t>1 </a:t>
                                </a:r>
                                <a:endParaRPr lang="pl-PL" sz="1000" b="1" dirty="0">
                                  <a:solidFill>
                                    <a:schemeClr val="bg1"/>
                                  </a:solidFill>
                                </a:endParaRPr>
                              </a:p>
                            </p:txBody>
                          </p:sp>
                        </p:grpSp>
                      </p:grpSp>
                    </p:grpSp>
                    <p:sp>
                      <p:nvSpPr>
                        <p:cNvPr id="24" name="Dowolny kształt 23"/>
                        <p:cNvSpPr/>
                        <p:nvPr/>
                      </p:nvSpPr>
                      <p:spPr>
                        <a:xfrm>
                          <a:off x="3214678" y="2786058"/>
                          <a:ext cx="2392326" cy="2296632"/>
                        </a:xfrm>
                        <a:custGeom>
                          <a:avLst/>
                          <a:gdLst>
                            <a:gd name="connsiteX0" fmla="*/ 0 w 2392326"/>
                            <a:gd name="connsiteY0" fmla="*/ 53163 h 2296632"/>
                            <a:gd name="connsiteX1" fmla="*/ 1467293 w 2392326"/>
                            <a:gd name="connsiteY1" fmla="*/ 2137144 h 2296632"/>
                            <a:gd name="connsiteX2" fmla="*/ 1488558 w 2392326"/>
                            <a:gd name="connsiteY2" fmla="*/ 2020186 h 2296632"/>
                            <a:gd name="connsiteX3" fmla="*/ 1594884 w 2392326"/>
                            <a:gd name="connsiteY3" fmla="*/ 1956391 h 2296632"/>
                            <a:gd name="connsiteX4" fmla="*/ 1711842 w 2392326"/>
                            <a:gd name="connsiteY4" fmla="*/ 2041451 h 2296632"/>
                            <a:gd name="connsiteX5" fmla="*/ 1733107 w 2392326"/>
                            <a:gd name="connsiteY5" fmla="*/ 2009553 h 2296632"/>
                            <a:gd name="connsiteX6" fmla="*/ 1775637 w 2392326"/>
                            <a:gd name="connsiteY6" fmla="*/ 1977656 h 2296632"/>
                            <a:gd name="connsiteX7" fmla="*/ 1956391 w 2392326"/>
                            <a:gd name="connsiteY7" fmla="*/ 2296632 h 2296632"/>
                            <a:gd name="connsiteX8" fmla="*/ 2328530 w 2392326"/>
                            <a:gd name="connsiteY8" fmla="*/ 1541721 h 2296632"/>
                            <a:gd name="connsiteX9" fmla="*/ 2392326 w 2392326"/>
                            <a:gd name="connsiteY9" fmla="*/ 1446028 h 2296632"/>
                            <a:gd name="connsiteX10" fmla="*/ 1329070 w 2392326"/>
                            <a:gd name="connsiteY10" fmla="*/ 1339702 h 2296632"/>
                            <a:gd name="connsiteX11" fmla="*/ 1137684 w 2392326"/>
                            <a:gd name="connsiteY11" fmla="*/ 1265274 h 2296632"/>
                            <a:gd name="connsiteX12" fmla="*/ 999461 w 2392326"/>
                            <a:gd name="connsiteY12" fmla="*/ 925032 h 2296632"/>
                            <a:gd name="connsiteX13" fmla="*/ 446568 w 2392326"/>
                            <a:gd name="connsiteY13" fmla="*/ 148856 h 2296632"/>
                            <a:gd name="connsiteX14" fmla="*/ 223284 w 2392326"/>
                            <a:gd name="connsiteY14" fmla="*/ 31898 h 2296632"/>
                            <a:gd name="connsiteX15" fmla="*/ 85061 w 2392326"/>
                            <a:gd name="connsiteY15" fmla="*/ 0 h 2296632"/>
                            <a:gd name="connsiteX16" fmla="*/ 0 w 2392326"/>
                            <a:gd name="connsiteY16" fmla="*/ 53163 h 229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92326" h="2296632">
                              <a:moveTo>
                                <a:pt x="0" y="53163"/>
                              </a:moveTo>
                              <a:lnTo>
                                <a:pt x="1467293" y="2137144"/>
                              </a:lnTo>
                              <a:lnTo>
                                <a:pt x="1488558" y="2020186"/>
                              </a:lnTo>
                              <a:lnTo>
                                <a:pt x="1594884" y="1956391"/>
                              </a:lnTo>
                              <a:lnTo>
                                <a:pt x="1711842" y="2041451"/>
                              </a:lnTo>
                              <a:lnTo>
                                <a:pt x="1733107" y="2009553"/>
                              </a:lnTo>
                              <a:lnTo>
                                <a:pt x="1775637" y="1977656"/>
                              </a:lnTo>
                              <a:lnTo>
                                <a:pt x="1956391" y="2296632"/>
                              </a:lnTo>
                              <a:lnTo>
                                <a:pt x="2328530" y="1541721"/>
                              </a:lnTo>
                              <a:lnTo>
                                <a:pt x="2392326" y="1446028"/>
                              </a:lnTo>
                              <a:lnTo>
                                <a:pt x="1329070" y="1339702"/>
                              </a:lnTo>
                              <a:lnTo>
                                <a:pt x="1137684" y="1265274"/>
                              </a:lnTo>
                              <a:lnTo>
                                <a:pt x="999461" y="925032"/>
                              </a:lnTo>
                              <a:lnTo>
                                <a:pt x="446568" y="148856"/>
                              </a:lnTo>
                              <a:lnTo>
                                <a:pt x="223284" y="31898"/>
                              </a:lnTo>
                              <a:lnTo>
                                <a:pt x="85061" y="0"/>
                              </a:lnTo>
                              <a:lnTo>
                                <a:pt x="0" y="53163"/>
                              </a:lnTo>
                              <a:close/>
                            </a:path>
                          </a:pathLst>
                        </a:custGeom>
                        <a:solidFill>
                          <a:srgbClr val="00B0F0">
                            <a:alpha val="30000"/>
                          </a:srgbClr>
                        </a:solid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Dowolny kształt 26"/>
                        <p:cNvSpPr/>
                        <p:nvPr/>
                      </p:nvSpPr>
                      <p:spPr>
                        <a:xfrm>
                          <a:off x="4958637" y="4214818"/>
                          <a:ext cx="219123" cy="785818"/>
                        </a:xfrm>
                        <a:custGeom>
                          <a:avLst/>
                          <a:gdLst>
                            <a:gd name="connsiteX0" fmla="*/ 0 w 276225"/>
                            <a:gd name="connsiteY0" fmla="*/ 990600 h 990600"/>
                            <a:gd name="connsiteX1" fmla="*/ 66675 w 276225"/>
                            <a:gd name="connsiteY1" fmla="*/ 962025 h 990600"/>
                            <a:gd name="connsiteX2" fmla="*/ 200025 w 276225"/>
                            <a:gd name="connsiteY2" fmla="*/ 828675 h 990600"/>
                            <a:gd name="connsiteX3" fmla="*/ 171450 w 276225"/>
                            <a:gd name="connsiteY3" fmla="*/ 466725 h 990600"/>
                            <a:gd name="connsiteX4" fmla="*/ 276225 w 276225"/>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990600">
                              <a:moveTo>
                                <a:pt x="0" y="990600"/>
                              </a:moveTo>
                              <a:cubicBezTo>
                                <a:pt x="16669" y="989806"/>
                                <a:pt x="33338" y="989013"/>
                                <a:pt x="66675" y="962025"/>
                              </a:cubicBezTo>
                              <a:cubicBezTo>
                                <a:pt x="100013" y="935038"/>
                                <a:pt x="182563" y="911225"/>
                                <a:pt x="200025" y="828675"/>
                              </a:cubicBezTo>
                              <a:cubicBezTo>
                                <a:pt x="217487" y="746125"/>
                                <a:pt x="158750" y="604837"/>
                                <a:pt x="171450" y="466725"/>
                              </a:cubicBezTo>
                              <a:cubicBezTo>
                                <a:pt x="184150" y="328613"/>
                                <a:pt x="230187" y="164306"/>
                                <a:pt x="276225" y="0"/>
                              </a:cubicBez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1" name="Dowolny kształt 30"/>
                        <p:cNvSpPr/>
                        <p:nvPr/>
                      </p:nvSpPr>
                      <p:spPr>
                        <a:xfrm>
                          <a:off x="4768137" y="4168390"/>
                          <a:ext cx="123733" cy="689372"/>
                        </a:xfrm>
                        <a:custGeom>
                          <a:avLst/>
                          <a:gdLst>
                            <a:gd name="connsiteX0" fmla="*/ 0 w 133350"/>
                            <a:gd name="connsiteY0" fmla="*/ 742950 h 742950"/>
                            <a:gd name="connsiteX1" fmla="*/ 133350 w 133350"/>
                            <a:gd name="connsiteY1" fmla="*/ 0 h 742950"/>
                          </a:gdLst>
                          <a:ahLst/>
                          <a:cxnLst>
                            <a:cxn ang="0">
                              <a:pos x="connsiteX0" y="connsiteY0"/>
                            </a:cxn>
                            <a:cxn ang="0">
                              <a:pos x="connsiteX1" y="connsiteY1"/>
                            </a:cxn>
                          </a:cxnLst>
                          <a:rect l="l" t="t" r="r" b="b"/>
                          <a:pathLst>
                            <a:path w="133350" h="742950">
                              <a:moveTo>
                                <a:pt x="0" y="742950"/>
                              </a:moveTo>
                              <a:lnTo>
                                <a:pt x="133350" y="0"/>
                              </a:ln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9" name="Prostokąt 38"/>
                        <p:cNvSpPr/>
                        <p:nvPr/>
                      </p:nvSpPr>
                      <p:spPr>
                        <a:xfrm>
                          <a:off x="4829675" y="4357694"/>
                          <a:ext cx="256801" cy="261610"/>
                        </a:xfrm>
                        <a:prstGeom prst="rect">
                          <a:avLst/>
                        </a:prstGeom>
                      </p:spPr>
                      <p:txBody>
                        <a:bodyPr wrap="none">
                          <a:spAutoFit/>
                        </a:bodyPr>
                        <a:lstStyle/>
                        <a:p>
                          <a:pPr lvl="0" algn="r">
                            <a:spcBef>
                              <a:spcPct val="0"/>
                            </a:spcBef>
                            <a:defRPr/>
                          </a:pPr>
                          <a:r>
                            <a:rPr lang="pl-PL" sz="1100" b="1" dirty="0" smtClean="0">
                              <a:solidFill>
                                <a:schemeClr val="bg1"/>
                              </a:solidFill>
                            </a:rPr>
                            <a:t>3</a:t>
                          </a:r>
                          <a:endParaRPr lang="pl-PL" sz="1100" b="1" dirty="0">
                            <a:solidFill>
                              <a:schemeClr val="bg1"/>
                            </a:solidFill>
                          </a:endParaRPr>
                        </a:p>
                      </p:txBody>
                    </p:sp>
                  </p:grpSp>
                  <p:cxnSp>
                    <p:nvCxnSpPr>
                      <p:cNvPr id="38" name="Łącznik prosty 37"/>
                      <p:cNvCxnSpPr/>
                      <p:nvPr/>
                    </p:nvCxnSpPr>
                    <p:spPr>
                      <a:xfrm flipV="1">
                        <a:off x="4071934" y="3357562"/>
                        <a:ext cx="406215" cy="353687"/>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5" name="Łącznik prosty 44"/>
                    <p:cNvCxnSpPr/>
                    <p:nvPr/>
                  </p:nvCxnSpPr>
                  <p:spPr>
                    <a:xfrm rot="5400000" flipH="1" flipV="1">
                      <a:off x="4393405" y="3821909"/>
                      <a:ext cx="285752" cy="214314"/>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Prostokąt 48"/>
                    <p:cNvSpPr/>
                    <p:nvPr/>
                  </p:nvSpPr>
                  <p:spPr>
                    <a:xfrm>
                      <a:off x="4286248" y="3500438"/>
                      <a:ext cx="256801" cy="261610"/>
                    </a:xfrm>
                    <a:prstGeom prst="rect">
                      <a:avLst/>
                    </a:prstGeom>
                  </p:spPr>
                  <p:txBody>
                    <a:bodyPr wrap="none">
                      <a:spAutoFit/>
                    </a:bodyPr>
                    <a:lstStyle/>
                    <a:p>
                      <a:pPr lvl="0" algn="r">
                        <a:spcBef>
                          <a:spcPct val="0"/>
                        </a:spcBef>
                        <a:defRPr/>
                      </a:pPr>
                      <a:r>
                        <a:rPr lang="pl-PL" sz="1100" b="1" dirty="0" smtClean="0">
                          <a:solidFill>
                            <a:schemeClr val="bg1"/>
                          </a:solidFill>
                        </a:rPr>
                        <a:t>4</a:t>
                      </a:r>
                      <a:endParaRPr lang="pl-PL" sz="1100" b="1" dirty="0">
                        <a:solidFill>
                          <a:schemeClr val="bg1"/>
                        </a:solidFill>
                      </a:endParaRPr>
                    </a:p>
                  </p:txBody>
                </p:sp>
              </p:grpSp>
              <p:grpSp>
                <p:nvGrpSpPr>
                  <p:cNvPr id="15" name="Grupa 39"/>
                  <p:cNvGrpSpPr/>
                  <p:nvPr/>
                </p:nvGrpSpPr>
                <p:grpSpPr>
                  <a:xfrm>
                    <a:off x="5365226" y="1071546"/>
                    <a:ext cx="424330" cy="1047750"/>
                    <a:chOff x="5143500" y="1514475"/>
                    <a:chExt cx="424330" cy="1047750"/>
                  </a:xfrm>
                </p:grpSpPr>
                <p:sp>
                  <p:nvSpPr>
                    <p:cNvPr id="41" name="Dowolny kształt 40"/>
                    <p:cNvSpPr/>
                    <p:nvPr/>
                  </p:nvSpPr>
                  <p:spPr>
                    <a:xfrm>
                      <a:off x="5143500" y="1514475"/>
                      <a:ext cx="249238" cy="1047750"/>
                    </a:xfrm>
                    <a:custGeom>
                      <a:avLst/>
                      <a:gdLst>
                        <a:gd name="connsiteX0" fmla="*/ 0 w 249238"/>
                        <a:gd name="connsiteY0" fmla="*/ 1047750 h 1047750"/>
                        <a:gd name="connsiteX1" fmla="*/ 219075 w 249238"/>
                        <a:gd name="connsiteY1" fmla="*/ 742950 h 1047750"/>
                        <a:gd name="connsiteX2" fmla="*/ 180975 w 249238"/>
                        <a:gd name="connsiteY2" fmla="*/ 600075 h 1047750"/>
                        <a:gd name="connsiteX3" fmla="*/ 133350 w 249238"/>
                        <a:gd name="connsiteY3" fmla="*/ 0 h 1047750"/>
                      </a:gdLst>
                      <a:ahLst/>
                      <a:cxnLst>
                        <a:cxn ang="0">
                          <a:pos x="connsiteX0" y="connsiteY0"/>
                        </a:cxn>
                        <a:cxn ang="0">
                          <a:pos x="connsiteX1" y="connsiteY1"/>
                        </a:cxn>
                        <a:cxn ang="0">
                          <a:pos x="connsiteX2" y="connsiteY2"/>
                        </a:cxn>
                        <a:cxn ang="0">
                          <a:pos x="connsiteX3" y="connsiteY3"/>
                        </a:cxn>
                      </a:cxnLst>
                      <a:rect l="l" t="t" r="r" b="b"/>
                      <a:pathLst>
                        <a:path w="249238" h="1047750">
                          <a:moveTo>
                            <a:pt x="0" y="1047750"/>
                          </a:moveTo>
                          <a:cubicBezTo>
                            <a:pt x="94456" y="932656"/>
                            <a:pt x="188913" y="817563"/>
                            <a:pt x="219075" y="742950"/>
                          </a:cubicBezTo>
                          <a:cubicBezTo>
                            <a:pt x="249238" y="668338"/>
                            <a:pt x="195263" y="723900"/>
                            <a:pt x="180975" y="600075"/>
                          </a:cubicBezTo>
                          <a:cubicBezTo>
                            <a:pt x="166688" y="476250"/>
                            <a:pt x="150019" y="238125"/>
                            <a:pt x="133350"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42" name="Prostokąt 41"/>
                    <p:cNvSpPr/>
                    <p:nvPr/>
                  </p:nvSpPr>
                  <p:spPr>
                    <a:xfrm>
                      <a:off x="5278968" y="1657351"/>
                      <a:ext cx="288862" cy="261610"/>
                    </a:xfrm>
                    <a:prstGeom prst="rect">
                      <a:avLst/>
                    </a:prstGeom>
                  </p:spPr>
                  <p:txBody>
                    <a:bodyPr wrap="none">
                      <a:spAutoFit/>
                    </a:bodyPr>
                    <a:lstStyle/>
                    <a:p>
                      <a:pPr lvl="0" algn="r">
                        <a:spcBef>
                          <a:spcPct val="0"/>
                        </a:spcBef>
                        <a:defRPr/>
                      </a:pPr>
                      <a:r>
                        <a:rPr lang="pl-PL" sz="1100" b="1" dirty="0" smtClean="0">
                          <a:solidFill>
                            <a:schemeClr val="bg1"/>
                          </a:solidFill>
                        </a:rPr>
                        <a:t>5 </a:t>
                      </a:r>
                      <a:endParaRPr lang="pl-PL" sz="1100" b="1" dirty="0">
                        <a:solidFill>
                          <a:schemeClr val="bg1"/>
                        </a:solidFill>
                      </a:endParaRPr>
                    </a:p>
                  </p:txBody>
                </p:sp>
              </p:grpSp>
            </p:grpSp>
            <p:sp>
              <p:nvSpPr>
                <p:cNvPr id="43" name="Prostokąt 42"/>
                <p:cNvSpPr/>
                <p:nvPr/>
              </p:nvSpPr>
              <p:spPr>
                <a:xfrm>
                  <a:off x="3357554" y="2214554"/>
                  <a:ext cx="288862" cy="261610"/>
                </a:xfrm>
                <a:prstGeom prst="rect">
                  <a:avLst/>
                </a:prstGeom>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grpSp>
              <p:nvGrpSpPr>
                <p:cNvPr id="16" name="Grupa 50"/>
                <p:cNvGrpSpPr/>
                <p:nvPr/>
              </p:nvGrpSpPr>
              <p:grpSpPr>
                <a:xfrm>
                  <a:off x="3357554" y="2714620"/>
                  <a:ext cx="288862" cy="285752"/>
                  <a:chOff x="2500298" y="4429132"/>
                  <a:chExt cx="288862" cy="285752"/>
                </a:xfrm>
              </p:grpSpPr>
              <p:sp>
                <p:nvSpPr>
                  <p:cNvPr id="47" name="Prostokąt 46"/>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48" name="Elipsa 47"/>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7" name="Grupa 51"/>
                <p:cNvGrpSpPr/>
                <p:nvPr/>
              </p:nvGrpSpPr>
              <p:grpSpPr>
                <a:xfrm>
                  <a:off x="3786182" y="3214686"/>
                  <a:ext cx="288862" cy="285752"/>
                  <a:chOff x="2500298" y="4429132"/>
                  <a:chExt cx="288862" cy="285752"/>
                </a:xfrm>
              </p:grpSpPr>
              <p:sp>
                <p:nvSpPr>
                  <p:cNvPr id="53" name="Prostokąt 52"/>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54" name="Elipsa 53"/>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8" name="Grupa 54"/>
                <p:cNvGrpSpPr/>
                <p:nvPr/>
              </p:nvGrpSpPr>
              <p:grpSpPr>
                <a:xfrm>
                  <a:off x="4643438" y="4071942"/>
                  <a:ext cx="288862" cy="285752"/>
                  <a:chOff x="2500298" y="4429132"/>
                  <a:chExt cx="288862" cy="285752"/>
                </a:xfrm>
              </p:grpSpPr>
              <p:sp>
                <p:nvSpPr>
                  <p:cNvPr id="56" name="Prostokąt 55"/>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57" name="Elipsa 56"/>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9" name="Grupa 57"/>
                <p:cNvGrpSpPr/>
                <p:nvPr/>
              </p:nvGrpSpPr>
              <p:grpSpPr>
                <a:xfrm>
                  <a:off x="5072066" y="4071942"/>
                  <a:ext cx="288862" cy="285752"/>
                  <a:chOff x="2500298" y="4429132"/>
                  <a:chExt cx="288862" cy="285752"/>
                </a:xfrm>
              </p:grpSpPr>
              <p:sp>
                <p:nvSpPr>
                  <p:cNvPr id="59" name="Prostokąt 58"/>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60" name="Elipsa 59"/>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
            <p:nvSpPr>
              <p:cNvPr id="64" name="Prostokąt 63"/>
              <p:cNvSpPr/>
              <p:nvPr/>
            </p:nvSpPr>
            <p:spPr>
              <a:xfrm>
                <a:off x="6072198" y="4429132"/>
                <a:ext cx="288862" cy="261610"/>
              </a:xfrm>
              <a:prstGeom prst="rect">
                <a:avLst/>
              </a:prstGeom>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grpSp>
        <p:sp>
          <p:nvSpPr>
            <p:cNvPr id="69" name="Prostokąt 68"/>
            <p:cNvSpPr/>
            <p:nvPr/>
          </p:nvSpPr>
          <p:spPr>
            <a:xfrm>
              <a:off x="4786314" y="3786190"/>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7 </a:t>
              </a:r>
              <a:endParaRPr lang="pl-PL" sz="1100" b="1" dirty="0">
                <a:solidFill>
                  <a:schemeClr val="bg1"/>
                </a:solidFill>
              </a:endParaRPr>
            </a:p>
          </p:txBody>
        </p:sp>
      </p:grpSp>
      <p:pic>
        <p:nvPicPr>
          <p:cNvPr id="61" name="Obraz 60"/>
          <p:cNvPicPr>
            <a:picLocks noChangeAspect="1"/>
          </p:cNvPicPr>
          <p:nvPr/>
        </p:nvPicPr>
        <p:blipFill rotWithShape="1">
          <a:blip r:embed="rId4"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lvl="0" algn="r">
              <a:spcBef>
                <a:spcPct val="0"/>
              </a:spcBef>
              <a:defRPr/>
            </a:pPr>
            <a:r>
              <a:rPr lang="pl-PL" sz="1400" dirty="0" smtClean="0">
                <a:solidFill>
                  <a:schemeClr val="tx1">
                    <a:lumMod val="75000"/>
                    <a:lumOff val="25000"/>
                  </a:schemeClr>
                </a:solidFill>
              </a:rPr>
              <a:t>JEDNOSTKA URBANISTYCZNA MAŚLICE MAŁE [E18]</a:t>
            </a:r>
            <a:endParaRPr lang="pl-PL" sz="1400" dirty="0">
              <a:solidFill>
                <a:schemeClr val="tx1">
                  <a:lumMod val="75000"/>
                  <a:lumOff val="25000"/>
                </a:schemeClr>
              </a:solidFill>
            </a:endParaRPr>
          </a:p>
        </p:txBody>
      </p:sp>
      <p:sp>
        <p:nvSpPr>
          <p:cNvPr id="35"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endParaRPr lang="pl-PL" sz="1000" dirty="0">
              <a:solidFill>
                <a:schemeClr val="tx1">
                  <a:lumMod val="75000"/>
                  <a:lumOff val="25000"/>
                </a:schemeClr>
              </a:solidFill>
            </a:endParaRPr>
          </a:p>
          <a:p>
            <a:pPr algn="r">
              <a:lnSpc>
                <a:spcPts val="1100"/>
              </a:lnSpc>
              <a:spcBef>
                <a:spcPct val="0"/>
              </a:spcBef>
            </a:pPr>
            <a:r>
              <a:rPr lang="pl-PL" sz="1000" dirty="0">
                <a:solidFill>
                  <a:schemeClr val="tx1">
                    <a:lumMod val="75000"/>
                    <a:lumOff val="25000"/>
                  </a:schemeClr>
                </a:solidFill>
              </a:rPr>
              <a:t>WYTYCZNE PRZESTRZENNE Z KONSULTACJI SPOŁECZNYCH W RAMACH PROJEKTU „OSIEDLA KOMPLETNE”</a:t>
            </a:r>
          </a:p>
        </p:txBody>
      </p:sp>
      <p:cxnSp>
        <p:nvCxnSpPr>
          <p:cNvPr id="36" name="Łącznik prosty 35"/>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37" name="Obraz 36"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1"/>
          </a:xfrm>
          <a:prstGeom prst="rect">
            <a:avLst/>
          </a:prstGeom>
        </p:spPr>
      </p:pic>
      <p:sp>
        <p:nvSpPr>
          <p:cNvPr id="38" name="Prostokąt 37">
            <a:extLst>
              <a:ext uri="{FF2B5EF4-FFF2-40B4-BE49-F238E27FC236}">
                <a16:creationId xmlns:a16="http://schemas.microsoft.com/office/drawing/2014/main" xmlns="" id="{86E30928-8ED6-4E8A-BD41-A03D642AD601}"/>
              </a:ext>
            </a:extLst>
          </p:cNvPr>
          <p:cNvSpPr/>
          <p:nvPr/>
        </p:nvSpPr>
        <p:spPr>
          <a:xfrm>
            <a:off x="1285852" y="5929330"/>
            <a:ext cx="7576385" cy="1197520"/>
          </a:xfrm>
          <a:prstGeom prst="rect">
            <a:avLst/>
          </a:prstGeom>
        </p:spPr>
        <p:txBody>
          <a:bodyPr wrap="square">
            <a:noAutofit/>
          </a:bodyPr>
          <a:lstStyle/>
          <a:p>
            <a:pPr lvl="0">
              <a:spcBef>
                <a:spcPct val="0"/>
              </a:spcBef>
              <a:defRPr/>
            </a:pPr>
            <a:r>
              <a:rPr lang="pl-PL" sz="1000" dirty="0" smtClean="0">
                <a:solidFill>
                  <a:schemeClr val="tx1">
                    <a:lumMod val="75000"/>
                    <a:lumOff val="25000"/>
                  </a:schemeClr>
                </a:solidFill>
              </a:rPr>
              <a:t>Jednostka ograniczona  jest obszarem  doliny rzeki Odry, ulicami </a:t>
            </a:r>
            <a:r>
              <a:rPr lang="pl-PL" sz="1000" dirty="0" err="1" smtClean="0">
                <a:solidFill>
                  <a:schemeClr val="tx1">
                    <a:lumMod val="75000"/>
                    <a:lumOff val="25000"/>
                  </a:schemeClr>
                </a:solidFill>
              </a:rPr>
              <a:t>Maślicką</a:t>
            </a:r>
            <a:r>
              <a:rPr lang="pl-PL" sz="1000" dirty="0" smtClean="0">
                <a:solidFill>
                  <a:schemeClr val="tx1">
                    <a:lumMod val="75000"/>
                    <a:lumOff val="25000"/>
                  </a:schemeClr>
                </a:solidFill>
              </a:rPr>
              <a:t> i Królewiecką oraz linią kolejową 273.</a:t>
            </a:r>
            <a:endParaRPr lang="pl-PL" sz="1000" dirty="0" smtClean="0">
              <a:solidFill>
                <a:srgbClr val="C00000"/>
              </a:solidFill>
            </a:endParaRPr>
          </a:p>
          <a:p>
            <a:pPr>
              <a:spcBef>
                <a:spcPct val="0"/>
              </a:spcBef>
              <a:defRPr/>
            </a:pPr>
            <a:r>
              <a:rPr lang="pl-PL" sz="1000" dirty="0" smtClean="0">
                <a:solidFill>
                  <a:schemeClr val="tx1">
                    <a:lumMod val="75000"/>
                    <a:lumOff val="25000"/>
                  </a:schemeClr>
                </a:solidFill>
              </a:rPr>
              <a:t>Obszar położony jest w granicach Rady Osiedla </a:t>
            </a:r>
            <a:r>
              <a:rPr lang="pl-PL" sz="1000" dirty="0" err="1" smtClean="0">
                <a:solidFill>
                  <a:schemeClr val="tx1">
                    <a:lumMod val="75000"/>
                    <a:lumOff val="25000"/>
                  </a:schemeClr>
                </a:solidFill>
              </a:rPr>
              <a:t>Maślice</a:t>
            </a:r>
            <a:r>
              <a:rPr lang="pl-PL" sz="1000" dirty="0" smtClean="0">
                <a:solidFill>
                  <a:schemeClr val="tx1">
                    <a:lumMod val="75000"/>
                    <a:lumOff val="25000"/>
                  </a:schemeClr>
                </a:solidFill>
              </a:rPr>
              <a:t>.</a:t>
            </a:r>
          </a:p>
        </p:txBody>
      </p:sp>
      <p:pic>
        <p:nvPicPr>
          <p:cNvPr id="8" name="Obraz 7"/>
          <p:cNvPicPr>
            <a:picLocks noChangeAspect="1"/>
          </p:cNvPicPr>
          <p:nvPr/>
        </p:nvPicPr>
        <p:blipFill rotWithShape="1">
          <a:blip r:embed="rId3" cstate="print"/>
          <a:srcRect b="7858"/>
          <a:stretch/>
        </p:blipFill>
        <p:spPr>
          <a:xfrm>
            <a:off x="7970400" y="79200"/>
            <a:ext cx="1018800" cy="757512"/>
          </a:xfrm>
          <a:prstGeom prst="rect">
            <a:avLst/>
          </a:prstGeom>
        </p:spPr>
      </p:pic>
      <p:sp>
        <p:nvSpPr>
          <p:cNvPr id="9" name="pole tekstowe 8"/>
          <p:cNvSpPr txBox="1"/>
          <p:nvPr/>
        </p:nvSpPr>
        <p:spPr>
          <a:xfrm>
            <a:off x="3779912" y="2349460"/>
            <a:ext cx="1080120" cy="215444"/>
          </a:xfrm>
          <a:prstGeom prst="rect">
            <a:avLst/>
          </a:prstGeom>
          <a:noFill/>
        </p:spPr>
        <p:txBody>
          <a:bodyPr wrap="square"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l-PL" sz="800" dirty="0" smtClean="0">
                <a:solidFill>
                  <a:schemeClr val="bg1"/>
                </a:solidFill>
                <a:effectLst>
                  <a:glow rad="101600">
                    <a:schemeClr val="tx1">
                      <a:lumMod val="65000"/>
                      <a:lumOff val="35000"/>
                      <a:alpha val="60000"/>
                    </a:schemeClr>
                  </a:glow>
                </a:effectLst>
              </a:rPr>
              <a:t>MAŚLICKA</a:t>
            </a:r>
            <a:endParaRPr lang="pl-PL" sz="800" dirty="0">
              <a:solidFill>
                <a:schemeClr val="bg1"/>
              </a:solidFill>
              <a:effectLst>
                <a:glow rad="101600">
                  <a:schemeClr val="tx1">
                    <a:lumMod val="65000"/>
                    <a:lumOff val="35000"/>
                    <a:alpha val="60000"/>
                  </a:schemeClr>
                </a:glow>
              </a:effectLst>
            </a:endParaRPr>
          </a:p>
        </p:txBody>
      </p:sp>
      <p:sp>
        <p:nvSpPr>
          <p:cNvPr id="10" name="pole tekstowe 9"/>
          <p:cNvSpPr txBox="1"/>
          <p:nvPr/>
        </p:nvSpPr>
        <p:spPr>
          <a:xfrm rot="2901839">
            <a:off x="5119337" y="3580456"/>
            <a:ext cx="1080120" cy="215444"/>
          </a:xfrm>
          <a:prstGeom prst="rect">
            <a:avLst/>
          </a:prstGeom>
          <a:noFill/>
        </p:spPr>
        <p:txBody>
          <a:bodyPr wrap="square"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l-PL" sz="800" dirty="0" smtClean="0">
                <a:solidFill>
                  <a:schemeClr val="bg1"/>
                </a:solidFill>
                <a:effectLst>
                  <a:glow rad="101600">
                    <a:schemeClr val="tx1">
                      <a:lumMod val="65000"/>
                      <a:lumOff val="35000"/>
                      <a:alpha val="60000"/>
                    </a:schemeClr>
                  </a:glow>
                </a:effectLst>
              </a:rPr>
              <a:t>MAŚLICKA</a:t>
            </a:r>
            <a:endParaRPr lang="pl-PL" sz="800" dirty="0">
              <a:solidFill>
                <a:schemeClr val="bg1"/>
              </a:solidFill>
              <a:effectLst>
                <a:glow rad="101600">
                  <a:schemeClr val="tx1">
                    <a:lumMod val="65000"/>
                    <a:lumOff val="35000"/>
                    <a:alpha val="60000"/>
                  </a:schemeClr>
                </a:glow>
              </a:effectLst>
            </a:endParaRPr>
          </a:p>
        </p:txBody>
      </p:sp>
      <p:sp>
        <p:nvSpPr>
          <p:cNvPr id="11" name="pole tekstowe 10"/>
          <p:cNvSpPr txBox="1"/>
          <p:nvPr/>
        </p:nvSpPr>
        <p:spPr>
          <a:xfrm rot="18599472">
            <a:off x="4632227" y="3544974"/>
            <a:ext cx="1080120" cy="200055"/>
          </a:xfrm>
          <a:prstGeom prst="rect">
            <a:avLst/>
          </a:prstGeom>
          <a:noFill/>
        </p:spPr>
        <p:txBody>
          <a:bodyPr wrap="square"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l-PL" sz="700" dirty="0" smtClean="0">
                <a:solidFill>
                  <a:schemeClr val="bg1"/>
                </a:solidFill>
                <a:effectLst>
                  <a:glow rad="101600">
                    <a:schemeClr val="tx1">
                      <a:lumMod val="65000"/>
                      <a:lumOff val="35000"/>
                      <a:alpha val="60000"/>
                    </a:schemeClr>
                  </a:glow>
                </a:effectLst>
              </a:rPr>
              <a:t>MRĄGOWSKA</a:t>
            </a:r>
            <a:endParaRPr lang="pl-PL" sz="700" dirty="0">
              <a:solidFill>
                <a:schemeClr val="bg1"/>
              </a:solidFill>
              <a:effectLst>
                <a:glow rad="101600">
                  <a:schemeClr val="tx1">
                    <a:lumMod val="65000"/>
                    <a:lumOff val="35000"/>
                    <a:alpha val="60000"/>
                  </a:schemeClr>
                </a:glow>
              </a:effectLst>
            </a:endParaRPr>
          </a:p>
        </p:txBody>
      </p:sp>
      <p:sp>
        <p:nvSpPr>
          <p:cNvPr id="12" name="pole tekstowe 11"/>
          <p:cNvSpPr txBox="1"/>
          <p:nvPr/>
        </p:nvSpPr>
        <p:spPr>
          <a:xfrm rot="18428020">
            <a:off x="4451037" y="3510530"/>
            <a:ext cx="740046" cy="200055"/>
          </a:xfrm>
          <a:prstGeom prst="rect">
            <a:avLst/>
          </a:prstGeom>
          <a:noFill/>
        </p:spPr>
        <p:txBody>
          <a:bodyPr wrap="square"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l-PL" sz="700" dirty="0" smtClean="0">
                <a:solidFill>
                  <a:schemeClr val="bg1"/>
                </a:solidFill>
                <a:effectLst>
                  <a:glow rad="101600">
                    <a:schemeClr val="tx1">
                      <a:lumMod val="65000"/>
                      <a:lumOff val="35000"/>
                      <a:alpha val="60000"/>
                    </a:schemeClr>
                  </a:glow>
                </a:effectLst>
              </a:rPr>
              <a:t>BRODNICKA</a:t>
            </a:r>
            <a:endParaRPr lang="pl-PL" sz="700" dirty="0">
              <a:solidFill>
                <a:schemeClr val="bg1"/>
              </a:solidFill>
              <a:effectLst>
                <a:glow rad="101600">
                  <a:schemeClr val="tx1">
                    <a:lumMod val="65000"/>
                    <a:lumOff val="35000"/>
                    <a:alpha val="60000"/>
                  </a:schemeClr>
                </a:glow>
              </a:effectLst>
            </a:endParaRPr>
          </a:p>
        </p:txBody>
      </p:sp>
      <p:sp>
        <p:nvSpPr>
          <p:cNvPr id="13" name="pole tekstowe 12"/>
          <p:cNvSpPr txBox="1"/>
          <p:nvPr/>
        </p:nvSpPr>
        <p:spPr>
          <a:xfrm rot="3358161">
            <a:off x="3679176" y="3469092"/>
            <a:ext cx="1080120" cy="215444"/>
          </a:xfrm>
          <a:prstGeom prst="rect">
            <a:avLst/>
          </a:prstGeom>
          <a:noFill/>
        </p:spPr>
        <p:txBody>
          <a:bodyPr wrap="square"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l-PL" sz="800" dirty="0" smtClean="0">
                <a:solidFill>
                  <a:schemeClr val="bg1"/>
                </a:solidFill>
                <a:effectLst>
                  <a:glow rad="101600">
                    <a:schemeClr val="tx1">
                      <a:lumMod val="65000"/>
                      <a:lumOff val="35000"/>
                      <a:alpha val="60000"/>
                    </a:schemeClr>
                  </a:glow>
                </a:effectLst>
              </a:rPr>
              <a:t>KRÓLEWIECKA</a:t>
            </a:r>
            <a:endParaRPr lang="pl-PL" sz="800" dirty="0">
              <a:solidFill>
                <a:schemeClr val="bg1"/>
              </a:solidFill>
              <a:effectLst>
                <a:glow rad="101600">
                  <a:schemeClr val="tx1">
                    <a:lumMod val="65000"/>
                    <a:lumOff val="35000"/>
                    <a:alpha val="60000"/>
                  </a:schemeClr>
                </a:glow>
              </a:effectLst>
            </a:endParaRPr>
          </a:p>
        </p:txBody>
      </p:sp>
      <p:sp>
        <p:nvSpPr>
          <p:cNvPr id="14" name="pole tekstowe 13"/>
          <p:cNvSpPr txBox="1"/>
          <p:nvPr/>
        </p:nvSpPr>
        <p:spPr>
          <a:xfrm rot="3172260">
            <a:off x="4577093" y="4953097"/>
            <a:ext cx="740046" cy="200055"/>
          </a:xfrm>
          <a:prstGeom prst="rect">
            <a:avLst/>
          </a:prstGeom>
          <a:noFill/>
        </p:spPr>
        <p:txBody>
          <a:bodyPr wrap="square"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l-PL" sz="700" dirty="0" smtClean="0">
                <a:solidFill>
                  <a:schemeClr val="bg1"/>
                </a:solidFill>
                <a:effectLst>
                  <a:glow rad="101600">
                    <a:schemeClr val="tx1">
                      <a:lumMod val="65000"/>
                      <a:lumOff val="35000"/>
                      <a:alpha val="60000"/>
                    </a:schemeClr>
                  </a:glow>
                </a:effectLst>
              </a:rPr>
              <a:t>WARCIAŃSKA</a:t>
            </a:r>
            <a:endParaRPr lang="pl-PL" sz="700" dirty="0">
              <a:solidFill>
                <a:schemeClr val="bg1"/>
              </a:solidFill>
              <a:effectLst>
                <a:glow rad="101600">
                  <a:schemeClr val="tx1">
                    <a:lumMod val="65000"/>
                    <a:lumOff val="35000"/>
                    <a:alpha val="60000"/>
                  </a:schemeClr>
                </a:glow>
              </a:effectLst>
            </a:endParaRPr>
          </a:p>
        </p:txBody>
      </p:sp>
    </p:spTree>
  </p:cSld>
  <p:clrMapOvr>
    <a:masterClrMapping/>
  </p:clrMapOvr>
  <p:transition spd="med">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3"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215238" cy="661578"/>
          </a:xfrm>
          <a:prstGeom prst="rect">
            <a:avLst/>
          </a:prstGeom>
          <a:noFill/>
        </p:spPr>
        <p:txBody>
          <a:bodyPr wrap="square">
            <a:noAutofit/>
          </a:bodyPr>
          <a:lstStyle/>
          <a:p>
            <a:pPr marL="342900" indent="-342900">
              <a:spcBef>
                <a:spcPct val="0"/>
              </a:spcBef>
              <a:defRPr/>
            </a:pPr>
            <a:r>
              <a:rPr lang="pl-PL" sz="1000" b="1" dirty="0" smtClean="0">
                <a:solidFill>
                  <a:schemeClr val="accent1"/>
                </a:solidFill>
              </a:rPr>
              <a:t>PARKING LUB ZIELENIEC</a:t>
            </a:r>
          </a:p>
          <a:p>
            <a:pPr>
              <a:spcBef>
                <a:spcPct val="0"/>
              </a:spcBef>
              <a:defRPr/>
            </a:pPr>
            <a:r>
              <a:rPr lang="pl-PL" sz="1000" dirty="0" smtClean="0"/>
              <a:t>UTWORZENIA PARKINGU W TRÓJKĄCIE PRZY WLOCIE UL. MRĄGOWSKIEJ W UL. KRÓLEWIECKĄ, WRAZ Z  ZIELENIĄ IZOLACYJNĄ I STACJĄ ROWERÓW MIEJSKICH LUB PRZEKSZTAŁCENIE CAŁEGO TERENU W ZIELENIEC.</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1"/>
                  </a:solidFill>
                  <a:prstDash val="solid"/>
                </a:ln>
                <a:solidFill>
                  <a:schemeClr val="accent1"/>
                </a:solidFill>
                <a:effectLst>
                  <a:reflection blurRad="12700" stA="28000" endPos="45000" dist="1000" dir="5400000" sy="-100000" algn="bl" rotWithShape="0"/>
                </a:effectLst>
              </a:rPr>
              <a:t>8</a:t>
            </a:r>
            <a:endParaRPr lang="pl-PL" sz="1200" cap="all" dirty="0">
              <a:ln w="9000" cmpd="sng">
                <a:solidFill>
                  <a:schemeClr val="accent1"/>
                </a:solidFill>
                <a:prstDash val="solid"/>
              </a:ln>
              <a:solidFill>
                <a:schemeClr val="accent1"/>
              </a:solidFill>
              <a:effectLst>
                <a:reflection blurRad="12700" stA="28000" endPos="45000" dist="1000" dir="5400000" sy="-100000" algn="bl" rotWithShape="0"/>
              </a:effectLst>
            </a:endParaRPr>
          </a:p>
        </p:txBody>
      </p:sp>
      <p:sp>
        <p:nvSpPr>
          <p:cNvPr id="11"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12" name="Prostokąt 11"/>
          <p:cNvSpPr/>
          <p:nvPr/>
        </p:nvSpPr>
        <p:spPr>
          <a:xfrm>
            <a:off x="1428728" y="928670"/>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1"/>
                  </a:solidFill>
                  <a:prstDash val="solid"/>
                </a:ln>
                <a:solidFill>
                  <a:schemeClr val="bg1"/>
                </a:solidFill>
                <a:effectLst>
                  <a:reflection blurRad="12700" stA="28000" endPos="45000" dist="1000" dir="5400000" sy="-100000" algn="bl" rotWithShape="0"/>
                </a:effectLst>
              </a:rPr>
              <a:t>PRZEMIESZCZANIE SIĘ</a:t>
            </a:r>
            <a:endParaRPr lang="pl-PL" sz="3200" cap="all" dirty="0">
              <a:ln w="9000" cmpd="sng">
                <a:solidFill>
                  <a:schemeClr val="accent1"/>
                </a:solidFill>
                <a:prstDash val="solid"/>
              </a:ln>
              <a:solidFill>
                <a:schemeClr val="bg1"/>
              </a:solidFill>
              <a:effectLst>
                <a:reflection blurRad="12700" stA="28000" endPos="45000" dist="1000" dir="5400000" sy="-100000" algn="bl" rotWithShape="0"/>
              </a:effectLst>
            </a:endParaRPr>
          </a:p>
        </p:txBody>
      </p:sp>
      <p:sp>
        <p:nvSpPr>
          <p:cNvPr id="40" name="Elipsa 39"/>
          <p:cNvSpPr/>
          <p:nvPr/>
        </p:nvSpPr>
        <p:spPr>
          <a:xfrm>
            <a:off x="3357554" y="2214554"/>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Elipsa 62"/>
          <p:cNvSpPr/>
          <p:nvPr/>
        </p:nvSpPr>
        <p:spPr>
          <a:xfrm>
            <a:off x="60721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67" name="Łącznik prosty 66"/>
          <p:cNvCxnSpPr/>
          <p:nvPr/>
        </p:nvCxnSpPr>
        <p:spPr>
          <a:xfrm rot="5400000" flipH="1" flipV="1">
            <a:off x="4750595" y="3893347"/>
            <a:ext cx="285752" cy="214314"/>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1" name="Grupa 70"/>
          <p:cNvGrpSpPr/>
          <p:nvPr/>
        </p:nvGrpSpPr>
        <p:grpSpPr>
          <a:xfrm>
            <a:off x="2928926" y="1071546"/>
            <a:ext cx="3432134" cy="4011144"/>
            <a:chOff x="2928926" y="1071546"/>
            <a:chExt cx="3432134" cy="4011144"/>
          </a:xfrm>
        </p:grpSpPr>
        <p:grpSp>
          <p:nvGrpSpPr>
            <p:cNvPr id="2" name="Grupa 69"/>
            <p:cNvGrpSpPr/>
            <p:nvPr/>
          </p:nvGrpSpPr>
          <p:grpSpPr>
            <a:xfrm>
              <a:off x="2928926" y="1071546"/>
              <a:ext cx="3432134" cy="4011144"/>
              <a:chOff x="2928926" y="1071546"/>
              <a:chExt cx="3432134" cy="4011144"/>
            </a:xfrm>
          </p:grpSpPr>
          <p:grpSp>
            <p:nvGrpSpPr>
              <p:cNvPr id="3" name="Grupa 64"/>
              <p:cNvGrpSpPr/>
              <p:nvPr/>
            </p:nvGrpSpPr>
            <p:grpSpPr>
              <a:xfrm>
                <a:off x="2928926" y="1071546"/>
                <a:ext cx="3432134" cy="4011144"/>
                <a:chOff x="2928926" y="1071546"/>
                <a:chExt cx="3432134" cy="4011144"/>
              </a:xfrm>
            </p:grpSpPr>
            <p:grpSp>
              <p:nvGrpSpPr>
                <p:cNvPr id="4" name="Grupa 60"/>
                <p:cNvGrpSpPr/>
                <p:nvPr/>
              </p:nvGrpSpPr>
              <p:grpSpPr>
                <a:xfrm>
                  <a:off x="2928926" y="1071546"/>
                  <a:ext cx="3333277" cy="4011144"/>
                  <a:chOff x="2928926" y="1071546"/>
                  <a:chExt cx="3333277" cy="4011144"/>
                </a:xfrm>
              </p:grpSpPr>
              <p:grpSp>
                <p:nvGrpSpPr>
                  <p:cNvPr id="5" name="Grupa 42"/>
                  <p:cNvGrpSpPr/>
                  <p:nvPr/>
                </p:nvGrpSpPr>
                <p:grpSpPr>
                  <a:xfrm>
                    <a:off x="2928926" y="1071546"/>
                    <a:ext cx="3333277" cy="4011144"/>
                    <a:chOff x="2928926" y="1071546"/>
                    <a:chExt cx="3333277" cy="4011144"/>
                  </a:xfrm>
                </p:grpSpPr>
                <p:grpSp>
                  <p:nvGrpSpPr>
                    <p:cNvPr id="6" name="Grupa 50"/>
                    <p:cNvGrpSpPr/>
                    <p:nvPr/>
                  </p:nvGrpSpPr>
                  <p:grpSpPr>
                    <a:xfrm>
                      <a:off x="2928926" y="1428736"/>
                      <a:ext cx="3333277" cy="3653954"/>
                      <a:chOff x="2928926" y="1428736"/>
                      <a:chExt cx="3333277" cy="3653954"/>
                    </a:xfrm>
                  </p:grpSpPr>
                  <p:grpSp>
                    <p:nvGrpSpPr>
                      <p:cNvPr id="7" name="Grupa 42"/>
                      <p:cNvGrpSpPr/>
                      <p:nvPr/>
                    </p:nvGrpSpPr>
                    <p:grpSpPr>
                      <a:xfrm>
                        <a:off x="2928926" y="1428736"/>
                        <a:ext cx="3333277" cy="3653954"/>
                        <a:chOff x="2928926" y="1428736"/>
                        <a:chExt cx="3333277" cy="3653954"/>
                      </a:xfrm>
                    </p:grpSpPr>
                    <p:grpSp>
                      <p:nvGrpSpPr>
                        <p:cNvPr id="8" name="Grupa 39"/>
                        <p:cNvGrpSpPr/>
                        <p:nvPr/>
                      </p:nvGrpSpPr>
                      <p:grpSpPr>
                        <a:xfrm>
                          <a:off x="2928926" y="1428736"/>
                          <a:ext cx="3333277" cy="3653954"/>
                          <a:chOff x="2928926" y="1428736"/>
                          <a:chExt cx="3333277" cy="3653954"/>
                        </a:xfrm>
                      </p:grpSpPr>
                      <p:grpSp>
                        <p:nvGrpSpPr>
                          <p:cNvPr id="9" name="Grupa 37"/>
                          <p:cNvGrpSpPr/>
                          <p:nvPr/>
                        </p:nvGrpSpPr>
                        <p:grpSpPr>
                          <a:xfrm>
                            <a:off x="2928926" y="1428736"/>
                            <a:ext cx="3333277" cy="3296101"/>
                            <a:chOff x="2928926" y="1428736"/>
                            <a:chExt cx="3333277" cy="3296101"/>
                          </a:xfrm>
                        </p:grpSpPr>
                        <p:grpSp>
                          <p:nvGrpSpPr>
                            <p:cNvPr id="10" name="Grupa 23"/>
                            <p:cNvGrpSpPr/>
                            <p:nvPr/>
                          </p:nvGrpSpPr>
                          <p:grpSpPr>
                            <a:xfrm>
                              <a:off x="3357554" y="1428736"/>
                              <a:ext cx="428628" cy="1000132"/>
                              <a:chOff x="2688483" y="1476375"/>
                              <a:chExt cx="438150" cy="1251438"/>
                            </a:xfrm>
                          </p:grpSpPr>
                          <p:sp>
                            <p:nvSpPr>
                              <p:cNvPr id="25" name="Dowolny kształt 24"/>
                              <p:cNvSpPr/>
                              <p:nvPr/>
                            </p:nvSpPr>
                            <p:spPr>
                              <a:xfrm>
                                <a:off x="2688483" y="1476375"/>
                                <a:ext cx="438150" cy="1251438"/>
                              </a:xfrm>
                              <a:custGeom>
                                <a:avLst/>
                                <a:gdLst>
                                  <a:gd name="connsiteX0" fmla="*/ 438150 w 438150"/>
                                  <a:gd name="connsiteY0" fmla="*/ 1162050 h 1162050"/>
                                  <a:gd name="connsiteX1" fmla="*/ 0 w 438150"/>
                                  <a:gd name="connsiteY1" fmla="*/ 0 h 1162050"/>
                                </a:gdLst>
                                <a:ahLst/>
                                <a:cxnLst>
                                  <a:cxn ang="0">
                                    <a:pos x="connsiteX0" y="connsiteY0"/>
                                  </a:cxn>
                                  <a:cxn ang="0">
                                    <a:pos x="connsiteX1" y="connsiteY1"/>
                                  </a:cxn>
                                </a:cxnLst>
                                <a:rect l="l" t="t" r="r" b="b"/>
                                <a:pathLst>
                                  <a:path w="438150" h="1162050">
                                    <a:moveTo>
                                      <a:pt x="438150" y="1162050"/>
                                    </a:moveTo>
                                    <a:cubicBezTo>
                                      <a:pt x="254000" y="680243"/>
                                      <a:pt x="69850" y="198437"/>
                                      <a:pt x="0"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26" name="Prostokąt 25"/>
                              <p:cNvSpPr/>
                              <p:nvPr/>
                            </p:nvSpPr>
                            <p:spPr>
                              <a:xfrm>
                                <a:off x="2807620" y="1500174"/>
                                <a:ext cx="306829" cy="346918"/>
                              </a:xfrm>
                              <a:prstGeom prst="rect">
                                <a:avLst/>
                              </a:prstGeom>
                            </p:spPr>
                            <p:txBody>
                              <a:bodyPr wrap="none">
                                <a:spAutoFit/>
                              </a:bodyPr>
                              <a:lstStyle/>
                              <a:p>
                                <a:pPr lvl="0" algn="r">
                                  <a:spcBef>
                                    <a:spcPct val="0"/>
                                  </a:spcBef>
                                  <a:defRPr/>
                                </a:pPr>
                                <a:r>
                                  <a:rPr lang="pl-PL" sz="1100" b="1" dirty="0" smtClean="0">
                                    <a:solidFill>
                                      <a:schemeClr val="bg1"/>
                                    </a:solidFill>
                                  </a:rPr>
                                  <a:t>2</a:t>
                                </a:r>
                                <a:endParaRPr lang="pl-PL" sz="1100" b="1" dirty="0">
                                  <a:solidFill>
                                    <a:schemeClr val="bg1"/>
                                  </a:solidFill>
                                </a:endParaRPr>
                              </a:p>
                            </p:txBody>
                          </p:sp>
                        </p:grpSp>
                        <p:grpSp>
                          <p:nvGrpSpPr>
                            <p:cNvPr id="14" name="Grupa 26"/>
                            <p:cNvGrpSpPr/>
                            <p:nvPr/>
                          </p:nvGrpSpPr>
                          <p:grpSpPr>
                            <a:xfrm>
                              <a:off x="2928926" y="1428736"/>
                              <a:ext cx="3333277" cy="3296101"/>
                              <a:chOff x="2928926" y="1428736"/>
                              <a:chExt cx="3333277" cy="3296101"/>
                            </a:xfrm>
                          </p:grpSpPr>
                          <p:sp>
                            <p:nvSpPr>
                              <p:cNvPr id="28" name="Dowolny kształt 27"/>
                              <p:cNvSpPr/>
                              <p:nvPr/>
                            </p:nvSpPr>
                            <p:spPr>
                              <a:xfrm>
                                <a:off x="2928926" y="2295222"/>
                                <a:ext cx="3333277" cy="2429615"/>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nvGrpSpPr>
                              <p:cNvPr id="15" name="Grupa 25"/>
                              <p:cNvGrpSpPr/>
                              <p:nvPr/>
                            </p:nvGrpSpPr>
                            <p:grpSpPr>
                              <a:xfrm>
                                <a:off x="3071802" y="1428736"/>
                                <a:ext cx="3144251" cy="2822683"/>
                                <a:chOff x="3071802" y="1428736"/>
                                <a:chExt cx="3144251" cy="2822683"/>
                              </a:xfrm>
                            </p:grpSpPr>
                            <p:cxnSp>
                              <p:nvCxnSpPr>
                                <p:cNvPr id="32" name="Łącznik prosty 31"/>
                                <p:cNvCxnSpPr/>
                                <p:nvPr/>
                              </p:nvCxnSpPr>
                              <p:spPr>
                                <a:xfrm rot="16200000" flipV="1">
                                  <a:off x="2865972" y="1777443"/>
                                  <a:ext cx="973959" cy="276545"/>
                                </a:xfrm>
                                <a:prstGeom prst="line">
                                  <a:avLst/>
                                </a:pr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cxnSp>
                            <p:sp>
                              <p:nvSpPr>
                                <p:cNvPr id="33" name="Dowolny kształt 32"/>
                                <p:cNvSpPr/>
                                <p:nvPr/>
                              </p:nvSpPr>
                              <p:spPr>
                                <a:xfrm>
                                  <a:off x="5224556" y="2831167"/>
                                  <a:ext cx="991497" cy="98256"/>
                                </a:xfrm>
                                <a:custGeom>
                                  <a:avLst/>
                                  <a:gdLst>
                                    <a:gd name="connsiteX0" fmla="*/ 0 w 1180213"/>
                                    <a:gd name="connsiteY0" fmla="*/ 0 h 116958"/>
                                    <a:gd name="connsiteX1" fmla="*/ 414669 w 1180213"/>
                                    <a:gd name="connsiteY1" fmla="*/ 21265 h 116958"/>
                                    <a:gd name="connsiteX2" fmla="*/ 754911 w 1180213"/>
                                    <a:gd name="connsiteY2" fmla="*/ 31897 h 116958"/>
                                    <a:gd name="connsiteX3" fmla="*/ 1180213 w 1180213"/>
                                    <a:gd name="connsiteY3" fmla="*/ 116958 h 116958"/>
                                  </a:gdLst>
                                  <a:ahLst/>
                                  <a:cxnLst>
                                    <a:cxn ang="0">
                                      <a:pos x="connsiteX0" y="connsiteY0"/>
                                    </a:cxn>
                                    <a:cxn ang="0">
                                      <a:pos x="connsiteX1" y="connsiteY1"/>
                                    </a:cxn>
                                    <a:cxn ang="0">
                                      <a:pos x="connsiteX2" y="connsiteY2"/>
                                    </a:cxn>
                                    <a:cxn ang="0">
                                      <a:pos x="connsiteX3" y="connsiteY3"/>
                                    </a:cxn>
                                  </a:cxnLst>
                                  <a:rect l="l" t="t" r="r" b="b"/>
                                  <a:pathLst>
                                    <a:path w="1180213" h="116958">
                                      <a:moveTo>
                                        <a:pt x="0" y="0"/>
                                      </a:moveTo>
                                      <a:lnTo>
                                        <a:pt x="414669" y="21265"/>
                                      </a:lnTo>
                                      <a:cubicBezTo>
                                        <a:pt x="540488" y="26581"/>
                                        <a:pt x="627321" y="15948"/>
                                        <a:pt x="754911" y="31897"/>
                                      </a:cubicBezTo>
                                      <a:cubicBezTo>
                                        <a:pt x="882501" y="47846"/>
                                        <a:pt x="1031357" y="82402"/>
                                        <a:pt x="1180213" y="116958"/>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4" name="Dowolny kształt 33"/>
                                <p:cNvSpPr/>
                                <p:nvPr/>
                              </p:nvSpPr>
                              <p:spPr>
                                <a:xfrm>
                                  <a:off x="3929058" y="1428736"/>
                                  <a:ext cx="164081" cy="1009405"/>
                                </a:xfrm>
                                <a:custGeom>
                                  <a:avLst/>
                                  <a:gdLst>
                                    <a:gd name="connsiteX0" fmla="*/ 85060 w 237461"/>
                                    <a:gd name="connsiteY0" fmla="*/ 1371600 h 1371600"/>
                                    <a:gd name="connsiteX1" fmla="*/ 223284 w 237461"/>
                                    <a:gd name="connsiteY1" fmla="*/ 701749 h 1371600"/>
                                    <a:gd name="connsiteX2" fmla="*/ 0 w 237461"/>
                                    <a:gd name="connsiteY2" fmla="*/ 0 h 1371600"/>
                                  </a:gdLst>
                                  <a:ahLst/>
                                  <a:cxnLst>
                                    <a:cxn ang="0">
                                      <a:pos x="connsiteX0" y="connsiteY0"/>
                                    </a:cxn>
                                    <a:cxn ang="0">
                                      <a:pos x="connsiteX1" y="connsiteY1"/>
                                    </a:cxn>
                                    <a:cxn ang="0">
                                      <a:pos x="connsiteX2" y="connsiteY2"/>
                                    </a:cxn>
                                  </a:cxnLst>
                                  <a:rect l="l" t="t" r="r" b="b"/>
                                  <a:pathLst>
                                    <a:path w="237461" h="1371600">
                                      <a:moveTo>
                                        <a:pt x="85060" y="1371600"/>
                                      </a:moveTo>
                                      <a:cubicBezTo>
                                        <a:pt x="161260" y="1150974"/>
                                        <a:pt x="237461" y="930349"/>
                                        <a:pt x="223284" y="701749"/>
                                      </a:cubicBezTo>
                                      <a:cubicBezTo>
                                        <a:pt x="209107" y="473149"/>
                                        <a:pt x="104553" y="236574"/>
                                        <a:pt x="0" y="0"/>
                                      </a:cubicBez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5" name="Dowolny kształt 34"/>
                                <p:cNvSpPr/>
                                <p:nvPr/>
                              </p:nvSpPr>
                              <p:spPr>
                                <a:xfrm>
                                  <a:off x="4012725" y="2438141"/>
                                  <a:ext cx="263506" cy="509147"/>
                                </a:xfrm>
                                <a:custGeom>
                                  <a:avLst/>
                                  <a:gdLst>
                                    <a:gd name="connsiteX0" fmla="*/ 38986 w 313660"/>
                                    <a:gd name="connsiteY0" fmla="*/ 0 h 606056"/>
                                    <a:gd name="connsiteX1" fmla="*/ 38986 w 313660"/>
                                    <a:gd name="connsiteY1" fmla="*/ 382772 h 606056"/>
                                    <a:gd name="connsiteX2" fmla="*/ 272902 w 313660"/>
                                    <a:gd name="connsiteY2" fmla="*/ 574158 h 606056"/>
                                    <a:gd name="connsiteX3" fmla="*/ 283535 w 313660"/>
                                    <a:gd name="connsiteY3" fmla="*/ 574158 h 606056"/>
                                  </a:gdLst>
                                  <a:ahLst/>
                                  <a:cxnLst>
                                    <a:cxn ang="0">
                                      <a:pos x="connsiteX0" y="connsiteY0"/>
                                    </a:cxn>
                                    <a:cxn ang="0">
                                      <a:pos x="connsiteX1" y="connsiteY1"/>
                                    </a:cxn>
                                    <a:cxn ang="0">
                                      <a:pos x="connsiteX2" y="connsiteY2"/>
                                    </a:cxn>
                                    <a:cxn ang="0">
                                      <a:pos x="connsiteX3" y="connsiteY3"/>
                                    </a:cxn>
                                  </a:cxnLst>
                                  <a:rect l="l" t="t" r="r" b="b"/>
                                  <a:pathLst>
                                    <a:path w="313660" h="606056">
                                      <a:moveTo>
                                        <a:pt x="38986" y="0"/>
                                      </a:moveTo>
                                      <a:cubicBezTo>
                                        <a:pt x="19493" y="143539"/>
                                        <a:pt x="0" y="287079"/>
                                        <a:pt x="38986" y="382772"/>
                                      </a:cubicBezTo>
                                      <a:cubicBezTo>
                                        <a:pt x="77972" y="478465"/>
                                        <a:pt x="232144" y="542260"/>
                                        <a:pt x="272902" y="574158"/>
                                      </a:cubicBezTo>
                                      <a:cubicBezTo>
                                        <a:pt x="313660" y="606056"/>
                                        <a:pt x="298597" y="590107"/>
                                        <a:pt x="283535" y="574158"/>
                                      </a:cubicBezTo>
                                    </a:path>
                                  </a:pathLst>
                                </a:cu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6" name="Dowolny kształt 35"/>
                                <p:cNvSpPr/>
                                <p:nvPr/>
                              </p:nvSpPr>
                              <p:spPr>
                                <a:xfrm>
                                  <a:off x="5233487" y="3724408"/>
                                  <a:ext cx="446621" cy="527011"/>
                                </a:xfrm>
                                <a:custGeom>
                                  <a:avLst/>
                                  <a:gdLst>
                                    <a:gd name="connsiteX0" fmla="*/ 0 w 531628"/>
                                    <a:gd name="connsiteY0" fmla="*/ 627320 h 627320"/>
                                    <a:gd name="connsiteX1" fmla="*/ 148856 w 531628"/>
                                    <a:gd name="connsiteY1" fmla="*/ 361506 h 627320"/>
                                    <a:gd name="connsiteX2" fmla="*/ 531628 w 531628"/>
                                    <a:gd name="connsiteY2" fmla="*/ 0 h 627320"/>
                                  </a:gdLst>
                                  <a:ahLst/>
                                  <a:cxnLst>
                                    <a:cxn ang="0">
                                      <a:pos x="connsiteX0" y="connsiteY0"/>
                                    </a:cxn>
                                    <a:cxn ang="0">
                                      <a:pos x="connsiteX1" y="connsiteY1"/>
                                    </a:cxn>
                                    <a:cxn ang="0">
                                      <a:pos x="connsiteX2" y="connsiteY2"/>
                                    </a:cxn>
                                  </a:cxnLst>
                                  <a:rect l="l" t="t" r="r" b="b"/>
                                  <a:pathLst>
                                    <a:path w="531628" h="627320">
                                      <a:moveTo>
                                        <a:pt x="0" y="627320"/>
                                      </a:moveTo>
                                      <a:cubicBezTo>
                                        <a:pt x="30125" y="546689"/>
                                        <a:pt x="60251" y="466059"/>
                                        <a:pt x="148856" y="361506"/>
                                      </a:cubicBezTo>
                                      <a:cubicBezTo>
                                        <a:pt x="237461" y="256953"/>
                                        <a:pt x="384544" y="128476"/>
                                        <a:pt x="531628"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7" name="Prostokąt 36"/>
                                <p:cNvSpPr/>
                                <p:nvPr/>
                              </p:nvSpPr>
                              <p:spPr>
                                <a:xfrm>
                                  <a:off x="3071802" y="1714488"/>
                                  <a:ext cx="240060" cy="206850"/>
                                </a:xfrm>
                                <a:prstGeom prst="rect">
                                  <a:avLst/>
                                </a:prstGeom>
                                <a:ln w="25400">
                                  <a:noFill/>
                                </a:ln>
                              </p:spPr>
                              <p:txBody>
                                <a:bodyPr wrap="square">
                                  <a:spAutoFit/>
                                </a:bodyPr>
                                <a:lstStyle/>
                                <a:p>
                                  <a:pPr lvl="0" algn="r">
                                    <a:spcBef>
                                      <a:spcPct val="0"/>
                                    </a:spcBef>
                                    <a:defRPr/>
                                  </a:pPr>
                                  <a:r>
                                    <a:rPr lang="pl-PL" sz="1000" b="1" dirty="0" smtClean="0">
                                      <a:solidFill>
                                        <a:schemeClr val="bg1"/>
                                      </a:solidFill>
                                    </a:rPr>
                                    <a:t>1 </a:t>
                                  </a:r>
                                  <a:endParaRPr lang="pl-PL" sz="1000" b="1" dirty="0">
                                    <a:solidFill>
                                      <a:schemeClr val="bg1"/>
                                    </a:solidFill>
                                  </a:endParaRPr>
                                </a:p>
                              </p:txBody>
                            </p:sp>
                          </p:grpSp>
                        </p:grpSp>
                      </p:grpSp>
                      <p:sp>
                        <p:nvSpPr>
                          <p:cNvPr id="24" name="Dowolny kształt 23"/>
                          <p:cNvSpPr/>
                          <p:nvPr/>
                        </p:nvSpPr>
                        <p:spPr>
                          <a:xfrm>
                            <a:off x="3214678" y="2786058"/>
                            <a:ext cx="2392326" cy="2296632"/>
                          </a:xfrm>
                          <a:custGeom>
                            <a:avLst/>
                            <a:gdLst>
                              <a:gd name="connsiteX0" fmla="*/ 0 w 2392326"/>
                              <a:gd name="connsiteY0" fmla="*/ 53163 h 2296632"/>
                              <a:gd name="connsiteX1" fmla="*/ 1467293 w 2392326"/>
                              <a:gd name="connsiteY1" fmla="*/ 2137144 h 2296632"/>
                              <a:gd name="connsiteX2" fmla="*/ 1488558 w 2392326"/>
                              <a:gd name="connsiteY2" fmla="*/ 2020186 h 2296632"/>
                              <a:gd name="connsiteX3" fmla="*/ 1594884 w 2392326"/>
                              <a:gd name="connsiteY3" fmla="*/ 1956391 h 2296632"/>
                              <a:gd name="connsiteX4" fmla="*/ 1711842 w 2392326"/>
                              <a:gd name="connsiteY4" fmla="*/ 2041451 h 2296632"/>
                              <a:gd name="connsiteX5" fmla="*/ 1733107 w 2392326"/>
                              <a:gd name="connsiteY5" fmla="*/ 2009553 h 2296632"/>
                              <a:gd name="connsiteX6" fmla="*/ 1775637 w 2392326"/>
                              <a:gd name="connsiteY6" fmla="*/ 1977656 h 2296632"/>
                              <a:gd name="connsiteX7" fmla="*/ 1956391 w 2392326"/>
                              <a:gd name="connsiteY7" fmla="*/ 2296632 h 2296632"/>
                              <a:gd name="connsiteX8" fmla="*/ 2328530 w 2392326"/>
                              <a:gd name="connsiteY8" fmla="*/ 1541721 h 2296632"/>
                              <a:gd name="connsiteX9" fmla="*/ 2392326 w 2392326"/>
                              <a:gd name="connsiteY9" fmla="*/ 1446028 h 2296632"/>
                              <a:gd name="connsiteX10" fmla="*/ 1329070 w 2392326"/>
                              <a:gd name="connsiteY10" fmla="*/ 1339702 h 2296632"/>
                              <a:gd name="connsiteX11" fmla="*/ 1137684 w 2392326"/>
                              <a:gd name="connsiteY11" fmla="*/ 1265274 h 2296632"/>
                              <a:gd name="connsiteX12" fmla="*/ 999461 w 2392326"/>
                              <a:gd name="connsiteY12" fmla="*/ 925032 h 2296632"/>
                              <a:gd name="connsiteX13" fmla="*/ 446568 w 2392326"/>
                              <a:gd name="connsiteY13" fmla="*/ 148856 h 2296632"/>
                              <a:gd name="connsiteX14" fmla="*/ 223284 w 2392326"/>
                              <a:gd name="connsiteY14" fmla="*/ 31898 h 2296632"/>
                              <a:gd name="connsiteX15" fmla="*/ 85061 w 2392326"/>
                              <a:gd name="connsiteY15" fmla="*/ 0 h 2296632"/>
                              <a:gd name="connsiteX16" fmla="*/ 0 w 2392326"/>
                              <a:gd name="connsiteY16" fmla="*/ 53163 h 229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92326" h="2296632">
                                <a:moveTo>
                                  <a:pt x="0" y="53163"/>
                                </a:moveTo>
                                <a:lnTo>
                                  <a:pt x="1467293" y="2137144"/>
                                </a:lnTo>
                                <a:lnTo>
                                  <a:pt x="1488558" y="2020186"/>
                                </a:lnTo>
                                <a:lnTo>
                                  <a:pt x="1594884" y="1956391"/>
                                </a:lnTo>
                                <a:lnTo>
                                  <a:pt x="1711842" y="2041451"/>
                                </a:lnTo>
                                <a:lnTo>
                                  <a:pt x="1733107" y="2009553"/>
                                </a:lnTo>
                                <a:lnTo>
                                  <a:pt x="1775637" y="1977656"/>
                                </a:lnTo>
                                <a:lnTo>
                                  <a:pt x="1956391" y="2296632"/>
                                </a:lnTo>
                                <a:lnTo>
                                  <a:pt x="2328530" y="1541721"/>
                                </a:lnTo>
                                <a:lnTo>
                                  <a:pt x="2392326" y="1446028"/>
                                </a:lnTo>
                                <a:lnTo>
                                  <a:pt x="1329070" y="1339702"/>
                                </a:lnTo>
                                <a:lnTo>
                                  <a:pt x="1137684" y="1265274"/>
                                </a:lnTo>
                                <a:lnTo>
                                  <a:pt x="999461" y="925032"/>
                                </a:lnTo>
                                <a:lnTo>
                                  <a:pt x="446568" y="148856"/>
                                </a:lnTo>
                                <a:lnTo>
                                  <a:pt x="223284" y="31898"/>
                                </a:lnTo>
                                <a:lnTo>
                                  <a:pt x="85061" y="0"/>
                                </a:lnTo>
                                <a:lnTo>
                                  <a:pt x="0" y="53163"/>
                                </a:lnTo>
                                <a:close/>
                              </a:path>
                            </a:pathLst>
                          </a:custGeom>
                          <a:solidFill>
                            <a:srgbClr val="00B0F0">
                              <a:alpha val="30000"/>
                            </a:srgbClr>
                          </a:solid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Dowolny kształt 26"/>
                          <p:cNvSpPr/>
                          <p:nvPr/>
                        </p:nvSpPr>
                        <p:spPr>
                          <a:xfrm>
                            <a:off x="4958637" y="4214818"/>
                            <a:ext cx="219123" cy="785818"/>
                          </a:xfrm>
                          <a:custGeom>
                            <a:avLst/>
                            <a:gdLst>
                              <a:gd name="connsiteX0" fmla="*/ 0 w 276225"/>
                              <a:gd name="connsiteY0" fmla="*/ 990600 h 990600"/>
                              <a:gd name="connsiteX1" fmla="*/ 66675 w 276225"/>
                              <a:gd name="connsiteY1" fmla="*/ 962025 h 990600"/>
                              <a:gd name="connsiteX2" fmla="*/ 200025 w 276225"/>
                              <a:gd name="connsiteY2" fmla="*/ 828675 h 990600"/>
                              <a:gd name="connsiteX3" fmla="*/ 171450 w 276225"/>
                              <a:gd name="connsiteY3" fmla="*/ 466725 h 990600"/>
                              <a:gd name="connsiteX4" fmla="*/ 276225 w 276225"/>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990600">
                                <a:moveTo>
                                  <a:pt x="0" y="990600"/>
                                </a:moveTo>
                                <a:cubicBezTo>
                                  <a:pt x="16669" y="989806"/>
                                  <a:pt x="33338" y="989013"/>
                                  <a:pt x="66675" y="962025"/>
                                </a:cubicBezTo>
                                <a:cubicBezTo>
                                  <a:pt x="100013" y="935038"/>
                                  <a:pt x="182563" y="911225"/>
                                  <a:pt x="200025" y="828675"/>
                                </a:cubicBezTo>
                                <a:cubicBezTo>
                                  <a:pt x="217487" y="746125"/>
                                  <a:pt x="158750" y="604837"/>
                                  <a:pt x="171450" y="466725"/>
                                </a:cubicBezTo>
                                <a:cubicBezTo>
                                  <a:pt x="184150" y="328613"/>
                                  <a:pt x="230187" y="164306"/>
                                  <a:pt x="276225" y="0"/>
                                </a:cubicBez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1" name="Dowolny kształt 30"/>
                          <p:cNvSpPr/>
                          <p:nvPr/>
                        </p:nvSpPr>
                        <p:spPr>
                          <a:xfrm>
                            <a:off x="4768137" y="4168390"/>
                            <a:ext cx="123733" cy="689372"/>
                          </a:xfrm>
                          <a:custGeom>
                            <a:avLst/>
                            <a:gdLst>
                              <a:gd name="connsiteX0" fmla="*/ 0 w 133350"/>
                              <a:gd name="connsiteY0" fmla="*/ 742950 h 742950"/>
                              <a:gd name="connsiteX1" fmla="*/ 133350 w 133350"/>
                              <a:gd name="connsiteY1" fmla="*/ 0 h 742950"/>
                            </a:gdLst>
                            <a:ahLst/>
                            <a:cxnLst>
                              <a:cxn ang="0">
                                <a:pos x="connsiteX0" y="connsiteY0"/>
                              </a:cxn>
                              <a:cxn ang="0">
                                <a:pos x="connsiteX1" y="connsiteY1"/>
                              </a:cxn>
                            </a:cxnLst>
                            <a:rect l="l" t="t" r="r" b="b"/>
                            <a:pathLst>
                              <a:path w="133350" h="742950">
                                <a:moveTo>
                                  <a:pt x="0" y="742950"/>
                                </a:moveTo>
                                <a:lnTo>
                                  <a:pt x="133350" y="0"/>
                                </a:ln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9" name="Prostokąt 38"/>
                          <p:cNvSpPr/>
                          <p:nvPr/>
                        </p:nvSpPr>
                        <p:spPr>
                          <a:xfrm>
                            <a:off x="4786314" y="4357694"/>
                            <a:ext cx="256801" cy="261610"/>
                          </a:xfrm>
                          <a:prstGeom prst="rect">
                            <a:avLst/>
                          </a:prstGeom>
                        </p:spPr>
                        <p:txBody>
                          <a:bodyPr wrap="none">
                            <a:spAutoFit/>
                          </a:bodyPr>
                          <a:lstStyle/>
                          <a:p>
                            <a:pPr lvl="0" algn="r">
                              <a:spcBef>
                                <a:spcPct val="0"/>
                              </a:spcBef>
                              <a:defRPr/>
                            </a:pPr>
                            <a:r>
                              <a:rPr lang="pl-PL" sz="1100" b="1" dirty="0" smtClean="0">
                                <a:solidFill>
                                  <a:schemeClr val="bg1"/>
                                </a:solidFill>
                              </a:rPr>
                              <a:t>3</a:t>
                            </a:r>
                            <a:endParaRPr lang="pl-PL" sz="1100" b="1" dirty="0">
                              <a:solidFill>
                                <a:schemeClr val="bg1"/>
                              </a:solidFill>
                            </a:endParaRPr>
                          </a:p>
                        </p:txBody>
                      </p:sp>
                    </p:grpSp>
                    <p:cxnSp>
                      <p:nvCxnSpPr>
                        <p:cNvPr id="38" name="Łącznik prosty 37"/>
                        <p:cNvCxnSpPr/>
                        <p:nvPr/>
                      </p:nvCxnSpPr>
                      <p:spPr>
                        <a:xfrm flipV="1">
                          <a:off x="4071934" y="3357562"/>
                          <a:ext cx="406215" cy="353687"/>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5" name="Łącznik prosty 44"/>
                      <p:cNvCxnSpPr/>
                      <p:nvPr/>
                    </p:nvCxnSpPr>
                    <p:spPr>
                      <a:xfrm rot="5400000" flipH="1" flipV="1">
                        <a:off x="4393405" y="3821909"/>
                        <a:ext cx="285752" cy="214314"/>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Prostokąt 48"/>
                      <p:cNvSpPr/>
                      <p:nvPr/>
                    </p:nvSpPr>
                    <p:spPr>
                      <a:xfrm>
                        <a:off x="4286248" y="3500438"/>
                        <a:ext cx="256801" cy="261610"/>
                      </a:xfrm>
                      <a:prstGeom prst="rect">
                        <a:avLst/>
                      </a:prstGeom>
                    </p:spPr>
                    <p:txBody>
                      <a:bodyPr wrap="none">
                        <a:spAutoFit/>
                      </a:bodyPr>
                      <a:lstStyle/>
                      <a:p>
                        <a:pPr lvl="0" algn="r">
                          <a:spcBef>
                            <a:spcPct val="0"/>
                          </a:spcBef>
                          <a:defRPr/>
                        </a:pPr>
                        <a:r>
                          <a:rPr lang="pl-PL" sz="1100" b="1" dirty="0" smtClean="0">
                            <a:solidFill>
                              <a:schemeClr val="bg1"/>
                            </a:solidFill>
                          </a:rPr>
                          <a:t>4</a:t>
                        </a:r>
                        <a:endParaRPr lang="pl-PL" sz="1100" b="1" dirty="0">
                          <a:solidFill>
                            <a:schemeClr val="bg1"/>
                          </a:solidFill>
                        </a:endParaRPr>
                      </a:p>
                    </p:txBody>
                  </p:sp>
                </p:grpSp>
                <p:grpSp>
                  <p:nvGrpSpPr>
                    <p:cNvPr id="16" name="Grupa 39"/>
                    <p:cNvGrpSpPr/>
                    <p:nvPr/>
                  </p:nvGrpSpPr>
                  <p:grpSpPr>
                    <a:xfrm>
                      <a:off x="5365226" y="1071546"/>
                      <a:ext cx="424330" cy="1047750"/>
                      <a:chOff x="5143500" y="1514475"/>
                      <a:chExt cx="424330" cy="1047750"/>
                    </a:xfrm>
                  </p:grpSpPr>
                  <p:sp>
                    <p:nvSpPr>
                      <p:cNvPr id="41" name="Dowolny kształt 40"/>
                      <p:cNvSpPr/>
                      <p:nvPr/>
                    </p:nvSpPr>
                    <p:spPr>
                      <a:xfrm>
                        <a:off x="5143500" y="1514475"/>
                        <a:ext cx="249238" cy="1047750"/>
                      </a:xfrm>
                      <a:custGeom>
                        <a:avLst/>
                        <a:gdLst>
                          <a:gd name="connsiteX0" fmla="*/ 0 w 249238"/>
                          <a:gd name="connsiteY0" fmla="*/ 1047750 h 1047750"/>
                          <a:gd name="connsiteX1" fmla="*/ 219075 w 249238"/>
                          <a:gd name="connsiteY1" fmla="*/ 742950 h 1047750"/>
                          <a:gd name="connsiteX2" fmla="*/ 180975 w 249238"/>
                          <a:gd name="connsiteY2" fmla="*/ 600075 h 1047750"/>
                          <a:gd name="connsiteX3" fmla="*/ 133350 w 249238"/>
                          <a:gd name="connsiteY3" fmla="*/ 0 h 1047750"/>
                        </a:gdLst>
                        <a:ahLst/>
                        <a:cxnLst>
                          <a:cxn ang="0">
                            <a:pos x="connsiteX0" y="connsiteY0"/>
                          </a:cxn>
                          <a:cxn ang="0">
                            <a:pos x="connsiteX1" y="connsiteY1"/>
                          </a:cxn>
                          <a:cxn ang="0">
                            <a:pos x="connsiteX2" y="connsiteY2"/>
                          </a:cxn>
                          <a:cxn ang="0">
                            <a:pos x="connsiteX3" y="connsiteY3"/>
                          </a:cxn>
                        </a:cxnLst>
                        <a:rect l="l" t="t" r="r" b="b"/>
                        <a:pathLst>
                          <a:path w="249238" h="1047750">
                            <a:moveTo>
                              <a:pt x="0" y="1047750"/>
                            </a:moveTo>
                            <a:cubicBezTo>
                              <a:pt x="94456" y="932656"/>
                              <a:pt x="188913" y="817563"/>
                              <a:pt x="219075" y="742950"/>
                            </a:cubicBezTo>
                            <a:cubicBezTo>
                              <a:pt x="249238" y="668338"/>
                              <a:pt x="195263" y="723900"/>
                              <a:pt x="180975" y="600075"/>
                            </a:cubicBezTo>
                            <a:cubicBezTo>
                              <a:pt x="166688" y="476250"/>
                              <a:pt x="150019" y="238125"/>
                              <a:pt x="133350"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42" name="Prostokąt 41"/>
                      <p:cNvSpPr/>
                      <p:nvPr/>
                    </p:nvSpPr>
                    <p:spPr>
                      <a:xfrm>
                        <a:off x="5278968" y="1657351"/>
                        <a:ext cx="288862" cy="261610"/>
                      </a:xfrm>
                      <a:prstGeom prst="rect">
                        <a:avLst/>
                      </a:prstGeom>
                    </p:spPr>
                    <p:txBody>
                      <a:bodyPr wrap="none">
                        <a:spAutoFit/>
                      </a:bodyPr>
                      <a:lstStyle/>
                      <a:p>
                        <a:pPr lvl="0" algn="r">
                          <a:spcBef>
                            <a:spcPct val="0"/>
                          </a:spcBef>
                          <a:defRPr/>
                        </a:pPr>
                        <a:r>
                          <a:rPr lang="pl-PL" sz="1100" b="1" dirty="0" smtClean="0">
                            <a:solidFill>
                              <a:schemeClr val="bg1"/>
                            </a:solidFill>
                          </a:rPr>
                          <a:t>5 </a:t>
                        </a:r>
                        <a:endParaRPr lang="pl-PL" sz="1100" b="1" dirty="0">
                          <a:solidFill>
                            <a:schemeClr val="bg1"/>
                          </a:solidFill>
                        </a:endParaRPr>
                      </a:p>
                    </p:txBody>
                  </p:sp>
                </p:grpSp>
              </p:grpSp>
              <p:sp>
                <p:nvSpPr>
                  <p:cNvPr id="43" name="Prostokąt 42"/>
                  <p:cNvSpPr/>
                  <p:nvPr/>
                </p:nvSpPr>
                <p:spPr>
                  <a:xfrm>
                    <a:off x="3357554" y="2214554"/>
                    <a:ext cx="288862" cy="261610"/>
                  </a:xfrm>
                  <a:prstGeom prst="rect">
                    <a:avLst/>
                  </a:prstGeom>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grpSp>
                <p:nvGrpSpPr>
                  <p:cNvPr id="17" name="Grupa 50"/>
                  <p:cNvGrpSpPr/>
                  <p:nvPr/>
                </p:nvGrpSpPr>
                <p:grpSpPr>
                  <a:xfrm>
                    <a:off x="3357554" y="2714620"/>
                    <a:ext cx="288862" cy="285752"/>
                    <a:chOff x="2500298" y="4429132"/>
                    <a:chExt cx="288862" cy="285752"/>
                  </a:xfrm>
                </p:grpSpPr>
                <p:sp>
                  <p:nvSpPr>
                    <p:cNvPr id="47" name="Prostokąt 46"/>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48" name="Elipsa 47"/>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8" name="Grupa 51"/>
                  <p:cNvGrpSpPr/>
                  <p:nvPr/>
                </p:nvGrpSpPr>
                <p:grpSpPr>
                  <a:xfrm>
                    <a:off x="3786182" y="3214686"/>
                    <a:ext cx="288862" cy="285752"/>
                    <a:chOff x="2500298" y="4429132"/>
                    <a:chExt cx="288862" cy="285752"/>
                  </a:xfrm>
                </p:grpSpPr>
                <p:sp>
                  <p:nvSpPr>
                    <p:cNvPr id="53" name="Prostokąt 52"/>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54" name="Elipsa 53"/>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9" name="Grupa 54"/>
                  <p:cNvGrpSpPr/>
                  <p:nvPr/>
                </p:nvGrpSpPr>
                <p:grpSpPr>
                  <a:xfrm>
                    <a:off x="4643438" y="4071942"/>
                    <a:ext cx="288862" cy="285752"/>
                    <a:chOff x="2500298" y="4429132"/>
                    <a:chExt cx="288862" cy="285752"/>
                  </a:xfrm>
                </p:grpSpPr>
                <p:sp>
                  <p:nvSpPr>
                    <p:cNvPr id="56" name="Prostokąt 55"/>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57" name="Elipsa 56"/>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0" name="Grupa 57"/>
                  <p:cNvGrpSpPr/>
                  <p:nvPr/>
                </p:nvGrpSpPr>
                <p:grpSpPr>
                  <a:xfrm>
                    <a:off x="5072066" y="4071942"/>
                    <a:ext cx="288862" cy="285752"/>
                    <a:chOff x="2500298" y="4429132"/>
                    <a:chExt cx="288862" cy="285752"/>
                  </a:xfrm>
                </p:grpSpPr>
                <p:sp>
                  <p:nvSpPr>
                    <p:cNvPr id="59" name="Prostokąt 58"/>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60" name="Elipsa 59"/>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
              <p:nvSpPr>
                <p:cNvPr id="64" name="Prostokąt 63"/>
                <p:cNvSpPr/>
                <p:nvPr/>
              </p:nvSpPr>
              <p:spPr>
                <a:xfrm>
                  <a:off x="6072198" y="4429132"/>
                  <a:ext cx="288862" cy="261610"/>
                </a:xfrm>
                <a:prstGeom prst="rect">
                  <a:avLst/>
                </a:prstGeom>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grpSp>
          <p:sp>
            <p:nvSpPr>
              <p:cNvPr id="69" name="Prostokąt 68"/>
              <p:cNvSpPr/>
              <p:nvPr/>
            </p:nvSpPr>
            <p:spPr>
              <a:xfrm>
                <a:off x="4786314" y="3786190"/>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7 </a:t>
                </a:r>
                <a:endParaRPr lang="pl-PL" sz="1100" b="1" dirty="0">
                  <a:solidFill>
                    <a:schemeClr val="bg1"/>
                  </a:solidFill>
                </a:endParaRPr>
              </a:p>
            </p:txBody>
          </p:sp>
        </p:grpSp>
        <p:grpSp>
          <p:nvGrpSpPr>
            <p:cNvPr id="70" name="Grupa 69"/>
            <p:cNvGrpSpPr/>
            <p:nvPr/>
          </p:nvGrpSpPr>
          <p:grpSpPr>
            <a:xfrm>
              <a:off x="4857752" y="4000504"/>
              <a:ext cx="214314" cy="285752"/>
              <a:chOff x="5000628" y="3643314"/>
              <a:chExt cx="214314" cy="285752"/>
            </a:xfrm>
          </p:grpSpPr>
          <p:sp>
            <p:nvSpPr>
              <p:cNvPr id="61" name="Prostokąt zaokrąglony 60"/>
              <p:cNvSpPr/>
              <p:nvPr/>
            </p:nvSpPr>
            <p:spPr>
              <a:xfrm>
                <a:off x="5000628" y="3643314"/>
                <a:ext cx="214314" cy="250036"/>
              </a:xfrm>
              <a:prstGeom prst="roundRect">
                <a:avLst/>
              </a:pr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solidFill>
                    <a:srgbClr val="080808"/>
                  </a:solidFill>
                </a:endParaRPr>
              </a:p>
            </p:txBody>
          </p:sp>
          <p:sp>
            <p:nvSpPr>
              <p:cNvPr id="65" name="Prostokąt 64"/>
              <p:cNvSpPr/>
              <p:nvPr/>
            </p:nvSpPr>
            <p:spPr>
              <a:xfrm>
                <a:off x="5000628" y="3667456"/>
                <a:ext cx="142876" cy="261610"/>
              </a:xfrm>
              <a:prstGeom prst="rect">
                <a:avLst/>
              </a:prstGeom>
            </p:spPr>
            <p:txBody>
              <a:bodyPr wrap="square">
                <a:spAutoFit/>
              </a:bodyPr>
              <a:lstStyle/>
              <a:p>
                <a:pPr lvl="0" algn="r">
                  <a:spcBef>
                    <a:spcPct val="0"/>
                  </a:spcBef>
                  <a:defRPr/>
                </a:pPr>
                <a:r>
                  <a:rPr lang="pl-PL" sz="1100" b="1" dirty="0" smtClean="0">
                    <a:solidFill>
                      <a:schemeClr val="bg1"/>
                    </a:solidFill>
                  </a:rPr>
                  <a:t>8</a:t>
                </a:r>
                <a:endParaRPr lang="pl-PL" sz="1100" b="1" dirty="0">
                  <a:solidFill>
                    <a:schemeClr val="bg1"/>
                  </a:solidFill>
                </a:endParaRPr>
              </a:p>
            </p:txBody>
          </p:sp>
        </p:grpSp>
      </p:grpSp>
      <p:pic>
        <p:nvPicPr>
          <p:cNvPr id="66" name="Obraz 65"/>
          <p:cNvPicPr>
            <a:picLocks noChangeAspect="1"/>
          </p:cNvPicPr>
          <p:nvPr/>
        </p:nvPicPr>
        <p:blipFill rotWithShape="1">
          <a:blip r:embed="rId4"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3"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500990" cy="661578"/>
          </a:xfrm>
          <a:prstGeom prst="rect">
            <a:avLst/>
          </a:prstGeom>
          <a:noFill/>
        </p:spPr>
        <p:txBody>
          <a:bodyPr wrap="square">
            <a:noAutofit/>
          </a:bodyPr>
          <a:lstStyle/>
          <a:p>
            <a:pPr marL="342900" indent="-342900">
              <a:spcBef>
                <a:spcPct val="0"/>
              </a:spcBef>
              <a:defRPr/>
            </a:pPr>
            <a:r>
              <a:rPr lang="pl-PL" sz="1000" b="1" dirty="0" smtClean="0">
                <a:solidFill>
                  <a:schemeClr val="accent1"/>
                </a:solidFill>
              </a:rPr>
              <a:t>SKRZYŻOWANIE NA UL. SUWALSKIEJ</a:t>
            </a:r>
          </a:p>
          <a:p>
            <a:pPr>
              <a:spcBef>
                <a:spcPct val="0"/>
              </a:spcBef>
              <a:defRPr/>
            </a:pPr>
            <a:r>
              <a:rPr lang="pl-PL" sz="1000" dirty="0" smtClean="0"/>
              <a:t>POSZERZENIE SKRZYŻOWANIA UL. </a:t>
            </a:r>
            <a:r>
              <a:rPr lang="pl-PL" sz="1000" dirty="0" smtClean="0"/>
              <a:t>KRÓLEWIECKIEJ Z </a:t>
            </a:r>
            <a:r>
              <a:rPr lang="pl-PL" sz="1000" dirty="0" smtClean="0"/>
              <a:t>UL. </a:t>
            </a:r>
            <a:r>
              <a:rPr lang="pl-PL" sz="1000" dirty="0" smtClean="0"/>
              <a:t>SUWALSKĄ – WPROWDZENIE WYSPY NA </a:t>
            </a:r>
            <a:r>
              <a:rPr lang="pl-PL" sz="1000" dirty="0" smtClean="0"/>
              <a:t>ŚRODKU JEZDNI, PRZESUNIĘCIE PRZYSTANKU SUWALSKA, POPRAWA NAWIERZCHNI NA SKRZYŻOWANIU, </a:t>
            </a:r>
            <a:r>
              <a:rPr lang="pl-PL" sz="1000" dirty="0" smtClean="0"/>
              <a:t>MONTAŻ ELEMENTÓW SPOWALNIAJĄCYCH, ZAPEWNIENIE PRZEJŚCIE </a:t>
            </a:r>
            <a:r>
              <a:rPr lang="pl-PL" sz="1000" dirty="0" smtClean="0"/>
              <a:t>DLA PIESZYCH ZA MOSTEM NA RZECE  </a:t>
            </a:r>
            <a:r>
              <a:rPr lang="pl-PL" sz="1000" dirty="0" smtClean="0"/>
              <a:t>ŁUGOWNIE ORAZ DOJŚCIA </a:t>
            </a:r>
            <a:r>
              <a:rPr lang="pl-PL" sz="1000" dirty="0" smtClean="0"/>
              <a:t>DO TERENÓW ZIELENI NAD STAWEM KRÓLEWIECKIM.</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1"/>
                  </a:solidFill>
                  <a:prstDash val="solid"/>
                </a:ln>
                <a:solidFill>
                  <a:schemeClr val="accent1"/>
                </a:solidFill>
                <a:effectLst>
                  <a:reflection blurRad="12700" stA="28000" endPos="45000" dist="1000" dir="5400000" sy="-100000" algn="bl" rotWithShape="0"/>
                </a:effectLst>
              </a:rPr>
              <a:t>9</a:t>
            </a:r>
            <a:endParaRPr lang="pl-PL" sz="1200" cap="all" dirty="0">
              <a:ln w="9000" cmpd="sng">
                <a:solidFill>
                  <a:schemeClr val="accent1"/>
                </a:solidFill>
                <a:prstDash val="solid"/>
              </a:ln>
              <a:solidFill>
                <a:schemeClr val="accent1"/>
              </a:solidFill>
              <a:effectLst>
                <a:reflection blurRad="12700" stA="28000" endPos="45000" dist="1000" dir="5400000" sy="-100000" algn="bl" rotWithShape="0"/>
              </a:effectLst>
            </a:endParaRPr>
          </a:p>
        </p:txBody>
      </p:sp>
      <p:sp>
        <p:nvSpPr>
          <p:cNvPr id="11"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12" name="Prostokąt 11"/>
          <p:cNvSpPr/>
          <p:nvPr/>
        </p:nvSpPr>
        <p:spPr>
          <a:xfrm>
            <a:off x="1428728" y="928670"/>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1"/>
                  </a:solidFill>
                  <a:prstDash val="solid"/>
                </a:ln>
                <a:solidFill>
                  <a:schemeClr val="bg1"/>
                </a:solidFill>
                <a:effectLst>
                  <a:reflection blurRad="12700" stA="28000" endPos="45000" dist="1000" dir="5400000" sy="-100000" algn="bl" rotWithShape="0"/>
                </a:effectLst>
              </a:rPr>
              <a:t>PRZEMIESZCZANIE SIĘ</a:t>
            </a:r>
            <a:endParaRPr lang="pl-PL" sz="3200" cap="all" dirty="0">
              <a:ln w="9000" cmpd="sng">
                <a:solidFill>
                  <a:schemeClr val="accent1"/>
                </a:solidFill>
                <a:prstDash val="solid"/>
              </a:ln>
              <a:solidFill>
                <a:schemeClr val="bg1"/>
              </a:solidFill>
              <a:effectLst>
                <a:reflection blurRad="12700" stA="28000" endPos="45000" dist="1000" dir="5400000" sy="-100000" algn="bl" rotWithShape="0"/>
              </a:effectLst>
            </a:endParaRPr>
          </a:p>
        </p:txBody>
      </p:sp>
      <p:sp>
        <p:nvSpPr>
          <p:cNvPr id="40" name="Elipsa 39"/>
          <p:cNvSpPr/>
          <p:nvPr/>
        </p:nvSpPr>
        <p:spPr>
          <a:xfrm>
            <a:off x="3357554" y="2214554"/>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Elipsa 62"/>
          <p:cNvSpPr/>
          <p:nvPr/>
        </p:nvSpPr>
        <p:spPr>
          <a:xfrm>
            <a:off x="60721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67" name="Łącznik prosty 66"/>
          <p:cNvCxnSpPr/>
          <p:nvPr/>
        </p:nvCxnSpPr>
        <p:spPr>
          <a:xfrm rot="5400000" flipH="1" flipV="1">
            <a:off x="4750595" y="3893347"/>
            <a:ext cx="285752" cy="214314"/>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2" name="Grupa 71"/>
          <p:cNvGrpSpPr/>
          <p:nvPr/>
        </p:nvGrpSpPr>
        <p:grpSpPr>
          <a:xfrm>
            <a:off x="2928926" y="1071546"/>
            <a:ext cx="3432134" cy="4011144"/>
            <a:chOff x="2928926" y="1071546"/>
            <a:chExt cx="3432134" cy="4011144"/>
          </a:xfrm>
        </p:grpSpPr>
        <p:grpSp>
          <p:nvGrpSpPr>
            <p:cNvPr id="2" name="Grupa 70"/>
            <p:cNvGrpSpPr/>
            <p:nvPr/>
          </p:nvGrpSpPr>
          <p:grpSpPr>
            <a:xfrm>
              <a:off x="2928926" y="1071546"/>
              <a:ext cx="3432134" cy="4011144"/>
              <a:chOff x="2928926" y="1071546"/>
              <a:chExt cx="3432134" cy="4011144"/>
            </a:xfrm>
          </p:grpSpPr>
          <p:grpSp>
            <p:nvGrpSpPr>
              <p:cNvPr id="3" name="Grupa 69"/>
              <p:cNvGrpSpPr/>
              <p:nvPr/>
            </p:nvGrpSpPr>
            <p:grpSpPr>
              <a:xfrm>
                <a:off x="2928926" y="1071546"/>
                <a:ext cx="3432134" cy="4011144"/>
                <a:chOff x="2928926" y="1071546"/>
                <a:chExt cx="3432134" cy="4011144"/>
              </a:xfrm>
            </p:grpSpPr>
            <p:grpSp>
              <p:nvGrpSpPr>
                <p:cNvPr id="4" name="Grupa 64"/>
                <p:cNvGrpSpPr/>
                <p:nvPr/>
              </p:nvGrpSpPr>
              <p:grpSpPr>
                <a:xfrm>
                  <a:off x="2928926" y="1071546"/>
                  <a:ext cx="3432134" cy="4011144"/>
                  <a:chOff x="2928926" y="1071546"/>
                  <a:chExt cx="3432134" cy="4011144"/>
                </a:xfrm>
              </p:grpSpPr>
              <p:grpSp>
                <p:nvGrpSpPr>
                  <p:cNvPr id="5" name="Grupa 60"/>
                  <p:cNvGrpSpPr/>
                  <p:nvPr/>
                </p:nvGrpSpPr>
                <p:grpSpPr>
                  <a:xfrm>
                    <a:off x="2928926" y="1071546"/>
                    <a:ext cx="3333277" cy="4011144"/>
                    <a:chOff x="2928926" y="1071546"/>
                    <a:chExt cx="3333277" cy="4011144"/>
                  </a:xfrm>
                </p:grpSpPr>
                <p:grpSp>
                  <p:nvGrpSpPr>
                    <p:cNvPr id="6" name="Grupa 42"/>
                    <p:cNvGrpSpPr/>
                    <p:nvPr/>
                  </p:nvGrpSpPr>
                  <p:grpSpPr>
                    <a:xfrm>
                      <a:off x="2928926" y="1071546"/>
                      <a:ext cx="3333277" cy="4011144"/>
                      <a:chOff x="2928926" y="1071546"/>
                      <a:chExt cx="3333277" cy="4011144"/>
                    </a:xfrm>
                  </p:grpSpPr>
                  <p:grpSp>
                    <p:nvGrpSpPr>
                      <p:cNvPr id="7" name="Grupa 50"/>
                      <p:cNvGrpSpPr/>
                      <p:nvPr/>
                    </p:nvGrpSpPr>
                    <p:grpSpPr>
                      <a:xfrm>
                        <a:off x="2928926" y="1428736"/>
                        <a:ext cx="3333277" cy="3653954"/>
                        <a:chOff x="2928926" y="1428736"/>
                        <a:chExt cx="3333277" cy="3653954"/>
                      </a:xfrm>
                    </p:grpSpPr>
                    <p:grpSp>
                      <p:nvGrpSpPr>
                        <p:cNvPr id="8" name="Grupa 42"/>
                        <p:cNvGrpSpPr/>
                        <p:nvPr/>
                      </p:nvGrpSpPr>
                      <p:grpSpPr>
                        <a:xfrm>
                          <a:off x="2928926" y="1428736"/>
                          <a:ext cx="3333277" cy="3653954"/>
                          <a:chOff x="2928926" y="1428736"/>
                          <a:chExt cx="3333277" cy="3653954"/>
                        </a:xfrm>
                      </p:grpSpPr>
                      <p:grpSp>
                        <p:nvGrpSpPr>
                          <p:cNvPr id="9" name="Grupa 39"/>
                          <p:cNvGrpSpPr/>
                          <p:nvPr/>
                        </p:nvGrpSpPr>
                        <p:grpSpPr>
                          <a:xfrm>
                            <a:off x="2928926" y="1428736"/>
                            <a:ext cx="3333277" cy="3653954"/>
                            <a:chOff x="2928926" y="1428736"/>
                            <a:chExt cx="3333277" cy="3653954"/>
                          </a:xfrm>
                        </p:grpSpPr>
                        <p:grpSp>
                          <p:nvGrpSpPr>
                            <p:cNvPr id="10" name="Grupa 37"/>
                            <p:cNvGrpSpPr/>
                            <p:nvPr/>
                          </p:nvGrpSpPr>
                          <p:grpSpPr>
                            <a:xfrm>
                              <a:off x="2928926" y="1428736"/>
                              <a:ext cx="3333277" cy="3296101"/>
                              <a:chOff x="2928926" y="1428736"/>
                              <a:chExt cx="3333277" cy="3296101"/>
                            </a:xfrm>
                          </p:grpSpPr>
                          <p:grpSp>
                            <p:nvGrpSpPr>
                              <p:cNvPr id="14" name="Grupa 23"/>
                              <p:cNvGrpSpPr/>
                              <p:nvPr/>
                            </p:nvGrpSpPr>
                            <p:grpSpPr>
                              <a:xfrm>
                                <a:off x="3357554" y="1428736"/>
                                <a:ext cx="428628" cy="1000132"/>
                                <a:chOff x="2688483" y="1476375"/>
                                <a:chExt cx="438150" cy="1251438"/>
                              </a:xfrm>
                            </p:grpSpPr>
                            <p:sp>
                              <p:nvSpPr>
                                <p:cNvPr id="25" name="Dowolny kształt 24"/>
                                <p:cNvSpPr/>
                                <p:nvPr/>
                              </p:nvSpPr>
                              <p:spPr>
                                <a:xfrm>
                                  <a:off x="2688483" y="1476375"/>
                                  <a:ext cx="438150" cy="1251438"/>
                                </a:xfrm>
                                <a:custGeom>
                                  <a:avLst/>
                                  <a:gdLst>
                                    <a:gd name="connsiteX0" fmla="*/ 438150 w 438150"/>
                                    <a:gd name="connsiteY0" fmla="*/ 1162050 h 1162050"/>
                                    <a:gd name="connsiteX1" fmla="*/ 0 w 438150"/>
                                    <a:gd name="connsiteY1" fmla="*/ 0 h 1162050"/>
                                  </a:gdLst>
                                  <a:ahLst/>
                                  <a:cxnLst>
                                    <a:cxn ang="0">
                                      <a:pos x="connsiteX0" y="connsiteY0"/>
                                    </a:cxn>
                                    <a:cxn ang="0">
                                      <a:pos x="connsiteX1" y="connsiteY1"/>
                                    </a:cxn>
                                  </a:cxnLst>
                                  <a:rect l="l" t="t" r="r" b="b"/>
                                  <a:pathLst>
                                    <a:path w="438150" h="1162050">
                                      <a:moveTo>
                                        <a:pt x="438150" y="1162050"/>
                                      </a:moveTo>
                                      <a:cubicBezTo>
                                        <a:pt x="254000" y="680243"/>
                                        <a:pt x="69850" y="198437"/>
                                        <a:pt x="0"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26" name="Prostokąt 25"/>
                                <p:cNvSpPr/>
                                <p:nvPr/>
                              </p:nvSpPr>
                              <p:spPr>
                                <a:xfrm>
                                  <a:off x="2807620" y="1500174"/>
                                  <a:ext cx="306829" cy="346918"/>
                                </a:xfrm>
                                <a:prstGeom prst="rect">
                                  <a:avLst/>
                                </a:prstGeom>
                              </p:spPr>
                              <p:txBody>
                                <a:bodyPr wrap="none">
                                  <a:spAutoFit/>
                                </a:bodyPr>
                                <a:lstStyle/>
                                <a:p>
                                  <a:pPr lvl="0" algn="r">
                                    <a:spcBef>
                                      <a:spcPct val="0"/>
                                    </a:spcBef>
                                    <a:defRPr/>
                                  </a:pPr>
                                  <a:r>
                                    <a:rPr lang="pl-PL" sz="1100" b="1" dirty="0" smtClean="0">
                                      <a:solidFill>
                                        <a:schemeClr val="bg1"/>
                                      </a:solidFill>
                                    </a:rPr>
                                    <a:t>2</a:t>
                                  </a:r>
                                  <a:endParaRPr lang="pl-PL" sz="1100" b="1" dirty="0">
                                    <a:solidFill>
                                      <a:schemeClr val="bg1"/>
                                    </a:solidFill>
                                  </a:endParaRPr>
                                </a:p>
                              </p:txBody>
                            </p:sp>
                          </p:grpSp>
                          <p:grpSp>
                            <p:nvGrpSpPr>
                              <p:cNvPr id="15" name="Grupa 26"/>
                              <p:cNvGrpSpPr/>
                              <p:nvPr/>
                            </p:nvGrpSpPr>
                            <p:grpSpPr>
                              <a:xfrm>
                                <a:off x="2928926" y="1428736"/>
                                <a:ext cx="3333277" cy="3296101"/>
                                <a:chOff x="2928926" y="1428736"/>
                                <a:chExt cx="3333277" cy="3296101"/>
                              </a:xfrm>
                            </p:grpSpPr>
                            <p:sp>
                              <p:nvSpPr>
                                <p:cNvPr id="28" name="Dowolny kształt 27"/>
                                <p:cNvSpPr/>
                                <p:nvPr/>
                              </p:nvSpPr>
                              <p:spPr>
                                <a:xfrm>
                                  <a:off x="2928926" y="2295222"/>
                                  <a:ext cx="3333277" cy="2429615"/>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nvGrpSpPr>
                                <p:cNvPr id="16" name="Grupa 25"/>
                                <p:cNvGrpSpPr/>
                                <p:nvPr/>
                              </p:nvGrpSpPr>
                              <p:grpSpPr>
                                <a:xfrm>
                                  <a:off x="3071802" y="1428736"/>
                                  <a:ext cx="3144251" cy="2822683"/>
                                  <a:chOff x="3071802" y="1428736"/>
                                  <a:chExt cx="3144251" cy="2822683"/>
                                </a:xfrm>
                              </p:grpSpPr>
                              <p:cxnSp>
                                <p:nvCxnSpPr>
                                  <p:cNvPr id="32" name="Łącznik prosty 31"/>
                                  <p:cNvCxnSpPr/>
                                  <p:nvPr/>
                                </p:nvCxnSpPr>
                                <p:spPr>
                                  <a:xfrm rot="16200000" flipV="1">
                                    <a:off x="2865972" y="1777443"/>
                                    <a:ext cx="973959" cy="276545"/>
                                  </a:xfrm>
                                  <a:prstGeom prst="line">
                                    <a:avLst/>
                                  </a:pr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cxnSp>
                              <p:sp>
                                <p:nvSpPr>
                                  <p:cNvPr id="33" name="Dowolny kształt 32"/>
                                  <p:cNvSpPr/>
                                  <p:nvPr/>
                                </p:nvSpPr>
                                <p:spPr>
                                  <a:xfrm>
                                    <a:off x="5224556" y="2831167"/>
                                    <a:ext cx="991497" cy="98256"/>
                                  </a:xfrm>
                                  <a:custGeom>
                                    <a:avLst/>
                                    <a:gdLst>
                                      <a:gd name="connsiteX0" fmla="*/ 0 w 1180213"/>
                                      <a:gd name="connsiteY0" fmla="*/ 0 h 116958"/>
                                      <a:gd name="connsiteX1" fmla="*/ 414669 w 1180213"/>
                                      <a:gd name="connsiteY1" fmla="*/ 21265 h 116958"/>
                                      <a:gd name="connsiteX2" fmla="*/ 754911 w 1180213"/>
                                      <a:gd name="connsiteY2" fmla="*/ 31897 h 116958"/>
                                      <a:gd name="connsiteX3" fmla="*/ 1180213 w 1180213"/>
                                      <a:gd name="connsiteY3" fmla="*/ 116958 h 116958"/>
                                    </a:gdLst>
                                    <a:ahLst/>
                                    <a:cxnLst>
                                      <a:cxn ang="0">
                                        <a:pos x="connsiteX0" y="connsiteY0"/>
                                      </a:cxn>
                                      <a:cxn ang="0">
                                        <a:pos x="connsiteX1" y="connsiteY1"/>
                                      </a:cxn>
                                      <a:cxn ang="0">
                                        <a:pos x="connsiteX2" y="connsiteY2"/>
                                      </a:cxn>
                                      <a:cxn ang="0">
                                        <a:pos x="connsiteX3" y="connsiteY3"/>
                                      </a:cxn>
                                    </a:cxnLst>
                                    <a:rect l="l" t="t" r="r" b="b"/>
                                    <a:pathLst>
                                      <a:path w="1180213" h="116958">
                                        <a:moveTo>
                                          <a:pt x="0" y="0"/>
                                        </a:moveTo>
                                        <a:lnTo>
                                          <a:pt x="414669" y="21265"/>
                                        </a:lnTo>
                                        <a:cubicBezTo>
                                          <a:pt x="540488" y="26581"/>
                                          <a:pt x="627321" y="15948"/>
                                          <a:pt x="754911" y="31897"/>
                                        </a:cubicBezTo>
                                        <a:cubicBezTo>
                                          <a:pt x="882501" y="47846"/>
                                          <a:pt x="1031357" y="82402"/>
                                          <a:pt x="1180213" y="116958"/>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4" name="Dowolny kształt 33"/>
                                  <p:cNvSpPr/>
                                  <p:nvPr/>
                                </p:nvSpPr>
                                <p:spPr>
                                  <a:xfrm>
                                    <a:off x="3929058" y="1428736"/>
                                    <a:ext cx="164081" cy="1009405"/>
                                  </a:xfrm>
                                  <a:custGeom>
                                    <a:avLst/>
                                    <a:gdLst>
                                      <a:gd name="connsiteX0" fmla="*/ 85060 w 237461"/>
                                      <a:gd name="connsiteY0" fmla="*/ 1371600 h 1371600"/>
                                      <a:gd name="connsiteX1" fmla="*/ 223284 w 237461"/>
                                      <a:gd name="connsiteY1" fmla="*/ 701749 h 1371600"/>
                                      <a:gd name="connsiteX2" fmla="*/ 0 w 237461"/>
                                      <a:gd name="connsiteY2" fmla="*/ 0 h 1371600"/>
                                    </a:gdLst>
                                    <a:ahLst/>
                                    <a:cxnLst>
                                      <a:cxn ang="0">
                                        <a:pos x="connsiteX0" y="connsiteY0"/>
                                      </a:cxn>
                                      <a:cxn ang="0">
                                        <a:pos x="connsiteX1" y="connsiteY1"/>
                                      </a:cxn>
                                      <a:cxn ang="0">
                                        <a:pos x="connsiteX2" y="connsiteY2"/>
                                      </a:cxn>
                                    </a:cxnLst>
                                    <a:rect l="l" t="t" r="r" b="b"/>
                                    <a:pathLst>
                                      <a:path w="237461" h="1371600">
                                        <a:moveTo>
                                          <a:pt x="85060" y="1371600"/>
                                        </a:moveTo>
                                        <a:cubicBezTo>
                                          <a:pt x="161260" y="1150974"/>
                                          <a:pt x="237461" y="930349"/>
                                          <a:pt x="223284" y="701749"/>
                                        </a:cubicBezTo>
                                        <a:cubicBezTo>
                                          <a:pt x="209107" y="473149"/>
                                          <a:pt x="104553" y="236574"/>
                                          <a:pt x="0" y="0"/>
                                        </a:cubicBez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5" name="Dowolny kształt 34"/>
                                  <p:cNvSpPr/>
                                  <p:nvPr/>
                                </p:nvSpPr>
                                <p:spPr>
                                  <a:xfrm>
                                    <a:off x="4012725" y="2438141"/>
                                    <a:ext cx="263506" cy="509147"/>
                                  </a:xfrm>
                                  <a:custGeom>
                                    <a:avLst/>
                                    <a:gdLst>
                                      <a:gd name="connsiteX0" fmla="*/ 38986 w 313660"/>
                                      <a:gd name="connsiteY0" fmla="*/ 0 h 606056"/>
                                      <a:gd name="connsiteX1" fmla="*/ 38986 w 313660"/>
                                      <a:gd name="connsiteY1" fmla="*/ 382772 h 606056"/>
                                      <a:gd name="connsiteX2" fmla="*/ 272902 w 313660"/>
                                      <a:gd name="connsiteY2" fmla="*/ 574158 h 606056"/>
                                      <a:gd name="connsiteX3" fmla="*/ 283535 w 313660"/>
                                      <a:gd name="connsiteY3" fmla="*/ 574158 h 606056"/>
                                    </a:gdLst>
                                    <a:ahLst/>
                                    <a:cxnLst>
                                      <a:cxn ang="0">
                                        <a:pos x="connsiteX0" y="connsiteY0"/>
                                      </a:cxn>
                                      <a:cxn ang="0">
                                        <a:pos x="connsiteX1" y="connsiteY1"/>
                                      </a:cxn>
                                      <a:cxn ang="0">
                                        <a:pos x="connsiteX2" y="connsiteY2"/>
                                      </a:cxn>
                                      <a:cxn ang="0">
                                        <a:pos x="connsiteX3" y="connsiteY3"/>
                                      </a:cxn>
                                    </a:cxnLst>
                                    <a:rect l="l" t="t" r="r" b="b"/>
                                    <a:pathLst>
                                      <a:path w="313660" h="606056">
                                        <a:moveTo>
                                          <a:pt x="38986" y="0"/>
                                        </a:moveTo>
                                        <a:cubicBezTo>
                                          <a:pt x="19493" y="143539"/>
                                          <a:pt x="0" y="287079"/>
                                          <a:pt x="38986" y="382772"/>
                                        </a:cubicBezTo>
                                        <a:cubicBezTo>
                                          <a:pt x="77972" y="478465"/>
                                          <a:pt x="232144" y="542260"/>
                                          <a:pt x="272902" y="574158"/>
                                        </a:cubicBezTo>
                                        <a:cubicBezTo>
                                          <a:pt x="313660" y="606056"/>
                                          <a:pt x="298597" y="590107"/>
                                          <a:pt x="283535" y="574158"/>
                                        </a:cubicBezTo>
                                      </a:path>
                                    </a:pathLst>
                                  </a:cu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6" name="Dowolny kształt 35"/>
                                  <p:cNvSpPr/>
                                  <p:nvPr/>
                                </p:nvSpPr>
                                <p:spPr>
                                  <a:xfrm>
                                    <a:off x="5233487" y="3724408"/>
                                    <a:ext cx="446621" cy="527011"/>
                                  </a:xfrm>
                                  <a:custGeom>
                                    <a:avLst/>
                                    <a:gdLst>
                                      <a:gd name="connsiteX0" fmla="*/ 0 w 531628"/>
                                      <a:gd name="connsiteY0" fmla="*/ 627320 h 627320"/>
                                      <a:gd name="connsiteX1" fmla="*/ 148856 w 531628"/>
                                      <a:gd name="connsiteY1" fmla="*/ 361506 h 627320"/>
                                      <a:gd name="connsiteX2" fmla="*/ 531628 w 531628"/>
                                      <a:gd name="connsiteY2" fmla="*/ 0 h 627320"/>
                                    </a:gdLst>
                                    <a:ahLst/>
                                    <a:cxnLst>
                                      <a:cxn ang="0">
                                        <a:pos x="connsiteX0" y="connsiteY0"/>
                                      </a:cxn>
                                      <a:cxn ang="0">
                                        <a:pos x="connsiteX1" y="connsiteY1"/>
                                      </a:cxn>
                                      <a:cxn ang="0">
                                        <a:pos x="connsiteX2" y="connsiteY2"/>
                                      </a:cxn>
                                    </a:cxnLst>
                                    <a:rect l="l" t="t" r="r" b="b"/>
                                    <a:pathLst>
                                      <a:path w="531628" h="627320">
                                        <a:moveTo>
                                          <a:pt x="0" y="627320"/>
                                        </a:moveTo>
                                        <a:cubicBezTo>
                                          <a:pt x="30125" y="546689"/>
                                          <a:pt x="60251" y="466059"/>
                                          <a:pt x="148856" y="361506"/>
                                        </a:cubicBezTo>
                                        <a:cubicBezTo>
                                          <a:pt x="237461" y="256953"/>
                                          <a:pt x="384544" y="128476"/>
                                          <a:pt x="531628"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7" name="Prostokąt 36"/>
                                  <p:cNvSpPr/>
                                  <p:nvPr/>
                                </p:nvSpPr>
                                <p:spPr>
                                  <a:xfrm>
                                    <a:off x="3071802" y="1714488"/>
                                    <a:ext cx="240060" cy="206850"/>
                                  </a:xfrm>
                                  <a:prstGeom prst="rect">
                                    <a:avLst/>
                                  </a:prstGeom>
                                  <a:ln w="25400">
                                    <a:noFill/>
                                  </a:ln>
                                </p:spPr>
                                <p:txBody>
                                  <a:bodyPr wrap="square">
                                    <a:spAutoFit/>
                                  </a:bodyPr>
                                  <a:lstStyle/>
                                  <a:p>
                                    <a:pPr lvl="0" algn="r">
                                      <a:spcBef>
                                        <a:spcPct val="0"/>
                                      </a:spcBef>
                                      <a:defRPr/>
                                    </a:pPr>
                                    <a:r>
                                      <a:rPr lang="pl-PL" sz="1000" b="1" dirty="0" smtClean="0">
                                        <a:solidFill>
                                          <a:schemeClr val="bg1"/>
                                        </a:solidFill>
                                      </a:rPr>
                                      <a:t>1 </a:t>
                                    </a:r>
                                    <a:endParaRPr lang="pl-PL" sz="1000" b="1" dirty="0">
                                      <a:solidFill>
                                        <a:schemeClr val="bg1"/>
                                      </a:solidFill>
                                    </a:endParaRPr>
                                  </a:p>
                                </p:txBody>
                              </p:sp>
                            </p:grpSp>
                          </p:grpSp>
                        </p:grpSp>
                        <p:sp>
                          <p:nvSpPr>
                            <p:cNvPr id="24" name="Dowolny kształt 23"/>
                            <p:cNvSpPr/>
                            <p:nvPr/>
                          </p:nvSpPr>
                          <p:spPr>
                            <a:xfrm>
                              <a:off x="3214678" y="2786058"/>
                              <a:ext cx="2392326" cy="2296632"/>
                            </a:xfrm>
                            <a:custGeom>
                              <a:avLst/>
                              <a:gdLst>
                                <a:gd name="connsiteX0" fmla="*/ 0 w 2392326"/>
                                <a:gd name="connsiteY0" fmla="*/ 53163 h 2296632"/>
                                <a:gd name="connsiteX1" fmla="*/ 1467293 w 2392326"/>
                                <a:gd name="connsiteY1" fmla="*/ 2137144 h 2296632"/>
                                <a:gd name="connsiteX2" fmla="*/ 1488558 w 2392326"/>
                                <a:gd name="connsiteY2" fmla="*/ 2020186 h 2296632"/>
                                <a:gd name="connsiteX3" fmla="*/ 1594884 w 2392326"/>
                                <a:gd name="connsiteY3" fmla="*/ 1956391 h 2296632"/>
                                <a:gd name="connsiteX4" fmla="*/ 1711842 w 2392326"/>
                                <a:gd name="connsiteY4" fmla="*/ 2041451 h 2296632"/>
                                <a:gd name="connsiteX5" fmla="*/ 1733107 w 2392326"/>
                                <a:gd name="connsiteY5" fmla="*/ 2009553 h 2296632"/>
                                <a:gd name="connsiteX6" fmla="*/ 1775637 w 2392326"/>
                                <a:gd name="connsiteY6" fmla="*/ 1977656 h 2296632"/>
                                <a:gd name="connsiteX7" fmla="*/ 1956391 w 2392326"/>
                                <a:gd name="connsiteY7" fmla="*/ 2296632 h 2296632"/>
                                <a:gd name="connsiteX8" fmla="*/ 2328530 w 2392326"/>
                                <a:gd name="connsiteY8" fmla="*/ 1541721 h 2296632"/>
                                <a:gd name="connsiteX9" fmla="*/ 2392326 w 2392326"/>
                                <a:gd name="connsiteY9" fmla="*/ 1446028 h 2296632"/>
                                <a:gd name="connsiteX10" fmla="*/ 1329070 w 2392326"/>
                                <a:gd name="connsiteY10" fmla="*/ 1339702 h 2296632"/>
                                <a:gd name="connsiteX11" fmla="*/ 1137684 w 2392326"/>
                                <a:gd name="connsiteY11" fmla="*/ 1265274 h 2296632"/>
                                <a:gd name="connsiteX12" fmla="*/ 999461 w 2392326"/>
                                <a:gd name="connsiteY12" fmla="*/ 925032 h 2296632"/>
                                <a:gd name="connsiteX13" fmla="*/ 446568 w 2392326"/>
                                <a:gd name="connsiteY13" fmla="*/ 148856 h 2296632"/>
                                <a:gd name="connsiteX14" fmla="*/ 223284 w 2392326"/>
                                <a:gd name="connsiteY14" fmla="*/ 31898 h 2296632"/>
                                <a:gd name="connsiteX15" fmla="*/ 85061 w 2392326"/>
                                <a:gd name="connsiteY15" fmla="*/ 0 h 2296632"/>
                                <a:gd name="connsiteX16" fmla="*/ 0 w 2392326"/>
                                <a:gd name="connsiteY16" fmla="*/ 53163 h 229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92326" h="2296632">
                                  <a:moveTo>
                                    <a:pt x="0" y="53163"/>
                                  </a:moveTo>
                                  <a:lnTo>
                                    <a:pt x="1467293" y="2137144"/>
                                  </a:lnTo>
                                  <a:lnTo>
                                    <a:pt x="1488558" y="2020186"/>
                                  </a:lnTo>
                                  <a:lnTo>
                                    <a:pt x="1594884" y="1956391"/>
                                  </a:lnTo>
                                  <a:lnTo>
                                    <a:pt x="1711842" y="2041451"/>
                                  </a:lnTo>
                                  <a:lnTo>
                                    <a:pt x="1733107" y="2009553"/>
                                  </a:lnTo>
                                  <a:lnTo>
                                    <a:pt x="1775637" y="1977656"/>
                                  </a:lnTo>
                                  <a:lnTo>
                                    <a:pt x="1956391" y="2296632"/>
                                  </a:lnTo>
                                  <a:lnTo>
                                    <a:pt x="2328530" y="1541721"/>
                                  </a:lnTo>
                                  <a:lnTo>
                                    <a:pt x="2392326" y="1446028"/>
                                  </a:lnTo>
                                  <a:lnTo>
                                    <a:pt x="1329070" y="1339702"/>
                                  </a:lnTo>
                                  <a:lnTo>
                                    <a:pt x="1137684" y="1265274"/>
                                  </a:lnTo>
                                  <a:lnTo>
                                    <a:pt x="999461" y="925032"/>
                                  </a:lnTo>
                                  <a:lnTo>
                                    <a:pt x="446568" y="148856"/>
                                  </a:lnTo>
                                  <a:lnTo>
                                    <a:pt x="223284" y="31898"/>
                                  </a:lnTo>
                                  <a:lnTo>
                                    <a:pt x="85061" y="0"/>
                                  </a:lnTo>
                                  <a:lnTo>
                                    <a:pt x="0" y="53163"/>
                                  </a:lnTo>
                                  <a:close/>
                                </a:path>
                              </a:pathLst>
                            </a:custGeom>
                            <a:solidFill>
                              <a:srgbClr val="00B0F0">
                                <a:alpha val="30000"/>
                              </a:srgbClr>
                            </a:solid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Dowolny kształt 26"/>
                            <p:cNvSpPr/>
                            <p:nvPr/>
                          </p:nvSpPr>
                          <p:spPr>
                            <a:xfrm>
                              <a:off x="4958637" y="4214818"/>
                              <a:ext cx="219123" cy="785818"/>
                            </a:xfrm>
                            <a:custGeom>
                              <a:avLst/>
                              <a:gdLst>
                                <a:gd name="connsiteX0" fmla="*/ 0 w 276225"/>
                                <a:gd name="connsiteY0" fmla="*/ 990600 h 990600"/>
                                <a:gd name="connsiteX1" fmla="*/ 66675 w 276225"/>
                                <a:gd name="connsiteY1" fmla="*/ 962025 h 990600"/>
                                <a:gd name="connsiteX2" fmla="*/ 200025 w 276225"/>
                                <a:gd name="connsiteY2" fmla="*/ 828675 h 990600"/>
                                <a:gd name="connsiteX3" fmla="*/ 171450 w 276225"/>
                                <a:gd name="connsiteY3" fmla="*/ 466725 h 990600"/>
                                <a:gd name="connsiteX4" fmla="*/ 276225 w 276225"/>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990600">
                                  <a:moveTo>
                                    <a:pt x="0" y="990600"/>
                                  </a:moveTo>
                                  <a:cubicBezTo>
                                    <a:pt x="16669" y="989806"/>
                                    <a:pt x="33338" y="989013"/>
                                    <a:pt x="66675" y="962025"/>
                                  </a:cubicBezTo>
                                  <a:cubicBezTo>
                                    <a:pt x="100013" y="935038"/>
                                    <a:pt x="182563" y="911225"/>
                                    <a:pt x="200025" y="828675"/>
                                  </a:cubicBezTo>
                                  <a:cubicBezTo>
                                    <a:pt x="217487" y="746125"/>
                                    <a:pt x="158750" y="604837"/>
                                    <a:pt x="171450" y="466725"/>
                                  </a:cubicBezTo>
                                  <a:cubicBezTo>
                                    <a:pt x="184150" y="328613"/>
                                    <a:pt x="230187" y="164306"/>
                                    <a:pt x="276225" y="0"/>
                                  </a:cubicBez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1" name="Dowolny kształt 30"/>
                            <p:cNvSpPr/>
                            <p:nvPr/>
                          </p:nvSpPr>
                          <p:spPr>
                            <a:xfrm>
                              <a:off x="4768137" y="4168390"/>
                              <a:ext cx="123733" cy="689372"/>
                            </a:xfrm>
                            <a:custGeom>
                              <a:avLst/>
                              <a:gdLst>
                                <a:gd name="connsiteX0" fmla="*/ 0 w 133350"/>
                                <a:gd name="connsiteY0" fmla="*/ 742950 h 742950"/>
                                <a:gd name="connsiteX1" fmla="*/ 133350 w 133350"/>
                                <a:gd name="connsiteY1" fmla="*/ 0 h 742950"/>
                              </a:gdLst>
                              <a:ahLst/>
                              <a:cxnLst>
                                <a:cxn ang="0">
                                  <a:pos x="connsiteX0" y="connsiteY0"/>
                                </a:cxn>
                                <a:cxn ang="0">
                                  <a:pos x="connsiteX1" y="connsiteY1"/>
                                </a:cxn>
                              </a:cxnLst>
                              <a:rect l="l" t="t" r="r" b="b"/>
                              <a:pathLst>
                                <a:path w="133350" h="742950">
                                  <a:moveTo>
                                    <a:pt x="0" y="742950"/>
                                  </a:moveTo>
                                  <a:lnTo>
                                    <a:pt x="133350" y="0"/>
                                  </a:ln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9" name="Prostokąt 38"/>
                            <p:cNvSpPr/>
                            <p:nvPr/>
                          </p:nvSpPr>
                          <p:spPr>
                            <a:xfrm>
                              <a:off x="4786314" y="4357694"/>
                              <a:ext cx="256801" cy="261610"/>
                            </a:xfrm>
                            <a:prstGeom prst="rect">
                              <a:avLst/>
                            </a:prstGeom>
                          </p:spPr>
                          <p:txBody>
                            <a:bodyPr wrap="none">
                              <a:spAutoFit/>
                            </a:bodyPr>
                            <a:lstStyle/>
                            <a:p>
                              <a:pPr lvl="0" algn="r">
                                <a:spcBef>
                                  <a:spcPct val="0"/>
                                </a:spcBef>
                                <a:defRPr/>
                              </a:pPr>
                              <a:r>
                                <a:rPr lang="pl-PL" sz="1100" b="1" dirty="0" smtClean="0">
                                  <a:solidFill>
                                    <a:schemeClr val="bg1"/>
                                  </a:solidFill>
                                </a:rPr>
                                <a:t>3</a:t>
                              </a:r>
                              <a:endParaRPr lang="pl-PL" sz="1100" b="1" dirty="0">
                                <a:solidFill>
                                  <a:schemeClr val="bg1"/>
                                </a:solidFill>
                              </a:endParaRPr>
                            </a:p>
                          </p:txBody>
                        </p:sp>
                      </p:grpSp>
                      <p:cxnSp>
                        <p:nvCxnSpPr>
                          <p:cNvPr id="38" name="Łącznik prosty 37"/>
                          <p:cNvCxnSpPr/>
                          <p:nvPr/>
                        </p:nvCxnSpPr>
                        <p:spPr>
                          <a:xfrm flipV="1">
                            <a:off x="4071934" y="3357562"/>
                            <a:ext cx="406215" cy="353687"/>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5" name="Łącznik prosty 44"/>
                        <p:cNvCxnSpPr/>
                        <p:nvPr/>
                      </p:nvCxnSpPr>
                      <p:spPr>
                        <a:xfrm rot="5400000" flipH="1" flipV="1">
                          <a:off x="4393405" y="3821909"/>
                          <a:ext cx="285752" cy="214314"/>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Prostokąt 48"/>
                        <p:cNvSpPr/>
                        <p:nvPr/>
                      </p:nvSpPr>
                      <p:spPr>
                        <a:xfrm>
                          <a:off x="4286248" y="3500438"/>
                          <a:ext cx="256801" cy="261610"/>
                        </a:xfrm>
                        <a:prstGeom prst="rect">
                          <a:avLst/>
                        </a:prstGeom>
                      </p:spPr>
                      <p:txBody>
                        <a:bodyPr wrap="none">
                          <a:spAutoFit/>
                        </a:bodyPr>
                        <a:lstStyle/>
                        <a:p>
                          <a:pPr lvl="0" algn="r">
                            <a:spcBef>
                              <a:spcPct val="0"/>
                            </a:spcBef>
                            <a:defRPr/>
                          </a:pPr>
                          <a:r>
                            <a:rPr lang="pl-PL" sz="1100" b="1" dirty="0" smtClean="0">
                              <a:solidFill>
                                <a:schemeClr val="bg1"/>
                              </a:solidFill>
                            </a:rPr>
                            <a:t>4</a:t>
                          </a:r>
                          <a:endParaRPr lang="pl-PL" sz="1100" b="1" dirty="0">
                            <a:solidFill>
                              <a:schemeClr val="bg1"/>
                            </a:solidFill>
                          </a:endParaRPr>
                        </a:p>
                      </p:txBody>
                    </p:sp>
                  </p:grpSp>
                  <p:grpSp>
                    <p:nvGrpSpPr>
                      <p:cNvPr id="17" name="Grupa 39"/>
                      <p:cNvGrpSpPr/>
                      <p:nvPr/>
                    </p:nvGrpSpPr>
                    <p:grpSpPr>
                      <a:xfrm>
                        <a:off x="5365226" y="1071546"/>
                        <a:ext cx="424330" cy="1047750"/>
                        <a:chOff x="5143500" y="1514475"/>
                        <a:chExt cx="424330" cy="1047750"/>
                      </a:xfrm>
                    </p:grpSpPr>
                    <p:sp>
                      <p:nvSpPr>
                        <p:cNvPr id="41" name="Dowolny kształt 40"/>
                        <p:cNvSpPr/>
                        <p:nvPr/>
                      </p:nvSpPr>
                      <p:spPr>
                        <a:xfrm>
                          <a:off x="5143500" y="1514475"/>
                          <a:ext cx="249238" cy="1047750"/>
                        </a:xfrm>
                        <a:custGeom>
                          <a:avLst/>
                          <a:gdLst>
                            <a:gd name="connsiteX0" fmla="*/ 0 w 249238"/>
                            <a:gd name="connsiteY0" fmla="*/ 1047750 h 1047750"/>
                            <a:gd name="connsiteX1" fmla="*/ 219075 w 249238"/>
                            <a:gd name="connsiteY1" fmla="*/ 742950 h 1047750"/>
                            <a:gd name="connsiteX2" fmla="*/ 180975 w 249238"/>
                            <a:gd name="connsiteY2" fmla="*/ 600075 h 1047750"/>
                            <a:gd name="connsiteX3" fmla="*/ 133350 w 249238"/>
                            <a:gd name="connsiteY3" fmla="*/ 0 h 1047750"/>
                          </a:gdLst>
                          <a:ahLst/>
                          <a:cxnLst>
                            <a:cxn ang="0">
                              <a:pos x="connsiteX0" y="connsiteY0"/>
                            </a:cxn>
                            <a:cxn ang="0">
                              <a:pos x="connsiteX1" y="connsiteY1"/>
                            </a:cxn>
                            <a:cxn ang="0">
                              <a:pos x="connsiteX2" y="connsiteY2"/>
                            </a:cxn>
                            <a:cxn ang="0">
                              <a:pos x="connsiteX3" y="connsiteY3"/>
                            </a:cxn>
                          </a:cxnLst>
                          <a:rect l="l" t="t" r="r" b="b"/>
                          <a:pathLst>
                            <a:path w="249238" h="1047750">
                              <a:moveTo>
                                <a:pt x="0" y="1047750"/>
                              </a:moveTo>
                              <a:cubicBezTo>
                                <a:pt x="94456" y="932656"/>
                                <a:pt x="188913" y="817563"/>
                                <a:pt x="219075" y="742950"/>
                              </a:cubicBezTo>
                              <a:cubicBezTo>
                                <a:pt x="249238" y="668338"/>
                                <a:pt x="195263" y="723900"/>
                                <a:pt x="180975" y="600075"/>
                              </a:cubicBezTo>
                              <a:cubicBezTo>
                                <a:pt x="166688" y="476250"/>
                                <a:pt x="150019" y="238125"/>
                                <a:pt x="133350"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42" name="Prostokąt 41"/>
                        <p:cNvSpPr/>
                        <p:nvPr/>
                      </p:nvSpPr>
                      <p:spPr>
                        <a:xfrm>
                          <a:off x="5278968" y="1657351"/>
                          <a:ext cx="288862" cy="261610"/>
                        </a:xfrm>
                        <a:prstGeom prst="rect">
                          <a:avLst/>
                        </a:prstGeom>
                      </p:spPr>
                      <p:txBody>
                        <a:bodyPr wrap="none">
                          <a:spAutoFit/>
                        </a:bodyPr>
                        <a:lstStyle/>
                        <a:p>
                          <a:pPr lvl="0" algn="r">
                            <a:spcBef>
                              <a:spcPct val="0"/>
                            </a:spcBef>
                            <a:defRPr/>
                          </a:pPr>
                          <a:r>
                            <a:rPr lang="pl-PL" sz="1100" b="1" dirty="0" smtClean="0">
                              <a:solidFill>
                                <a:schemeClr val="bg1"/>
                              </a:solidFill>
                            </a:rPr>
                            <a:t>5 </a:t>
                          </a:r>
                          <a:endParaRPr lang="pl-PL" sz="1100" b="1" dirty="0">
                            <a:solidFill>
                              <a:schemeClr val="bg1"/>
                            </a:solidFill>
                          </a:endParaRPr>
                        </a:p>
                      </p:txBody>
                    </p:sp>
                  </p:grpSp>
                </p:grpSp>
                <p:sp>
                  <p:nvSpPr>
                    <p:cNvPr id="43" name="Prostokąt 42"/>
                    <p:cNvSpPr/>
                    <p:nvPr/>
                  </p:nvSpPr>
                  <p:spPr>
                    <a:xfrm>
                      <a:off x="3357554" y="2214554"/>
                      <a:ext cx="288862" cy="261610"/>
                    </a:xfrm>
                    <a:prstGeom prst="rect">
                      <a:avLst/>
                    </a:prstGeom>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grpSp>
                  <p:nvGrpSpPr>
                    <p:cNvPr id="18" name="Grupa 50"/>
                    <p:cNvGrpSpPr/>
                    <p:nvPr/>
                  </p:nvGrpSpPr>
                  <p:grpSpPr>
                    <a:xfrm>
                      <a:off x="3357554" y="2714620"/>
                      <a:ext cx="288862" cy="285752"/>
                      <a:chOff x="2500298" y="4429132"/>
                      <a:chExt cx="288862" cy="285752"/>
                    </a:xfrm>
                  </p:grpSpPr>
                  <p:sp>
                    <p:nvSpPr>
                      <p:cNvPr id="47" name="Prostokąt 46"/>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48" name="Elipsa 47"/>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9" name="Grupa 51"/>
                    <p:cNvGrpSpPr/>
                    <p:nvPr/>
                  </p:nvGrpSpPr>
                  <p:grpSpPr>
                    <a:xfrm>
                      <a:off x="3786182" y="3214686"/>
                      <a:ext cx="288862" cy="285752"/>
                      <a:chOff x="2500298" y="4429132"/>
                      <a:chExt cx="288862" cy="285752"/>
                    </a:xfrm>
                  </p:grpSpPr>
                  <p:sp>
                    <p:nvSpPr>
                      <p:cNvPr id="53" name="Prostokąt 52"/>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54" name="Elipsa 53"/>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0" name="Grupa 54"/>
                    <p:cNvGrpSpPr/>
                    <p:nvPr/>
                  </p:nvGrpSpPr>
                  <p:grpSpPr>
                    <a:xfrm>
                      <a:off x="4643438" y="4071942"/>
                      <a:ext cx="288862" cy="285752"/>
                      <a:chOff x="2500298" y="4429132"/>
                      <a:chExt cx="288862" cy="285752"/>
                    </a:xfrm>
                  </p:grpSpPr>
                  <p:sp>
                    <p:nvSpPr>
                      <p:cNvPr id="56" name="Prostokąt 55"/>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57" name="Elipsa 56"/>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1" name="Grupa 57"/>
                    <p:cNvGrpSpPr/>
                    <p:nvPr/>
                  </p:nvGrpSpPr>
                  <p:grpSpPr>
                    <a:xfrm>
                      <a:off x="5072066" y="4071942"/>
                      <a:ext cx="288862" cy="285752"/>
                      <a:chOff x="2500298" y="4429132"/>
                      <a:chExt cx="288862" cy="285752"/>
                    </a:xfrm>
                  </p:grpSpPr>
                  <p:sp>
                    <p:nvSpPr>
                      <p:cNvPr id="59" name="Prostokąt 58"/>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60" name="Elipsa 59"/>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
                <p:nvSpPr>
                  <p:cNvPr id="64" name="Prostokąt 63"/>
                  <p:cNvSpPr/>
                  <p:nvPr/>
                </p:nvSpPr>
                <p:spPr>
                  <a:xfrm>
                    <a:off x="6072198" y="4429132"/>
                    <a:ext cx="288862" cy="261610"/>
                  </a:xfrm>
                  <a:prstGeom prst="rect">
                    <a:avLst/>
                  </a:prstGeom>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grpSp>
            <p:sp>
              <p:nvSpPr>
                <p:cNvPr id="69" name="Prostokąt 68"/>
                <p:cNvSpPr/>
                <p:nvPr/>
              </p:nvSpPr>
              <p:spPr>
                <a:xfrm>
                  <a:off x="4786314" y="3786190"/>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7 </a:t>
                  </a:r>
                  <a:endParaRPr lang="pl-PL" sz="1100" b="1" dirty="0">
                    <a:solidFill>
                      <a:schemeClr val="bg1"/>
                    </a:solidFill>
                  </a:endParaRPr>
                </a:p>
              </p:txBody>
            </p:sp>
          </p:grpSp>
          <p:grpSp>
            <p:nvGrpSpPr>
              <p:cNvPr id="22" name="Grupa 69"/>
              <p:cNvGrpSpPr/>
              <p:nvPr/>
            </p:nvGrpSpPr>
            <p:grpSpPr>
              <a:xfrm>
                <a:off x="4857752" y="4000504"/>
                <a:ext cx="214314" cy="285752"/>
                <a:chOff x="5000628" y="3643314"/>
                <a:chExt cx="214314" cy="285752"/>
              </a:xfrm>
            </p:grpSpPr>
            <p:sp>
              <p:nvSpPr>
                <p:cNvPr id="61" name="Prostokąt zaokrąglony 60"/>
                <p:cNvSpPr/>
                <p:nvPr/>
              </p:nvSpPr>
              <p:spPr>
                <a:xfrm>
                  <a:off x="5000628" y="3643314"/>
                  <a:ext cx="214314" cy="250036"/>
                </a:xfrm>
                <a:prstGeom prst="roundRect">
                  <a:avLst/>
                </a:pr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solidFill>
                      <a:srgbClr val="080808"/>
                    </a:solidFill>
                  </a:endParaRPr>
                </a:p>
              </p:txBody>
            </p:sp>
            <p:sp>
              <p:nvSpPr>
                <p:cNvPr id="65" name="Prostokąt 64"/>
                <p:cNvSpPr/>
                <p:nvPr/>
              </p:nvSpPr>
              <p:spPr>
                <a:xfrm>
                  <a:off x="5000628" y="3667456"/>
                  <a:ext cx="142876" cy="261610"/>
                </a:xfrm>
                <a:prstGeom prst="rect">
                  <a:avLst/>
                </a:prstGeom>
              </p:spPr>
              <p:txBody>
                <a:bodyPr wrap="square">
                  <a:spAutoFit/>
                </a:bodyPr>
                <a:lstStyle/>
                <a:p>
                  <a:pPr lvl="0" algn="r">
                    <a:spcBef>
                      <a:spcPct val="0"/>
                    </a:spcBef>
                    <a:defRPr/>
                  </a:pPr>
                  <a:r>
                    <a:rPr lang="pl-PL" sz="1100" b="1" dirty="0" smtClean="0">
                      <a:solidFill>
                        <a:schemeClr val="bg1"/>
                      </a:solidFill>
                    </a:rPr>
                    <a:t>8</a:t>
                  </a:r>
                  <a:endParaRPr lang="pl-PL" sz="1100" b="1" dirty="0">
                    <a:solidFill>
                      <a:schemeClr val="bg1"/>
                    </a:solidFill>
                  </a:endParaRPr>
                </a:p>
              </p:txBody>
            </p:sp>
          </p:grpSp>
        </p:grpSp>
        <p:grpSp>
          <p:nvGrpSpPr>
            <p:cNvPr id="71" name="Grupa 70"/>
            <p:cNvGrpSpPr/>
            <p:nvPr/>
          </p:nvGrpSpPr>
          <p:grpSpPr>
            <a:xfrm>
              <a:off x="3714744" y="3143248"/>
              <a:ext cx="500066" cy="485448"/>
              <a:chOff x="3714744" y="3143248"/>
              <a:chExt cx="500066" cy="485448"/>
            </a:xfrm>
          </p:grpSpPr>
          <p:sp>
            <p:nvSpPr>
              <p:cNvPr id="66" name="Prostokąt zaokrąglony 65"/>
              <p:cNvSpPr/>
              <p:nvPr/>
            </p:nvSpPr>
            <p:spPr>
              <a:xfrm>
                <a:off x="3714744" y="3143248"/>
                <a:ext cx="500066" cy="428628"/>
              </a:xfrm>
              <a:prstGeom prst="roundRect">
                <a:avLst/>
              </a:pr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solidFill>
                    <a:srgbClr val="080808"/>
                  </a:solidFill>
                </a:endParaRPr>
              </a:p>
            </p:txBody>
          </p:sp>
          <p:sp>
            <p:nvSpPr>
              <p:cNvPr id="70" name="Prostokąt 69"/>
              <p:cNvSpPr/>
              <p:nvPr/>
            </p:nvSpPr>
            <p:spPr>
              <a:xfrm>
                <a:off x="4000496" y="3357562"/>
                <a:ext cx="204790" cy="271134"/>
              </a:xfrm>
              <a:prstGeom prst="rect">
                <a:avLst/>
              </a:prstGeom>
            </p:spPr>
            <p:txBody>
              <a:bodyPr wrap="square">
                <a:spAutoFit/>
              </a:bodyPr>
              <a:lstStyle/>
              <a:p>
                <a:pPr lvl="0" algn="r">
                  <a:spcBef>
                    <a:spcPct val="0"/>
                  </a:spcBef>
                  <a:defRPr/>
                </a:pPr>
                <a:r>
                  <a:rPr lang="pl-PL" sz="1100" b="1" dirty="0" smtClean="0">
                    <a:solidFill>
                      <a:schemeClr val="bg1"/>
                    </a:solidFill>
                  </a:rPr>
                  <a:t>9</a:t>
                </a:r>
                <a:endParaRPr lang="pl-PL" sz="1100" b="1" dirty="0">
                  <a:solidFill>
                    <a:schemeClr val="bg1"/>
                  </a:solidFill>
                </a:endParaRPr>
              </a:p>
            </p:txBody>
          </p:sp>
        </p:grpSp>
      </p:grpSp>
      <p:pic>
        <p:nvPicPr>
          <p:cNvPr id="68" name="Obraz 67"/>
          <p:cNvPicPr>
            <a:picLocks noChangeAspect="1"/>
          </p:cNvPicPr>
          <p:nvPr/>
        </p:nvPicPr>
        <p:blipFill rotWithShape="1">
          <a:blip r:embed="rId4"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3"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215238" cy="661578"/>
          </a:xfrm>
          <a:prstGeom prst="rect">
            <a:avLst/>
          </a:prstGeom>
          <a:noFill/>
        </p:spPr>
        <p:txBody>
          <a:bodyPr wrap="square">
            <a:noAutofit/>
          </a:bodyPr>
          <a:lstStyle/>
          <a:p>
            <a:pPr marL="342900" indent="-342900">
              <a:spcBef>
                <a:spcPct val="0"/>
              </a:spcBef>
              <a:defRPr/>
            </a:pPr>
            <a:r>
              <a:rPr lang="pl-PL" sz="1000" b="1" dirty="0" smtClean="0">
                <a:solidFill>
                  <a:schemeClr val="accent1"/>
                </a:solidFill>
              </a:rPr>
              <a:t>RUCH JEDNOKIERUNKOWY</a:t>
            </a:r>
          </a:p>
          <a:p>
            <a:pPr>
              <a:spcBef>
                <a:spcPct val="0"/>
              </a:spcBef>
              <a:defRPr/>
            </a:pPr>
            <a:r>
              <a:rPr lang="pl-PL" sz="1000" dirty="0" smtClean="0"/>
              <a:t>ZMIANA ORGANIZACJI RUCHU NA RUCH JEDNOKIERUNKOWY - UL. SUWALSKA (CZĘŚĆ MIESZKAŃCÓW BYŁA  „ZA”) </a:t>
            </a:r>
          </a:p>
          <a:p>
            <a:pPr>
              <a:spcBef>
                <a:spcPct val="0"/>
              </a:spcBef>
              <a:defRPr/>
            </a:pPr>
            <a:r>
              <a:rPr lang="pl-PL" sz="1000" dirty="0" smtClean="0"/>
              <a:t>ORAZ  W PROSTOKĄCIE: UL. MRĄGOWSKA, UL. ROLNA, UL. WARMIŃSKA, UL. FROMBORSKA.</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1"/>
                  </a:solidFill>
                  <a:prstDash val="solid"/>
                </a:ln>
                <a:solidFill>
                  <a:schemeClr val="accent1"/>
                </a:solidFill>
                <a:effectLst>
                  <a:reflection blurRad="12700" stA="28000" endPos="45000" dist="1000" dir="5400000" sy="-100000" algn="bl" rotWithShape="0"/>
                </a:effectLst>
              </a:rPr>
              <a:t>10</a:t>
            </a:r>
            <a:endParaRPr lang="pl-PL" sz="1200" cap="all" dirty="0">
              <a:ln w="9000" cmpd="sng">
                <a:solidFill>
                  <a:schemeClr val="accent1"/>
                </a:solidFill>
                <a:prstDash val="solid"/>
              </a:ln>
              <a:solidFill>
                <a:schemeClr val="accent1"/>
              </a:solidFill>
              <a:effectLst>
                <a:reflection blurRad="12700" stA="28000" endPos="45000" dist="1000" dir="5400000" sy="-100000" algn="bl" rotWithShape="0"/>
              </a:effectLst>
            </a:endParaRPr>
          </a:p>
        </p:txBody>
      </p:sp>
      <p:sp>
        <p:nvSpPr>
          <p:cNvPr id="11"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12" name="Prostokąt 11"/>
          <p:cNvSpPr/>
          <p:nvPr/>
        </p:nvSpPr>
        <p:spPr>
          <a:xfrm>
            <a:off x="1428728" y="928670"/>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1"/>
                  </a:solidFill>
                  <a:prstDash val="solid"/>
                </a:ln>
                <a:solidFill>
                  <a:schemeClr val="bg1"/>
                </a:solidFill>
                <a:effectLst>
                  <a:reflection blurRad="12700" stA="28000" endPos="45000" dist="1000" dir="5400000" sy="-100000" algn="bl" rotWithShape="0"/>
                </a:effectLst>
              </a:rPr>
              <a:t>PRZEMIESZCZANIE SIĘ</a:t>
            </a:r>
            <a:endParaRPr lang="pl-PL" sz="3200" cap="all" dirty="0">
              <a:ln w="9000" cmpd="sng">
                <a:solidFill>
                  <a:schemeClr val="accent1"/>
                </a:solidFill>
                <a:prstDash val="solid"/>
              </a:ln>
              <a:solidFill>
                <a:schemeClr val="bg1"/>
              </a:solidFill>
              <a:effectLst>
                <a:reflection blurRad="12700" stA="28000" endPos="45000" dist="1000" dir="5400000" sy="-100000" algn="bl" rotWithShape="0"/>
              </a:effectLst>
            </a:endParaRPr>
          </a:p>
        </p:txBody>
      </p:sp>
      <p:sp>
        <p:nvSpPr>
          <p:cNvPr id="40" name="Elipsa 39"/>
          <p:cNvSpPr/>
          <p:nvPr/>
        </p:nvSpPr>
        <p:spPr>
          <a:xfrm>
            <a:off x="3357554" y="2214554"/>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Elipsa 62"/>
          <p:cNvSpPr/>
          <p:nvPr/>
        </p:nvSpPr>
        <p:spPr>
          <a:xfrm>
            <a:off x="60721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67" name="Łącznik prosty 66"/>
          <p:cNvCxnSpPr/>
          <p:nvPr/>
        </p:nvCxnSpPr>
        <p:spPr>
          <a:xfrm rot="5400000" flipH="1" flipV="1">
            <a:off x="4750595" y="3893347"/>
            <a:ext cx="285752" cy="214314"/>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3" name="Grupa 72"/>
          <p:cNvGrpSpPr/>
          <p:nvPr/>
        </p:nvGrpSpPr>
        <p:grpSpPr>
          <a:xfrm>
            <a:off x="2928926" y="1071546"/>
            <a:ext cx="3432134" cy="4011144"/>
            <a:chOff x="2928926" y="1071546"/>
            <a:chExt cx="3432134" cy="4011144"/>
          </a:xfrm>
        </p:grpSpPr>
        <p:grpSp>
          <p:nvGrpSpPr>
            <p:cNvPr id="2" name="Grupa 71"/>
            <p:cNvGrpSpPr/>
            <p:nvPr/>
          </p:nvGrpSpPr>
          <p:grpSpPr>
            <a:xfrm>
              <a:off x="2928926" y="1071546"/>
              <a:ext cx="3432134" cy="4011144"/>
              <a:chOff x="2928926" y="1071546"/>
              <a:chExt cx="3432134" cy="4011144"/>
            </a:xfrm>
          </p:grpSpPr>
          <p:grpSp>
            <p:nvGrpSpPr>
              <p:cNvPr id="3" name="Grupa 70"/>
              <p:cNvGrpSpPr/>
              <p:nvPr/>
            </p:nvGrpSpPr>
            <p:grpSpPr>
              <a:xfrm>
                <a:off x="2928926" y="1071546"/>
                <a:ext cx="3432134" cy="4011144"/>
                <a:chOff x="2928926" y="1071546"/>
                <a:chExt cx="3432134" cy="4011144"/>
              </a:xfrm>
            </p:grpSpPr>
            <p:grpSp>
              <p:nvGrpSpPr>
                <p:cNvPr id="4" name="Grupa 69"/>
                <p:cNvGrpSpPr/>
                <p:nvPr/>
              </p:nvGrpSpPr>
              <p:grpSpPr>
                <a:xfrm>
                  <a:off x="2928926" y="1071546"/>
                  <a:ext cx="3432134" cy="4011144"/>
                  <a:chOff x="2928926" y="1071546"/>
                  <a:chExt cx="3432134" cy="4011144"/>
                </a:xfrm>
              </p:grpSpPr>
              <p:grpSp>
                <p:nvGrpSpPr>
                  <p:cNvPr id="5" name="Grupa 64"/>
                  <p:cNvGrpSpPr/>
                  <p:nvPr/>
                </p:nvGrpSpPr>
                <p:grpSpPr>
                  <a:xfrm>
                    <a:off x="2928926" y="1071546"/>
                    <a:ext cx="3432134" cy="4011144"/>
                    <a:chOff x="2928926" y="1071546"/>
                    <a:chExt cx="3432134" cy="4011144"/>
                  </a:xfrm>
                </p:grpSpPr>
                <p:grpSp>
                  <p:nvGrpSpPr>
                    <p:cNvPr id="6" name="Grupa 60"/>
                    <p:cNvGrpSpPr/>
                    <p:nvPr/>
                  </p:nvGrpSpPr>
                  <p:grpSpPr>
                    <a:xfrm>
                      <a:off x="2928926" y="1071546"/>
                      <a:ext cx="3333277" cy="4011144"/>
                      <a:chOff x="2928926" y="1071546"/>
                      <a:chExt cx="3333277" cy="4011144"/>
                    </a:xfrm>
                  </p:grpSpPr>
                  <p:grpSp>
                    <p:nvGrpSpPr>
                      <p:cNvPr id="7" name="Grupa 42"/>
                      <p:cNvGrpSpPr/>
                      <p:nvPr/>
                    </p:nvGrpSpPr>
                    <p:grpSpPr>
                      <a:xfrm>
                        <a:off x="2928926" y="1071546"/>
                        <a:ext cx="3333277" cy="4011144"/>
                        <a:chOff x="2928926" y="1071546"/>
                        <a:chExt cx="3333277" cy="4011144"/>
                      </a:xfrm>
                    </p:grpSpPr>
                    <p:grpSp>
                      <p:nvGrpSpPr>
                        <p:cNvPr id="8" name="Grupa 50"/>
                        <p:cNvGrpSpPr/>
                        <p:nvPr/>
                      </p:nvGrpSpPr>
                      <p:grpSpPr>
                        <a:xfrm>
                          <a:off x="2928926" y="1428736"/>
                          <a:ext cx="3333277" cy="3653954"/>
                          <a:chOff x="2928926" y="1428736"/>
                          <a:chExt cx="3333277" cy="3653954"/>
                        </a:xfrm>
                      </p:grpSpPr>
                      <p:grpSp>
                        <p:nvGrpSpPr>
                          <p:cNvPr id="9" name="Grupa 42"/>
                          <p:cNvGrpSpPr/>
                          <p:nvPr/>
                        </p:nvGrpSpPr>
                        <p:grpSpPr>
                          <a:xfrm>
                            <a:off x="2928926" y="1428736"/>
                            <a:ext cx="3333277" cy="3653954"/>
                            <a:chOff x="2928926" y="1428736"/>
                            <a:chExt cx="3333277" cy="3653954"/>
                          </a:xfrm>
                        </p:grpSpPr>
                        <p:grpSp>
                          <p:nvGrpSpPr>
                            <p:cNvPr id="10" name="Grupa 39"/>
                            <p:cNvGrpSpPr/>
                            <p:nvPr/>
                          </p:nvGrpSpPr>
                          <p:grpSpPr>
                            <a:xfrm>
                              <a:off x="2928926" y="1428736"/>
                              <a:ext cx="3333277" cy="3653954"/>
                              <a:chOff x="2928926" y="1428736"/>
                              <a:chExt cx="3333277" cy="3653954"/>
                            </a:xfrm>
                          </p:grpSpPr>
                          <p:grpSp>
                            <p:nvGrpSpPr>
                              <p:cNvPr id="14" name="Grupa 37"/>
                              <p:cNvGrpSpPr/>
                              <p:nvPr/>
                            </p:nvGrpSpPr>
                            <p:grpSpPr>
                              <a:xfrm>
                                <a:off x="2928926" y="1428736"/>
                                <a:ext cx="3333277" cy="3296101"/>
                                <a:chOff x="2928926" y="1428736"/>
                                <a:chExt cx="3333277" cy="3296101"/>
                              </a:xfrm>
                            </p:grpSpPr>
                            <p:grpSp>
                              <p:nvGrpSpPr>
                                <p:cNvPr id="15" name="Grupa 23"/>
                                <p:cNvGrpSpPr/>
                                <p:nvPr/>
                              </p:nvGrpSpPr>
                              <p:grpSpPr>
                                <a:xfrm>
                                  <a:off x="3357554" y="1428736"/>
                                  <a:ext cx="428628" cy="1000132"/>
                                  <a:chOff x="2688483" y="1476375"/>
                                  <a:chExt cx="438150" cy="1251438"/>
                                </a:xfrm>
                              </p:grpSpPr>
                              <p:sp>
                                <p:nvSpPr>
                                  <p:cNvPr id="25" name="Dowolny kształt 24"/>
                                  <p:cNvSpPr/>
                                  <p:nvPr/>
                                </p:nvSpPr>
                                <p:spPr>
                                  <a:xfrm>
                                    <a:off x="2688483" y="1476375"/>
                                    <a:ext cx="438150" cy="1251438"/>
                                  </a:xfrm>
                                  <a:custGeom>
                                    <a:avLst/>
                                    <a:gdLst>
                                      <a:gd name="connsiteX0" fmla="*/ 438150 w 438150"/>
                                      <a:gd name="connsiteY0" fmla="*/ 1162050 h 1162050"/>
                                      <a:gd name="connsiteX1" fmla="*/ 0 w 438150"/>
                                      <a:gd name="connsiteY1" fmla="*/ 0 h 1162050"/>
                                    </a:gdLst>
                                    <a:ahLst/>
                                    <a:cxnLst>
                                      <a:cxn ang="0">
                                        <a:pos x="connsiteX0" y="connsiteY0"/>
                                      </a:cxn>
                                      <a:cxn ang="0">
                                        <a:pos x="connsiteX1" y="connsiteY1"/>
                                      </a:cxn>
                                    </a:cxnLst>
                                    <a:rect l="l" t="t" r="r" b="b"/>
                                    <a:pathLst>
                                      <a:path w="438150" h="1162050">
                                        <a:moveTo>
                                          <a:pt x="438150" y="1162050"/>
                                        </a:moveTo>
                                        <a:cubicBezTo>
                                          <a:pt x="254000" y="680243"/>
                                          <a:pt x="69850" y="198437"/>
                                          <a:pt x="0"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26" name="Prostokąt 25"/>
                                  <p:cNvSpPr/>
                                  <p:nvPr/>
                                </p:nvSpPr>
                                <p:spPr>
                                  <a:xfrm>
                                    <a:off x="2807620" y="1500174"/>
                                    <a:ext cx="306829" cy="346918"/>
                                  </a:xfrm>
                                  <a:prstGeom prst="rect">
                                    <a:avLst/>
                                  </a:prstGeom>
                                </p:spPr>
                                <p:txBody>
                                  <a:bodyPr wrap="none">
                                    <a:spAutoFit/>
                                  </a:bodyPr>
                                  <a:lstStyle/>
                                  <a:p>
                                    <a:pPr lvl="0" algn="r">
                                      <a:spcBef>
                                        <a:spcPct val="0"/>
                                      </a:spcBef>
                                      <a:defRPr/>
                                    </a:pPr>
                                    <a:r>
                                      <a:rPr lang="pl-PL" sz="1100" b="1" dirty="0" smtClean="0">
                                        <a:solidFill>
                                          <a:schemeClr val="bg1"/>
                                        </a:solidFill>
                                      </a:rPr>
                                      <a:t>2</a:t>
                                    </a:r>
                                    <a:endParaRPr lang="pl-PL" sz="1100" b="1" dirty="0">
                                      <a:solidFill>
                                        <a:schemeClr val="bg1"/>
                                      </a:solidFill>
                                    </a:endParaRPr>
                                  </a:p>
                                </p:txBody>
                              </p:sp>
                            </p:grpSp>
                            <p:grpSp>
                              <p:nvGrpSpPr>
                                <p:cNvPr id="16" name="Grupa 26"/>
                                <p:cNvGrpSpPr/>
                                <p:nvPr/>
                              </p:nvGrpSpPr>
                              <p:grpSpPr>
                                <a:xfrm>
                                  <a:off x="2928926" y="1428736"/>
                                  <a:ext cx="3333277" cy="3296101"/>
                                  <a:chOff x="2928926" y="1428736"/>
                                  <a:chExt cx="3333277" cy="3296101"/>
                                </a:xfrm>
                              </p:grpSpPr>
                              <p:sp>
                                <p:nvSpPr>
                                  <p:cNvPr id="28" name="Dowolny kształt 27"/>
                                  <p:cNvSpPr/>
                                  <p:nvPr/>
                                </p:nvSpPr>
                                <p:spPr>
                                  <a:xfrm>
                                    <a:off x="2928926" y="2295222"/>
                                    <a:ext cx="3333277" cy="2429615"/>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nvGrpSpPr>
                                  <p:cNvPr id="17" name="Grupa 25"/>
                                  <p:cNvGrpSpPr/>
                                  <p:nvPr/>
                                </p:nvGrpSpPr>
                                <p:grpSpPr>
                                  <a:xfrm>
                                    <a:off x="3071802" y="1428736"/>
                                    <a:ext cx="3144251" cy="2822683"/>
                                    <a:chOff x="3071802" y="1428736"/>
                                    <a:chExt cx="3144251" cy="2822683"/>
                                  </a:xfrm>
                                </p:grpSpPr>
                                <p:cxnSp>
                                  <p:nvCxnSpPr>
                                    <p:cNvPr id="32" name="Łącznik prosty 31"/>
                                    <p:cNvCxnSpPr/>
                                    <p:nvPr/>
                                  </p:nvCxnSpPr>
                                  <p:spPr>
                                    <a:xfrm rot="16200000" flipV="1">
                                      <a:off x="2865972" y="1777443"/>
                                      <a:ext cx="973959" cy="276545"/>
                                    </a:xfrm>
                                    <a:prstGeom prst="line">
                                      <a:avLst/>
                                    </a:pr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cxnSp>
                                <p:sp>
                                  <p:nvSpPr>
                                    <p:cNvPr id="33" name="Dowolny kształt 32"/>
                                    <p:cNvSpPr/>
                                    <p:nvPr/>
                                  </p:nvSpPr>
                                  <p:spPr>
                                    <a:xfrm>
                                      <a:off x="5224556" y="2831167"/>
                                      <a:ext cx="991497" cy="98256"/>
                                    </a:xfrm>
                                    <a:custGeom>
                                      <a:avLst/>
                                      <a:gdLst>
                                        <a:gd name="connsiteX0" fmla="*/ 0 w 1180213"/>
                                        <a:gd name="connsiteY0" fmla="*/ 0 h 116958"/>
                                        <a:gd name="connsiteX1" fmla="*/ 414669 w 1180213"/>
                                        <a:gd name="connsiteY1" fmla="*/ 21265 h 116958"/>
                                        <a:gd name="connsiteX2" fmla="*/ 754911 w 1180213"/>
                                        <a:gd name="connsiteY2" fmla="*/ 31897 h 116958"/>
                                        <a:gd name="connsiteX3" fmla="*/ 1180213 w 1180213"/>
                                        <a:gd name="connsiteY3" fmla="*/ 116958 h 116958"/>
                                      </a:gdLst>
                                      <a:ahLst/>
                                      <a:cxnLst>
                                        <a:cxn ang="0">
                                          <a:pos x="connsiteX0" y="connsiteY0"/>
                                        </a:cxn>
                                        <a:cxn ang="0">
                                          <a:pos x="connsiteX1" y="connsiteY1"/>
                                        </a:cxn>
                                        <a:cxn ang="0">
                                          <a:pos x="connsiteX2" y="connsiteY2"/>
                                        </a:cxn>
                                        <a:cxn ang="0">
                                          <a:pos x="connsiteX3" y="connsiteY3"/>
                                        </a:cxn>
                                      </a:cxnLst>
                                      <a:rect l="l" t="t" r="r" b="b"/>
                                      <a:pathLst>
                                        <a:path w="1180213" h="116958">
                                          <a:moveTo>
                                            <a:pt x="0" y="0"/>
                                          </a:moveTo>
                                          <a:lnTo>
                                            <a:pt x="414669" y="21265"/>
                                          </a:lnTo>
                                          <a:cubicBezTo>
                                            <a:pt x="540488" y="26581"/>
                                            <a:pt x="627321" y="15948"/>
                                            <a:pt x="754911" y="31897"/>
                                          </a:cubicBezTo>
                                          <a:cubicBezTo>
                                            <a:pt x="882501" y="47846"/>
                                            <a:pt x="1031357" y="82402"/>
                                            <a:pt x="1180213" y="116958"/>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4" name="Dowolny kształt 33"/>
                                    <p:cNvSpPr/>
                                    <p:nvPr/>
                                  </p:nvSpPr>
                                  <p:spPr>
                                    <a:xfrm>
                                      <a:off x="3929058" y="1428736"/>
                                      <a:ext cx="164081" cy="1009405"/>
                                    </a:xfrm>
                                    <a:custGeom>
                                      <a:avLst/>
                                      <a:gdLst>
                                        <a:gd name="connsiteX0" fmla="*/ 85060 w 237461"/>
                                        <a:gd name="connsiteY0" fmla="*/ 1371600 h 1371600"/>
                                        <a:gd name="connsiteX1" fmla="*/ 223284 w 237461"/>
                                        <a:gd name="connsiteY1" fmla="*/ 701749 h 1371600"/>
                                        <a:gd name="connsiteX2" fmla="*/ 0 w 237461"/>
                                        <a:gd name="connsiteY2" fmla="*/ 0 h 1371600"/>
                                      </a:gdLst>
                                      <a:ahLst/>
                                      <a:cxnLst>
                                        <a:cxn ang="0">
                                          <a:pos x="connsiteX0" y="connsiteY0"/>
                                        </a:cxn>
                                        <a:cxn ang="0">
                                          <a:pos x="connsiteX1" y="connsiteY1"/>
                                        </a:cxn>
                                        <a:cxn ang="0">
                                          <a:pos x="connsiteX2" y="connsiteY2"/>
                                        </a:cxn>
                                      </a:cxnLst>
                                      <a:rect l="l" t="t" r="r" b="b"/>
                                      <a:pathLst>
                                        <a:path w="237461" h="1371600">
                                          <a:moveTo>
                                            <a:pt x="85060" y="1371600"/>
                                          </a:moveTo>
                                          <a:cubicBezTo>
                                            <a:pt x="161260" y="1150974"/>
                                            <a:pt x="237461" y="930349"/>
                                            <a:pt x="223284" y="701749"/>
                                          </a:cubicBezTo>
                                          <a:cubicBezTo>
                                            <a:pt x="209107" y="473149"/>
                                            <a:pt x="104553" y="236574"/>
                                            <a:pt x="0" y="0"/>
                                          </a:cubicBez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5" name="Dowolny kształt 34"/>
                                    <p:cNvSpPr/>
                                    <p:nvPr/>
                                  </p:nvSpPr>
                                  <p:spPr>
                                    <a:xfrm>
                                      <a:off x="4012725" y="2438141"/>
                                      <a:ext cx="263506" cy="509147"/>
                                    </a:xfrm>
                                    <a:custGeom>
                                      <a:avLst/>
                                      <a:gdLst>
                                        <a:gd name="connsiteX0" fmla="*/ 38986 w 313660"/>
                                        <a:gd name="connsiteY0" fmla="*/ 0 h 606056"/>
                                        <a:gd name="connsiteX1" fmla="*/ 38986 w 313660"/>
                                        <a:gd name="connsiteY1" fmla="*/ 382772 h 606056"/>
                                        <a:gd name="connsiteX2" fmla="*/ 272902 w 313660"/>
                                        <a:gd name="connsiteY2" fmla="*/ 574158 h 606056"/>
                                        <a:gd name="connsiteX3" fmla="*/ 283535 w 313660"/>
                                        <a:gd name="connsiteY3" fmla="*/ 574158 h 606056"/>
                                      </a:gdLst>
                                      <a:ahLst/>
                                      <a:cxnLst>
                                        <a:cxn ang="0">
                                          <a:pos x="connsiteX0" y="connsiteY0"/>
                                        </a:cxn>
                                        <a:cxn ang="0">
                                          <a:pos x="connsiteX1" y="connsiteY1"/>
                                        </a:cxn>
                                        <a:cxn ang="0">
                                          <a:pos x="connsiteX2" y="connsiteY2"/>
                                        </a:cxn>
                                        <a:cxn ang="0">
                                          <a:pos x="connsiteX3" y="connsiteY3"/>
                                        </a:cxn>
                                      </a:cxnLst>
                                      <a:rect l="l" t="t" r="r" b="b"/>
                                      <a:pathLst>
                                        <a:path w="313660" h="606056">
                                          <a:moveTo>
                                            <a:pt x="38986" y="0"/>
                                          </a:moveTo>
                                          <a:cubicBezTo>
                                            <a:pt x="19493" y="143539"/>
                                            <a:pt x="0" y="287079"/>
                                            <a:pt x="38986" y="382772"/>
                                          </a:cubicBezTo>
                                          <a:cubicBezTo>
                                            <a:pt x="77972" y="478465"/>
                                            <a:pt x="232144" y="542260"/>
                                            <a:pt x="272902" y="574158"/>
                                          </a:cubicBezTo>
                                          <a:cubicBezTo>
                                            <a:pt x="313660" y="606056"/>
                                            <a:pt x="298597" y="590107"/>
                                            <a:pt x="283535" y="574158"/>
                                          </a:cubicBezTo>
                                        </a:path>
                                      </a:pathLst>
                                    </a:cu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6" name="Dowolny kształt 35"/>
                                    <p:cNvSpPr/>
                                    <p:nvPr/>
                                  </p:nvSpPr>
                                  <p:spPr>
                                    <a:xfrm>
                                      <a:off x="5233487" y="3724408"/>
                                      <a:ext cx="446621" cy="527011"/>
                                    </a:xfrm>
                                    <a:custGeom>
                                      <a:avLst/>
                                      <a:gdLst>
                                        <a:gd name="connsiteX0" fmla="*/ 0 w 531628"/>
                                        <a:gd name="connsiteY0" fmla="*/ 627320 h 627320"/>
                                        <a:gd name="connsiteX1" fmla="*/ 148856 w 531628"/>
                                        <a:gd name="connsiteY1" fmla="*/ 361506 h 627320"/>
                                        <a:gd name="connsiteX2" fmla="*/ 531628 w 531628"/>
                                        <a:gd name="connsiteY2" fmla="*/ 0 h 627320"/>
                                      </a:gdLst>
                                      <a:ahLst/>
                                      <a:cxnLst>
                                        <a:cxn ang="0">
                                          <a:pos x="connsiteX0" y="connsiteY0"/>
                                        </a:cxn>
                                        <a:cxn ang="0">
                                          <a:pos x="connsiteX1" y="connsiteY1"/>
                                        </a:cxn>
                                        <a:cxn ang="0">
                                          <a:pos x="connsiteX2" y="connsiteY2"/>
                                        </a:cxn>
                                      </a:cxnLst>
                                      <a:rect l="l" t="t" r="r" b="b"/>
                                      <a:pathLst>
                                        <a:path w="531628" h="627320">
                                          <a:moveTo>
                                            <a:pt x="0" y="627320"/>
                                          </a:moveTo>
                                          <a:cubicBezTo>
                                            <a:pt x="30125" y="546689"/>
                                            <a:pt x="60251" y="466059"/>
                                            <a:pt x="148856" y="361506"/>
                                          </a:cubicBezTo>
                                          <a:cubicBezTo>
                                            <a:pt x="237461" y="256953"/>
                                            <a:pt x="384544" y="128476"/>
                                            <a:pt x="531628"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7" name="Prostokąt 36"/>
                                    <p:cNvSpPr/>
                                    <p:nvPr/>
                                  </p:nvSpPr>
                                  <p:spPr>
                                    <a:xfrm>
                                      <a:off x="3071802" y="1714488"/>
                                      <a:ext cx="240060" cy="206850"/>
                                    </a:xfrm>
                                    <a:prstGeom prst="rect">
                                      <a:avLst/>
                                    </a:prstGeom>
                                    <a:ln w="25400">
                                      <a:noFill/>
                                    </a:ln>
                                  </p:spPr>
                                  <p:txBody>
                                    <a:bodyPr wrap="square">
                                      <a:spAutoFit/>
                                    </a:bodyPr>
                                    <a:lstStyle/>
                                    <a:p>
                                      <a:pPr lvl="0" algn="r">
                                        <a:spcBef>
                                          <a:spcPct val="0"/>
                                        </a:spcBef>
                                        <a:defRPr/>
                                      </a:pPr>
                                      <a:r>
                                        <a:rPr lang="pl-PL" sz="1000" b="1" dirty="0" smtClean="0">
                                          <a:solidFill>
                                            <a:schemeClr val="bg1"/>
                                          </a:solidFill>
                                        </a:rPr>
                                        <a:t>1 </a:t>
                                      </a:r>
                                      <a:endParaRPr lang="pl-PL" sz="1000" b="1" dirty="0">
                                        <a:solidFill>
                                          <a:schemeClr val="bg1"/>
                                        </a:solidFill>
                                      </a:endParaRPr>
                                    </a:p>
                                  </p:txBody>
                                </p:sp>
                              </p:grpSp>
                            </p:grpSp>
                          </p:grpSp>
                          <p:sp>
                            <p:nvSpPr>
                              <p:cNvPr id="24" name="Dowolny kształt 23"/>
                              <p:cNvSpPr/>
                              <p:nvPr/>
                            </p:nvSpPr>
                            <p:spPr>
                              <a:xfrm>
                                <a:off x="3214678" y="2786058"/>
                                <a:ext cx="2392326" cy="2296632"/>
                              </a:xfrm>
                              <a:custGeom>
                                <a:avLst/>
                                <a:gdLst>
                                  <a:gd name="connsiteX0" fmla="*/ 0 w 2392326"/>
                                  <a:gd name="connsiteY0" fmla="*/ 53163 h 2296632"/>
                                  <a:gd name="connsiteX1" fmla="*/ 1467293 w 2392326"/>
                                  <a:gd name="connsiteY1" fmla="*/ 2137144 h 2296632"/>
                                  <a:gd name="connsiteX2" fmla="*/ 1488558 w 2392326"/>
                                  <a:gd name="connsiteY2" fmla="*/ 2020186 h 2296632"/>
                                  <a:gd name="connsiteX3" fmla="*/ 1594884 w 2392326"/>
                                  <a:gd name="connsiteY3" fmla="*/ 1956391 h 2296632"/>
                                  <a:gd name="connsiteX4" fmla="*/ 1711842 w 2392326"/>
                                  <a:gd name="connsiteY4" fmla="*/ 2041451 h 2296632"/>
                                  <a:gd name="connsiteX5" fmla="*/ 1733107 w 2392326"/>
                                  <a:gd name="connsiteY5" fmla="*/ 2009553 h 2296632"/>
                                  <a:gd name="connsiteX6" fmla="*/ 1775637 w 2392326"/>
                                  <a:gd name="connsiteY6" fmla="*/ 1977656 h 2296632"/>
                                  <a:gd name="connsiteX7" fmla="*/ 1956391 w 2392326"/>
                                  <a:gd name="connsiteY7" fmla="*/ 2296632 h 2296632"/>
                                  <a:gd name="connsiteX8" fmla="*/ 2328530 w 2392326"/>
                                  <a:gd name="connsiteY8" fmla="*/ 1541721 h 2296632"/>
                                  <a:gd name="connsiteX9" fmla="*/ 2392326 w 2392326"/>
                                  <a:gd name="connsiteY9" fmla="*/ 1446028 h 2296632"/>
                                  <a:gd name="connsiteX10" fmla="*/ 1329070 w 2392326"/>
                                  <a:gd name="connsiteY10" fmla="*/ 1339702 h 2296632"/>
                                  <a:gd name="connsiteX11" fmla="*/ 1137684 w 2392326"/>
                                  <a:gd name="connsiteY11" fmla="*/ 1265274 h 2296632"/>
                                  <a:gd name="connsiteX12" fmla="*/ 999461 w 2392326"/>
                                  <a:gd name="connsiteY12" fmla="*/ 925032 h 2296632"/>
                                  <a:gd name="connsiteX13" fmla="*/ 446568 w 2392326"/>
                                  <a:gd name="connsiteY13" fmla="*/ 148856 h 2296632"/>
                                  <a:gd name="connsiteX14" fmla="*/ 223284 w 2392326"/>
                                  <a:gd name="connsiteY14" fmla="*/ 31898 h 2296632"/>
                                  <a:gd name="connsiteX15" fmla="*/ 85061 w 2392326"/>
                                  <a:gd name="connsiteY15" fmla="*/ 0 h 2296632"/>
                                  <a:gd name="connsiteX16" fmla="*/ 0 w 2392326"/>
                                  <a:gd name="connsiteY16" fmla="*/ 53163 h 229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92326" h="2296632">
                                    <a:moveTo>
                                      <a:pt x="0" y="53163"/>
                                    </a:moveTo>
                                    <a:lnTo>
                                      <a:pt x="1467293" y="2137144"/>
                                    </a:lnTo>
                                    <a:lnTo>
                                      <a:pt x="1488558" y="2020186"/>
                                    </a:lnTo>
                                    <a:lnTo>
                                      <a:pt x="1594884" y="1956391"/>
                                    </a:lnTo>
                                    <a:lnTo>
                                      <a:pt x="1711842" y="2041451"/>
                                    </a:lnTo>
                                    <a:lnTo>
                                      <a:pt x="1733107" y="2009553"/>
                                    </a:lnTo>
                                    <a:lnTo>
                                      <a:pt x="1775637" y="1977656"/>
                                    </a:lnTo>
                                    <a:lnTo>
                                      <a:pt x="1956391" y="2296632"/>
                                    </a:lnTo>
                                    <a:lnTo>
                                      <a:pt x="2328530" y="1541721"/>
                                    </a:lnTo>
                                    <a:lnTo>
                                      <a:pt x="2392326" y="1446028"/>
                                    </a:lnTo>
                                    <a:lnTo>
                                      <a:pt x="1329070" y="1339702"/>
                                    </a:lnTo>
                                    <a:lnTo>
                                      <a:pt x="1137684" y="1265274"/>
                                    </a:lnTo>
                                    <a:lnTo>
                                      <a:pt x="999461" y="925032"/>
                                    </a:lnTo>
                                    <a:lnTo>
                                      <a:pt x="446568" y="148856"/>
                                    </a:lnTo>
                                    <a:lnTo>
                                      <a:pt x="223284" y="31898"/>
                                    </a:lnTo>
                                    <a:lnTo>
                                      <a:pt x="85061" y="0"/>
                                    </a:lnTo>
                                    <a:lnTo>
                                      <a:pt x="0" y="53163"/>
                                    </a:lnTo>
                                    <a:close/>
                                  </a:path>
                                </a:pathLst>
                              </a:custGeom>
                              <a:solidFill>
                                <a:srgbClr val="00B0F0">
                                  <a:alpha val="30000"/>
                                </a:srgbClr>
                              </a:solid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Dowolny kształt 26"/>
                              <p:cNvSpPr/>
                              <p:nvPr/>
                            </p:nvSpPr>
                            <p:spPr>
                              <a:xfrm>
                                <a:off x="4958637" y="4214818"/>
                                <a:ext cx="219123" cy="785818"/>
                              </a:xfrm>
                              <a:custGeom>
                                <a:avLst/>
                                <a:gdLst>
                                  <a:gd name="connsiteX0" fmla="*/ 0 w 276225"/>
                                  <a:gd name="connsiteY0" fmla="*/ 990600 h 990600"/>
                                  <a:gd name="connsiteX1" fmla="*/ 66675 w 276225"/>
                                  <a:gd name="connsiteY1" fmla="*/ 962025 h 990600"/>
                                  <a:gd name="connsiteX2" fmla="*/ 200025 w 276225"/>
                                  <a:gd name="connsiteY2" fmla="*/ 828675 h 990600"/>
                                  <a:gd name="connsiteX3" fmla="*/ 171450 w 276225"/>
                                  <a:gd name="connsiteY3" fmla="*/ 466725 h 990600"/>
                                  <a:gd name="connsiteX4" fmla="*/ 276225 w 276225"/>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990600">
                                    <a:moveTo>
                                      <a:pt x="0" y="990600"/>
                                    </a:moveTo>
                                    <a:cubicBezTo>
                                      <a:pt x="16669" y="989806"/>
                                      <a:pt x="33338" y="989013"/>
                                      <a:pt x="66675" y="962025"/>
                                    </a:cubicBezTo>
                                    <a:cubicBezTo>
                                      <a:pt x="100013" y="935038"/>
                                      <a:pt x="182563" y="911225"/>
                                      <a:pt x="200025" y="828675"/>
                                    </a:cubicBezTo>
                                    <a:cubicBezTo>
                                      <a:pt x="217487" y="746125"/>
                                      <a:pt x="158750" y="604837"/>
                                      <a:pt x="171450" y="466725"/>
                                    </a:cubicBezTo>
                                    <a:cubicBezTo>
                                      <a:pt x="184150" y="328613"/>
                                      <a:pt x="230187" y="164306"/>
                                      <a:pt x="276225" y="0"/>
                                    </a:cubicBez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1" name="Dowolny kształt 30"/>
                              <p:cNvSpPr/>
                              <p:nvPr/>
                            </p:nvSpPr>
                            <p:spPr>
                              <a:xfrm>
                                <a:off x="4768137" y="4168390"/>
                                <a:ext cx="123733" cy="689372"/>
                              </a:xfrm>
                              <a:custGeom>
                                <a:avLst/>
                                <a:gdLst>
                                  <a:gd name="connsiteX0" fmla="*/ 0 w 133350"/>
                                  <a:gd name="connsiteY0" fmla="*/ 742950 h 742950"/>
                                  <a:gd name="connsiteX1" fmla="*/ 133350 w 133350"/>
                                  <a:gd name="connsiteY1" fmla="*/ 0 h 742950"/>
                                </a:gdLst>
                                <a:ahLst/>
                                <a:cxnLst>
                                  <a:cxn ang="0">
                                    <a:pos x="connsiteX0" y="connsiteY0"/>
                                  </a:cxn>
                                  <a:cxn ang="0">
                                    <a:pos x="connsiteX1" y="connsiteY1"/>
                                  </a:cxn>
                                </a:cxnLst>
                                <a:rect l="l" t="t" r="r" b="b"/>
                                <a:pathLst>
                                  <a:path w="133350" h="742950">
                                    <a:moveTo>
                                      <a:pt x="0" y="742950"/>
                                    </a:moveTo>
                                    <a:lnTo>
                                      <a:pt x="133350" y="0"/>
                                    </a:ln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9" name="Prostokąt 38"/>
                              <p:cNvSpPr/>
                              <p:nvPr/>
                            </p:nvSpPr>
                            <p:spPr>
                              <a:xfrm>
                                <a:off x="4786314" y="4357694"/>
                                <a:ext cx="256801" cy="261610"/>
                              </a:xfrm>
                              <a:prstGeom prst="rect">
                                <a:avLst/>
                              </a:prstGeom>
                            </p:spPr>
                            <p:txBody>
                              <a:bodyPr wrap="none">
                                <a:spAutoFit/>
                              </a:bodyPr>
                              <a:lstStyle/>
                              <a:p>
                                <a:pPr lvl="0" algn="r">
                                  <a:spcBef>
                                    <a:spcPct val="0"/>
                                  </a:spcBef>
                                  <a:defRPr/>
                                </a:pPr>
                                <a:r>
                                  <a:rPr lang="pl-PL" sz="1100" b="1" dirty="0" smtClean="0">
                                    <a:solidFill>
                                      <a:schemeClr val="bg1"/>
                                    </a:solidFill>
                                  </a:rPr>
                                  <a:t>3</a:t>
                                </a:r>
                                <a:endParaRPr lang="pl-PL" sz="1100" b="1" dirty="0">
                                  <a:solidFill>
                                    <a:schemeClr val="bg1"/>
                                  </a:solidFill>
                                </a:endParaRPr>
                              </a:p>
                            </p:txBody>
                          </p:sp>
                        </p:grpSp>
                        <p:cxnSp>
                          <p:nvCxnSpPr>
                            <p:cNvPr id="38" name="Łącznik prosty 37"/>
                            <p:cNvCxnSpPr/>
                            <p:nvPr/>
                          </p:nvCxnSpPr>
                          <p:spPr>
                            <a:xfrm flipV="1">
                              <a:off x="4071934" y="3357562"/>
                              <a:ext cx="406215" cy="353687"/>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5" name="Łącznik prosty 44"/>
                          <p:cNvCxnSpPr/>
                          <p:nvPr/>
                        </p:nvCxnSpPr>
                        <p:spPr>
                          <a:xfrm rot="5400000" flipH="1" flipV="1">
                            <a:off x="4393405" y="3821909"/>
                            <a:ext cx="285752" cy="214314"/>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Prostokąt 48"/>
                          <p:cNvSpPr/>
                          <p:nvPr/>
                        </p:nvSpPr>
                        <p:spPr>
                          <a:xfrm>
                            <a:off x="4286248" y="3500438"/>
                            <a:ext cx="256801" cy="261610"/>
                          </a:xfrm>
                          <a:prstGeom prst="rect">
                            <a:avLst/>
                          </a:prstGeom>
                        </p:spPr>
                        <p:txBody>
                          <a:bodyPr wrap="none">
                            <a:spAutoFit/>
                          </a:bodyPr>
                          <a:lstStyle/>
                          <a:p>
                            <a:pPr lvl="0" algn="r">
                              <a:spcBef>
                                <a:spcPct val="0"/>
                              </a:spcBef>
                              <a:defRPr/>
                            </a:pPr>
                            <a:r>
                              <a:rPr lang="pl-PL" sz="1100" b="1" dirty="0" smtClean="0">
                                <a:solidFill>
                                  <a:schemeClr val="bg1"/>
                                </a:solidFill>
                              </a:rPr>
                              <a:t>4</a:t>
                            </a:r>
                            <a:endParaRPr lang="pl-PL" sz="1100" b="1" dirty="0">
                              <a:solidFill>
                                <a:schemeClr val="bg1"/>
                              </a:solidFill>
                            </a:endParaRPr>
                          </a:p>
                        </p:txBody>
                      </p:sp>
                    </p:grpSp>
                    <p:grpSp>
                      <p:nvGrpSpPr>
                        <p:cNvPr id="18" name="Grupa 39"/>
                        <p:cNvGrpSpPr/>
                        <p:nvPr/>
                      </p:nvGrpSpPr>
                      <p:grpSpPr>
                        <a:xfrm>
                          <a:off x="5365226" y="1071546"/>
                          <a:ext cx="424330" cy="1047750"/>
                          <a:chOff x="5143500" y="1514475"/>
                          <a:chExt cx="424330" cy="1047750"/>
                        </a:xfrm>
                      </p:grpSpPr>
                      <p:sp>
                        <p:nvSpPr>
                          <p:cNvPr id="41" name="Dowolny kształt 40"/>
                          <p:cNvSpPr/>
                          <p:nvPr/>
                        </p:nvSpPr>
                        <p:spPr>
                          <a:xfrm>
                            <a:off x="5143500" y="1514475"/>
                            <a:ext cx="249238" cy="1047750"/>
                          </a:xfrm>
                          <a:custGeom>
                            <a:avLst/>
                            <a:gdLst>
                              <a:gd name="connsiteX0" fmla="*/ 0 w 249238"/>
                              <a:gd name="connsiteY0" fmla="*/ 1047750 h 1047750"/>
                              <a:gd name="connsiteX1" fmla="*/ 219075 w 249238"/>
                              <a:gd name="connsiteY1" fmla="*/ 742950 h 1047750"/>
                              <a:gd name="connsiteX2" fmla="*/ 180975 w 249238"/>
                              <a:gd name="connsiteY2" fmla="*/ 600075 h 1047750"/>
                              <a:gd name="connsiteX3" fmla="*/ 133350 w 249238"/>
                              <a:gd name="connsiteY3" fmla="*/ 0 h 1047750"/>
                            </a:gdLst>
                            <a:ahLst/>
                            <a:cxnLst>
                              <a:cxn ang="0">
                                <a:pos x="connsiteX0" y="connsiteY0"/>
                              </a:cxn>
                              <a:cxn ang="0">
                                <a:pos x="connsiteX1" y="connsiteY1"/>
                              </a:cxn>
                              <a:cxn ang="0">
                                <a:pos x="connsiteX2" y="connsiteY2"/>
                              </a:cxn>
                              <a:cxn ang="0">
                                <a:pos x="connsiteX3" y="connsiteY3"/>
                              </a:cxn>
                            </a:cxnLst>
                            <a:rect l="l" t="t" r="r" b="b"/>
                            <a:pathLst>
                              <a:path w="249238" h="1047750">
                                <a:moveTo>
                                  <a:pt x="0" y="1047750"/>
                                </a:moveTo>
                                <a:cubicBezTo>
                                  <a:pt x="94456" y="932656"/>
                                  <a:pt x="188913" y="817563"/>
                                  <a:pt x="219075" y="742950"/>
                                </a:cubicBezTo>
                                <a:cubicBezTo>
                                  <a:pt x="249238" y="668338"/>
                                  <a:pt x="195263" y="723900"/>
                                  <a:pt x="180975" y="600075"/>
                                </a:cubicBezTo>
                                <a:cubicBezTo>
                                  <a:pt x="166688" y="476250"/>
                                  <a:pt x="150019" y="238125"/>
                                  <a:pt x="133350"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42" name="Prostokąt 41"/>
                          <p:cNvSpPr/>
                          <p:nvPr/>
                        </p:nvSpPr>
                        <p:spPr>
                          <a:xfrm>
                            <a:off x="5278968" y="1657351"/>
                            <a:ext cx="288862" cy="261610"/>
                          </a:xfrm>
                          <a:prstGeom prst="rect">
                            <a:avLst/>
                          </a:prstGeom>
                        </p:spPr>
                        <p:txBody>
                          <a:bodyPr wrap="none">
                            <a:spAutoFit/>
                          </a:bodyPr>
                          <a:lstStyle/>
                          <a:p>
                            <a:pPr lvl="0" algn="r">
                              <a:spcBef>
                                <a:spcPct val="0"/>
                              </a:spcBef>
                              <a:defRPr/>
                            </a:pPr>
                            <a:r>
                              <a:rPr lang="pl-PL" sz="1100" b="1" dirty="0" smtClean="0">
                                <a:solidFill>
                                  <a:schemeClr val="bg1"/>
                                </a:solidFill>
                              </a:rPr>
                              <a:t>5 </a:t>
                            </a:r>
                            <a:endParaRPr lang="pl-PL" sz="1100" b="1" dirty="0">
                              <a:solidFill>
                                <a:schemeClr val="bg1"/>
                              </a:solidFill>
                            </a:endParaRPr>
                          </a:p>
                        </p:txBody>
                      </p:sp>
                    </p:grpSp>
                  </p:grpSp>
                  <p:sp>
                    <p:nvSpPr>
                      <p:cNvPr id="43" name="Prostokąt 42"/>
                      <p:cNvSpPr/>
                      <p:nvPr/>
                    </p:nvSpPr>
                    <p:spPr>
                      <a:xfrm>
                        <a:off x="3357554" y="2214554"/>
                        <a:ext cx="288862" cy="261610"/>
                      </a:xfrm>
                      <a:prstGeom prst="rect">
                        <a:avLst/>
                      </a:prstGeom>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grpSp>
                    <p:nvGrpSpPr>
                      <p:cNvPr id="19" name="Grupa 50"/>
                      <p:cNvGrpSpPr/>
                      <p:nvPr/>
                    </p:nvGrpSpPr>
                    <p:grpSpPr>
                      <a:xfrm>
                        <a:off x="3357554" y="2714620"/>
                        <a:ext cx="288862" cy="285752"/>
                        <a:chOff x="2500298" y="4429132"/>
                        <a:chExt cx="288862" cy="285752"/>
                      </a:xfrm>
                    </p:grpSpPr>
                    <p:sp>
                      <p:nvSpPr>
                        <p:cNvPr id="47" name="Prostokąt 46"/>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48" name="Elipsa 47"/>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0" name="Grupa 51"/>
                      <p:cNvGrpSpPr/>
                      <p:nvPr/>
                    </p:nvGrpSpPr>
                    <p:grpSpPr>
                      <a:xfrm>
                        <a:off x="3786182" y="3214686"/>
                        <a:ext cx="288862" cy="285752"/>
                        <a:chOff x="2500298" y="4429132"/>
                        <a:chExt cx="288862" cy="285752"/>
                      </a:xfrm>
                    </p:grpSpPr>
                    <p:sp>
                      <p:nvSpPr>
                        <p:cNvPr id="53" name="Prostokąt 52"/>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54" name="Elipsa 53"/>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1" name="Grupa 54"/>
                      <p:cNvGrpSpPr/>
                      <p:nvPr/>
                    </p:nvGrpSpPr>
                    <p:grpSpPr>
                      <a:xfrm>
                        <a:off x="4643438" y="4071942"/>
                        <a:ext cx="288862" cy="285752"/>
                        <a:chOff x="2500298" y="4429132"/>
                        <a:chExt cx="288862" cy="285752"/>
                      </a:xfrm>
                    </p:grpSpPr>
                    <p:sp>
                      <p:nvSpPr>
                        <p:cNvPr id="56" name="Prostokąt 55"/>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57" name="Elipsa 56"/>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2" name="Grupa 57"/>
                      <p:cNvGrpSpPr/>
                      <p:nvPr/>
                    </p:nvGrpSpPr>
                    <p:grpSpPr>
                      <a:xfrm>
                        <a:off x="5072066" y="4071942"/>
                        <a:ext cx="288862" cy="285752"/>
                        <a:chOff x="2500298" y="4429132"/>
                        <a:chExt cx="288862" cy="285752"/>
                      </a:xfrm>
                    </p:grpSpPr>
                    <p:sp>
                      <p:nvSpPr>
                        <p:cNvPr id="59" name="Prostokąt 58"/>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60" name="Elipsa 59"/>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
                  <p:nvSpPr>
                    <p:cNvPr id="64" name="Prostokąt 63"/>
                    <p:cNvSpPr/>
                    <p:nvPr/>
                  </p:nvSpPr>
                  <p:spPr>
                    <a:xfrm>
                      <a:off x="6072198" y="4429132"/>
                      <a:ext cx="288862" cy="261610"/>
                    </a:xfrm>
                    <a:prstGeom prst="rect">
                      <a:avLst/>
                    </a:prstGeom>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grpSp>
              <p:sp>
                <p:nvSpPr>
                  <p:cNvPr id="69" name="Prostokąt 68"/>
                  <p:cNvSpPr/>
                  <p:nvPr/>
                </p:nvSpPr>
                <p:spPr>
                  <a:xfrm>
                    <a:off x="4786314" y="3786190"/>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7 </a:t>
                    </a:r>
                    <a:endParaRPr lang="pl-PL" sz="1100" b="1" dirty="0">
                      <a:solidFill>
                        <a:schemeClr val="bg1"/>
                      </a:solidFill>
                    </a:endParaRPr>
                  </a:p>
                </p:txBody>
              </p:sp>
            </p:grpSp>
            <p:grpSp>
              <p:nvGrpSpPr>
                <p:cNvPr id="51" name="Grupa 69"/>
                <p:cNvGrpSpPr/>
                <p:nvPr/>
              </p:nvGrpSpPr>
              <p:grpSpPr>
                <a:xfrm>
                  <a:off x="4857752" y="4000504"/>
                  <a:ext cx="214314" cy="285752"/>
                  <a:chOff x="5000628" y="3643314"/>
                  <a:chExt cx="214314" cy="285752"/>
                </a:xfrm>
              </p:grpSpPr>
              <p:sp>
                <p:nvSpPr>
                  <p:cNvPr id="61" name="Prostokąt zaokrąglony 60"/>
                  <p:cNvSpPr/>
                  <p:nvPr/>
                </p:nvSpPr>
                <p:spPr>
                  <a:xfrm>
                    <a:off x="5000628" y="3643314"/>
                    <a:ext cx="214314" cy="250036"/>
                  </a:xfrm>
                  <a:prstGeom prst="roundRect">
                    <a:avLst/>
                  </a:pr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solidFill>
                        <a:srgbClr val="080808"/>
                      </a:solidFill>
                    </a:endParaRPr>
                  </a:p>
                </p:txBody>
              </p:sp>
              <p:sp>
                <p:nvSpPr>
                  <p:cNvPr id="65" name="Prostokąt 64"/>
                  <p:cNvSpPr/>
                  <p:nvPr/>
                </p:nvSpPr>
                <p:spPr>
                  <a:xfrm>
                    <a:off x="5000628" y="3667456"/>
                    <a:ext cx="142876" cy="261610"/>
                  </a:xfrm>
                  <a:prstGeom prst="rect">
                    <a:avLst/>
                  </a:prstGeom>
                </p:spPr>
                <p:txBody>
                  <a:bodyPr wrap="square">
                    <a:spAutoFit/>
                  </a:bodyPr>
                  <a:lstStyle/>
                  <a:p>
                    <a:pPr lvl="0" algn="r">
                      <a:spcBef>
                        <a:spcPct val="0"/>
                      </a:spcBef>
                      <a:defRPr/>
                    </a:pPr>
                    <a:r>
                      <a:rPr lang="pl-PL" sz="1100" b="1" dirty="0" smtClean="0">
                        <a:solidFill>
                          <a:schemeClr val="bg1"/>
                        </a:solidFill>
                      </a:rPr>
                      <a:t>8</a:t>
                    </a:r>
                    <a:endParaRPr lang="pl-PL" sz="1100" b="1" dirty="0">
                      <a:solidFill>
                        <a:schemeClr val="bg1"/>
                      </a:solidFill>
                    </a:endParaRPr>
                  </a:p>
                </p:txBody>
              </p:sp>
            </p:grpSp>
          </p:grpSp>
          <p:grpSp>
            <p:nvGrpSpPr>
              <p:cNvPr id="52" name="Grupa 70"/>
              <p:cNvGrpSpPr/>
              <p:nvPr/>
            </p:nvGrpSpPr>
            <p:grpSpPr>
              <a:xfrm>
                <a:off x="3714744" y="3143248"/>
                <a:ext cx="500066" cy="485448"/>
                <a:chOff x="3714744" y="3143248"/>
                <a:chExt cx="500066" cy="485448"/>
              </a:xfrm>
            </p:grpSpPr>
            <p:sp>
              <p:nvSpPr>
                <p:cNvPr id="66" name="Prostokąt zaokrąglony 65"/>
                <p:cNvSpPr/>
                <p:nvPr/>
              </p:nvSpPr>
              <p:spPr>
                <a:xfrm>
                  <a:off x="3714744" y="3143248"/>
                  <a:ext cx="500066" cy="428628"/>
                </a:xfrm>
                <a:prstGeom prst="roundRect">
                  <a:avLst/>
                </a:pr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solidFill>
                      <a:srgbClr val="080808"/>
                    </a:solidFill>
                  </a:endParaRPr>
                </a:p>
              </p:txBody>
            </p:sp>
            <p:sp>
              <p:nvSpPr>
                <p:cNvPr id="70" name="Prostokąt 69"/>
                <p:cNvSpPr/>
                <p:nvPr/>
              </p:nvSpPr>
              <p:spPr>
                <a:xfrm>
                  <a:off x="4000496" y="3357562"/>
                  <a:ext cx="204790" cy="271134"/>
                </a:xfrm>
                <a:prstGeom prst="rect">
                  <a:avLst/>
                </a:prstGeom>
              </p:spPr>
              <p:txBody>
                <a:bodyPr wrap="square">
                  <a:spAutoFit/>
                </a:bodyPr>
                <a:lstStyle/>
                <a:p>
                  <a:pPr lvl="0" algn="r">
                    <a:spcBef>
                      <a:spcPct val="0"/>
                    </a:spcBef>
                    <a:defRPr/>
                  </a:pPr>
                  <a:r>
                    <a:rPr lang="pl-PL" sz="1100" b="1" dirty="0" smtClean="0">
                      <a:solidFill>
                        <a:schemeClr val="bg1"/>
                      </a:solidFill>
                    </a:rPr>
                    <a:t>9</a:t>
                  </a:r>
                  <a:endParaRPr lang="pl-PL" sz="1100" b="1" dirty="0">
                    <a:solidFill>
                      <a:schemeClr val="bg1"/>
                    </a:solidFill>
                  </a:endParaRPr>
                </a:p>
              </p:txBody>
            </p:sp>
          </p:grpSp>
        </p:grpSp>
        <p:grpSp>
          <p:nvGrpSpPr>
            <p:cNvPr id="72" name="Grupa 71"/>
            <p:cNvGrpSpPr/>
            <p:nvPr/>
          </p:nvGrpSpPr>
          <p:grpSpPr>
            <a:xfrm>
              <a:off x="5217505" y="3571876"/>
              <a:ext cx="426065" cy="355902"/>
              <a:chOff x="5217505" y="3571876"/>
              <a:chExt cx="426065" cy="355902"/>
            </a:xfrm>
          </p:grpSpPr>
          <p:sp>
            <p:nvSpPr>
              <p:cNvPr id="68" name="Prostokąt 67"/>
              <p:cNvSpPr/>
              <p:nvPr/>
            </p:nvSpPr>
            <p:spPr>
              <a:xfrm rot="18728815">
                <a:off x="5214992" y="3574615"/>
                <a:ext cx="355676" cy="350649"/>
              </a:xfrm>
              <a:prstGeom prst="rect">
                <a:avLst/>
              </a:prstGeom>
              <a:solidFill>
                <a:srgbClr val="00B0F0">
                  <a:alpha val="30000"/>
                </a:srgbClr>
              </a:solid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1" name="Prostokąt 70"/>
              <p:cNvSpPr/>
              <p:nvPr/>
            </p:nvSpPr>
            <p:spPr>
              <a:xfrm>
                <a:off x="5286380" y="3571876"/>
                <a:ext cx="357190" cy="261610"/>
              </a:xfrm>
              <a:prstGeom prst="rect">
                <a:avLst/>
              </a:prstGeom>
            </p:spPr>
            <p:txBody>
              <a:bodyPr wrap="square">
                <a:spAutoFit/>
              </a:bodyPr>
              <a:lstStyle/>
              <a:p>
                <a:pPr lvl="0" algn="r">
                  <a:spcBef>
                    <a:spcPct val="0"/>
                  </a:spcBef>
                  <a:defRPr/>
                </a:pPr>
                <a:r>
                  <a:rPr lang="pl-PL" sz="1100" b="1" dirty="0" smtClean="0">
                    <a:solidFill>
                      <a:schemeClr val="bg1"/>
                    </a:solidFill>
                  </a:rPr>
                  <a:t>10 </a:t>
                </a:r>
                <a:endParaRPr lang="pl-PL" sz="1100" b="1" dirty="0">
                  <a:solidFill>
                    <a:schemeClr val="bg1"/>
                  </a:solidFill>
                </a:endParaRPr>
              </a:p>
            </p:txBody>
          </p:sp>
        </p:grpSp>
      </p:grpSp>
      <p:pic>
        <p:nvPicPr>
          <p:cNvPr id="74" name="Obraz 73"/>
          <p:cNvPicPr>
            <a:picLocks noChangeAspect="1"/>
          </p:cNvPicPr>
          <p:nvPr/>
        </p:nvPicPr>
        <p:blipFill rotWithShape="1">
          <a:blip r:embed="rId4"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3"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215238" cy="661578"/>
          </a:xfrm>
          <a:prstGeom prst="rect">
            <a:avLst/>
          </a:prstGeom>
          <a:noFill/>
        </p:spPr>
        <p:txBody>
          <a:bodyPr wrap="square">
            <a:noAutofit/>
          </a:bodyPr>
          <a:lstStyle/>
          <a:p>
            <a:pPr marL="342900" indent="-342900">
              <a:spcBef>
                <a:spcPct val="0"/>
              </a:spcBef>
              <a:defRPr/>
            </a:pPr>
            <a:r>
              <a:rPr lang="pl-PL" sz="1000" b="1" dirty="0" smtClean="0">
                <a:solidFill>
                  <a:schemeClr val="accent1"/>
                </a:solidFill>
              </a:rPr>
              <a:t>LINIA TRAMWAJOWA</a:t>
            </a:r>
          </a:p>
          <a:p>
            <a:pPr>
              <a:spcBef>
                <a:spcPct val="0"/>
              </a:spcBef>
              <a:defRPr/>
            </a:pPr>
            <a:r>
              <a:rPr lang="pl-PL" sz="1000" dirty="0" smtClean="0"/>
              <a:t>DOPROWADZIENIE LINII TRAMWAJOWEJ NA OSIEDLE  -  MOŻE BYĆ ETAPAMI, NAJLEPIEJ KOMPLEKSOWO I CAŁOŚCIOWO </a:t>
            </a:r>
          </a:p>
          <a:p>
            <a:pPr>
              <a:spcBef>
                <a:spcPct val="0"/>
              </a:spcBef>
              <a:defRPr/>
            </a:pPr>
            <a:r>
              <a:rPr lang="pl-PL" sz="1000" dirty="0" smtClean="0"/>
              <a:t>Z  UWAGI NA GWAŁTOWNY WZROST LICZBY LUDNOŚCI NA OSIEDLU.</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1"/>
                  </a:solidFill>
                  <a:prstDash val="solid"/>
                </a:ln>
                <a:solidFill>
                  <a:schemeClr val="accent1"/>
                </a:solidFill>
                <a:effectLst>
                  <a:reflection blurRad="12700" stA="28000" endPos="45000" dist="1000" dir="5400000" sy="-100000" algn="bl" rotWithShape="0"/>
                </a:effectLst>
              </a:rPr>
              <a:t>11</a:t>
            </a:r>
            <a:endParaRPr lang="pl-PL" sz="1200" cap="all" dirty="0">
              <a:ln w="9000" cmpd="sng">
                <a:solidFill>
                  <a:schemeClr val="accent1"/>
                </a:solidFill>
                <a:prstDash val="solid"/>
              </a:ln>
              <a:solidFill>
                <a:schemeClr val="accent1"/>
              </a:solidFill>
              <a:effectLst>
                <a:reflection blurRad="12700" stA="28000" endPos="45000" dist="1000" dir="5400000" sy="-100000" algn="bl" rotWithShape="0"/>
              </a:effectLst>
            </a:endParaRPr>
          </a:p>
        </p:txBody>
      </p:sp>
      <p:sp>
        <p:nvSpPr>
          <p:cNvPr id="11"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12" name="Prostokąt 11"/>
          <p:cNvSpPr/>
          <p:nvPr/>
        </p:nvSpPr>
        <p:spPr>
          <a:xfrm>
            <a:off x="1428728" y="928670"/>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1"/>
                  </a:solidFill>
                  <a:prstDash val="solid"/>
                </a:ln>
                <a:solidFill>
                  <a:schemeClr val="bg1"/>
                </a:solidFill>
                <a:effectLst>
                  <a:reflection blurRad="12700" stA="28000" endPos="45000" dist="1000" dir="5400000" sy="-100000" algn="bl" rotWithShape="0"/>
                </a:effectLst>
              </a:rPr>
              <a:t>PRZEMIESZCZANIE SIĘ</a:t>
            </a:r>
            <a:endParaRPr lang="pl-PL" sz="3200" cap="all" dirty="0">
              <a:ln w="9000" cmpd="sng">
                <a:solidFill>
                  <a:schemeClr val="accent1"/>
                </a:solidFill>
                <a:prstDash val="solid"/>
              </a:ln>
              <a:solidFill>
                <a:schemeClr val="bg1"/>
              </a:solidFill>
              <a:effectLst>
                <a:reflection blurRad="12700" stA="28000" endPos="45000" dist="1000" dir="5400000" sy="-100000" algn="bl" rotWithShape="0"/>
              </a:effectLst>
            </a:endParaRPr>
          </a:p>
        </p:txBody>
      </p:sp>
      <p:sp>
        <p:nvSpPr>
          <p:cNvPr id="40" name="Elipsa 39"/>
          <p:cNvSpPr/>
          <p:nvPr/>
        </p:nvSpPr>
        <p:spPr>
          <a:xfrm>
            <a:off x="3357554" y="2214554"/>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Elipsa 62"/>
          <p:cNvSpPr/>
          <p:nvPr/>
        </p:nvSpPr>
        <p:spPr>
          <a:xfrm>
            <a:off x="60721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67" name="Łącznik prosty 66"/>
          <p:cNvCxnSpPr/>
          <p:nvPr/>
        </p:nvCxnSpPr>
        <p:spPr>
          <a:xfrm rot="5400000" flipH="1" flipV="1">
            <a:off x="4750595" y="3893347"/>
            <a:ext cx="285752" cy="214314"/>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6" name="Grupa 75"/>
          <p:cNvGrpSpPr/>
          <p:nvPr/>
        </p:nvGrpSpPr>
        <p:grpSpPr>
          <a:xfrm>
            <a:off x="2928926" y="1071546"/>
            <a:ext cx="3575706" cy="4011144"/>
            <a:chOff x="2928926" y="1071546"/>
            <a:chExt cx="3575706" cy="4011144"/>
          </a:xfrm>
        </p:grpSpPr>
        <p:grpSp>
          <p:nvGrpSpPr>
            <p:cNvPr id="2" name="Grupa 72"/>
            <p:cNvGrpSpPr/>
            <p:nvPr/>
          </p:nvGrpSpPr>
          <p:grpSpPr>
            <a:xfrm>
              <a:off x="2928926" y="1071546"/>
              <a:ext cx="3432134" cy="4011144"/>
              <a:chOff x="2928926" y="1071546"/>
              <a:chExt cx="3432134" cy="4011144"/>
            </a:xfrm>
          </p:grpSpPr>
          <p:grpSp>
            <p:nvGrpSpPr>
              <p:cNvPr id="3" name="Grupa 71"/>
              <p:cNvGrpSpPr/>
              <p:nvPr/>
            </p:nvGrpSpPr>
            <p:grpSpPr>
              <a:xfrm>
                <a:off x="2928926" y="1071546"/>
                <a:ext cx="3432134" cy="4011144"/>
                <a:chOff x="2928926" y="1071546"/>
                <a:chExt cx="3432134" cy="4011144"/>
              </a:xfrm>
            </p:grpSpPr>
            <p:grpSp>
              <p:nvGrpSpPr>
                <p:cNvPr id="4" name="Grupa 70"/>
                <p:cNvGrpSpPr/>
                <p:nvPr/>
              </p:nvGrpSpPr>
              <p:grpSpPr>
                <a:xfrm>
                  <a:off x="2928926" y="1071546"/>
                  <a:ext cx="3432134" cy="4011144"/>
                  <a:chOff x="2928926" y="1071546"/>
                  <a:chExt cx="3432134" cy="4011144"/>
                </a:xfrm>
              </p:grpSpPr>
              <p:grpSp>
                <p:nvGrpSpPr>
                  <p:cNvPr id="5" name="Grupa 69"/>
                  <p:cNvGrpSpPr/>
                  <p:nvPr/>
                </p:nvGrpSpPr>
                <p:grpSpPr>
                  <a:xfrm>
                    <a:off x="2928926" y="1071546"/>
                    <a:ext cx="3432134" cy="4011144"/>
                    <a:chOff x="2928926" y="1071546"/>
                    <a:chExt cx="3432134" cy="4011144"/>
                  </a:xfrm>
                </p:grpSpPr>
                <p:grpSp>
                  <p:nvGrpSpPr>
                    <p:cNvPr id="6" name="Grupa 64"/>
                    <p:cNvGrpSpPr/>
                    <p:nvPr/>
                  </p:nvGrpSpPr>
                  <p:grpSpPr>
                    <a:xfrm>
                      <a:off x="2928926" y="1071546"/>
                      <a:ext cx="3432134" cy="4011144"/>
                      <a:chOff x="2928926" y="1071546"/>
                      <a:chExt cx="3432134" cy="4011144"/>
                    </a:xfrm>
                  </p:grpSpPr>
                  <p:grpSp>
                    <p:nvGrpSpPr>
                      <p:cNvPr id="7" name="Grupa 60"/>
                      <p:cNvGrpSpPr/>
                      <p:nvPr/>
                    </p:nvGrpSpPr>
                    <p:grpSpPr>
                      <a:xfrm>
                        <a:off x="2928926" y="1071546"/>
                        <a:ext cx="3333277" cy="4011144"/>
                        <a:chOff x="2928926" y="1071546"/>
                        <a:chExt cx="3333277" cy="4011144"/>
                      </a:xfrm>
                    </p:grpSpPr>
                    <p:grpSp>
                      <p:nvGrpSpPr>
                        <p:cNvPr id="8" name="Grupa 42"/>
                        <p:cNvGrpSpPr/>
                        <p:nvPr/>
                      </p:nvGrpSpPr>
                      <p:grpSpPr>
                        <a:xfrm>
                          <a:off x="2928926" y="1071546"/>
                          <a:ext cx="3333277" cy="4011144"/>
                          <a:chOff x="2928926" y="1071546"/>
                          <a:chExt cx="3333277" cy="4011144"/>
                        </a:xfrm>
                      </p:grpSpPr>
                      <p:grpSp>
                        <p:nvGrpSpPr>
                          <p:cNvPr id="9" name="Grupa 50"/>
                          <p:cNvGrpSpPr/>
                          <p:nvPr/>
                        </p:nvGrpSpPr>
                        <p:grpSpPr>
                          <a:xfrm>
                            <a:off x="2928926" y="1428736"/>
                            <a:ext cx="3333277" cy="3653954"/>
                            <a:chOff x="2928926" y="1428736"/>
                            <a:chExt cx="3333277" cy="3653954"/>
                          </a:xfrm>
                        </p:grpSpPr>
                        <p:grpSp>
                          <p:nvGrpSpPr>
                            <p:cNvPr id="10" name="Grupa 42"/>
                            <p:cNvGrpSpPr/>
                            <p:nvPr/>
                          </p:nvGrpSpPr>
                          <p:grpSpPr>
                            <a:xfrm>
                              <a:off x="2928926" y="1428736"/>
                              <a:ext cx="3333277" cy="3653954"/>
                              <a:chOff x="2928926" y="1428736"/>
                              <a:chExt cx="3333277" cy="3653954"/>
                            </a:xfrm>
                          </p:grpSpPr>
                          <p:grpSp>
                            <p:nvGrpSpPr>
                              <p:cNvPr id="14" name="Grupa 39"/>
                              <p:cNvGrpSpPr/>
                              <p:nvPr/>
                            </p:nvGrpSpPr>
                            <p:grpSpPr>
                              <a:xfrm>
                                <a:off x="2928926" y="1428736"/>
                                <a:ext cx="3333277" cy="3653954"/>
                                <a:chOff x="2928926" y="1428736"/>
                                <a:chExt cx="3333277" cy="3653954"/>
                              </a:xfrm>
                            </p:grpSpPr>
                            <p:grpSp>
                              <p:nvGrpSpPr>
                                <p:cNvPr id="15" name="Grupa 37"/>
                                <p:cNvGrpSpPr/>
                                <p:nvPr/>
                              </p:nvGrpSpPr>
                              <p:grpSpPr>
                                <a:xfrm>
                                  <a:off x="2928926" y="1428736"/>
                                  <a:ext cx="3333277" cy="3296101"/>
                                  <a:chOff x="2928926" y="1428736"/>
                                  <a:chExt cx="3333277" cy="3296101"/>
                                </a:xfrm>
                              </p:grpSpPr>
                              <p:grpSp>
                                <p:nvGrpSpPr>
                                  <p:cNvPr id="16" name="Grupa 23"/>
                                  <p:cNvGrpSpPr/>
                                  <p:nvPr/>
                                </p:nvGrpSpPr>
                                <p:grpSpPr>
                                  <a:xfrm>
                                    <a:off x="3357554" y="1428736"/>
                                    <a:ext cx="428628" cy="1000132"/>
                                    <a:chOff x="2688483" y="1476375"/>
                                    <a:chExt cx="438150" cy="1251438"/>
                                  </a:xfrm>
                                </p:grpSpPr>
                                <p:sp>
                                  <p:nvSpPr>
                                    <p:cNvPr id="25" name="Dowolny kształt 24"/>
                                    <p:cNvSpPr/>
                                    <p:nvPr/>
                                  </p:nvSpPr>
                                  <p:spPr>
                                    <a:xfrm>
                                      <a:off x="2688483" y="1476375"/>
                                      <a:ext cx="438150" cy="1251438"/>
                                    </a:xfrm>
                                    <a:custGeom>
                                      <a:avLst/>
                                      <a:gdLst>
                                        <a:gd name="connsiteX0" fmla="*/ 438150 w 438150"/>
                                        <a:gd name="connsiteY0" fmla="*/ 1162050 h 1162050"/>
                                        <a:gd name="connsiteX1" fmla="*/ 0 w 438150"/>
                                        <a:gd name="connsiteY1" fmla="*/ 0 h 1162050"/>
                                      </a:gdLst>
                                      <a:ahLst/>
                                      <a:cxnLst>
                                        <a:cxn ang="0">
                                          <a:pos x="connsiteX0" y="connsiteY0"/>
                                        </a:cxn>
                                        <a:cxn ang="0">
                                          <a:pos x="connsiteX1" y="connsiteY1"/>
                                        </a:cxn>
                                      </a:cxnLst>
                                      <a:rect l="l" t="t" r="r" b="b"/>
                                      <a:pathLst>
                                        <a:path w="438150" h="1162050">
                                          <a:moveTo>
                                            <a:pt x="438150" y="1162050"/>
                                          </a:moveTo>
                                          <a:cubicBezTo>
                                            <a:pt x="254000" y="680243"/>
                                            <a:pt x="69850" y="198437"/>
                                            <a:pt x="0"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26" name="Prostokąt 25"/>
                                    <p:cNvSpPr/>
                                    <p:nvPr/>
                                  </p:nvSpPr>
                                  <p:spPr>
                                    <a:xfrm>
                                      <a:off x="2807620" y="1500174"/>
                                      <a:ext cx="306829" cy="346918"/>
                                    </a:xfrm>
                                    <a:prstGeom prst="rect">
                                      <a:avLst/>
                                    </a:prstGeom>
                                  </p:spPr>
                                  <p:txBody>
                                    <a:bodyPr wrap="none">
                                      <a:spAutoFit/>
                                    </a:bodyPr>
                                    <a:lstStyle/>
                                    <a:p>
                                      <a:pPr lvl="0" algn="r">
                                        <a:spcBef>
                                          <a:spcPct val="0"/>
                                        </a:spcBef>
                                        <a:defRPr/>
                                      </a:pPr>
                                      <a:r>
                                        <a:rPr lang="pl-PL" sz="1100" b="1" dirty="0" smtClean="0">
                                          <a:solidFill>
                                            <a:schemeClr val="bg1"/>
                                          </a:solidFill>
                                        </a:rPr>
                                        <a:t>2</a:t>
                                      </a:r>
                                      <a:endParaRPr lang="pl-PL" sz="1100" b="1" dirty="0">
                                        <a:solidFill>
                                          <a:schemeClr val="bg1"/>
                                        </a:solidFill>
                                      </a:endParaRPr>
                                    </a:p>
                                  </p:txBody>
                                </p:sp>
                              </p:grpSp>
                              <p:grpSp>
                                <p:nvGrpSpPr>
                                  <p:cNvPr id="17" name="Grupa 26"/>
                                  <p:cNvGrpSpPr/>
                                  <p:nvPr/>
                                </p:nvGrpSpPr>
                                <p:grpSpPr>
                                  <a:xfrm>
                                    <a:off x="2928926" y="1428736"/>
                                    <a:ext cx="3333277" cy="3296101"/>
                                    <a:chOff x="2928926" y="1428736"/>
                                    <a:chExt cx="3333277" cy="3296101"/>
                                  </a:xfrm>
                                </p:grpSpPr>
                                <p:sp>
                                  <p:nvSpPr>
                                    <p:cNvPr id="28" name="Dowolny kształt 27"/>
                                    <p:cNvSpPr/>
                                    <p:nvPr/>
                                  </p:nvSpPr>
                                  <p:spPr>
                                    <a:xfrm>
                                      <a:off x="2928926" y="2295222"/>
                                      <a:ext cx="3333277" cy="2429615"/>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nvGrpSpPr>
                                    <p:cNvPr id="18" name="Grupa 25"/>
                                    <p:cNvGrpSpPr/>
                                    <p:nvPr/>
                                  </p:nvGrpSpPr>
                                  <p:grpSpPr>
                                    <a:xfrm>
                                      <a:off x="3071802" y="1428736"/>
                                      <a:ext cx="3144251" cy="2822683"/>
                                      <a:chOff x="3071802" y="1428736"/>
                                      <a:chExt cx="3144251" cy="2822683"/>
                                    </a:xfrm>
                                  </p:grpSpPr>
                                  <p:cxnSp>
                                    <p:nvCxnSpPr>
                                      <p:cNvPr id="32" name="Łącznik prosty 31"/>
                                      <p:cNvCxnSpPr/>
                                      <p:nvPr/>
                                    </p:nvCxnSpPr>
                                    <p:spPr>
                                      <a:xfrm rot="16200000" flipV="1">
                                        <a:off x="2865972" y="1777443"/>
                                        <a:ext cx="973959" cy="276545"/>
                                      </a:xfrm>
                                      <a:prstGeom prst="line">
                                        <a:avLst/>
                                      </a:pr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cxnSp>
                                  <p:sp>
                                    <p:nvSpPr>
                                      <p:cNvPr id="33" name="Dowolny kształt 32"/>
                                      <p:cNvSpPr/>
                                      <p:nvPr/>
                                    </p:nvSpPr>
                                    <p:spPr>
                                      <a:xfrm>
                                        <a:off x="5224556" y="2831167"/>
                                        <a:ext cx="991497" cy="98256"/>
                                      </a:xfrm>
                                      <a:custGeom>
                                        <a:avLst/>
                                        <a:gdLst>
                                          <a:gd name="connsiteX0" fmla="*/ 0 w 1180213"/>
                                          <a:gd name="connsiteY0" fmla="*/ 0 h 116958"/>
                                          <a:gd name="connsiteX1" fmla="*/ 414669 w 1180213"/>
                                          <a:gd name="connsiteY1" fmla="*/ 21265 h 116958"/>
                                          <a:gd name="connsiteX2" fmla="*/ 754911 w 1180213"/>
                                          <a:gd name="connsiteY2" fmla="*/ 31897 h 116958"/>
                                          <a:gd name="connsiteX3" fmla="*/ 1180213 w 1180213"/>
                                          <a:gd name="connsiteY3" fmla="*/ 116958 h 116958"/>
                                        </a:gdLst>
                                        <a:ahLst/>
                                        <a:cxnLst>
                                          <a:cxn ang="0">
                                            <a:pos x="connsiteX0" y="connsiteY0"/>
                                          </a:cxn>
                                          <a:cxn ang="0">
                                            <a:pos x="connsiteX1" y="connsiteY1"/>
                                          </a:cxn>
                                          <a:cxn ang="0">
                                            <a:pos x="connsiteX2" y="connsiteY2"/>
                                          </a:cxn>
                                          <a:cxn ang="0">
                                            <a:pos x="connsiteX3" y="connsiteY3"/>
                                          </a:cxn>
                                        </a:cxnLst>
                                        <a:rect l="l" t="t" r="r" b="b"/>
                                        <a:pathLst>
                                          <a:path w="1180213" h="116958">
                                            <a:moveTo>
                                              <a:pt x="0" y="0"/>
                                            </a:moveTo>
                                            <a:lnTo>
                                              <a:pt x="414669" y="21265"/>
                                            </a:lnTo>
                                            <a:cubicBezTo>
                                              <a:pt x="540488" y="26581"/>
                                              <a:pt x="627321" y="15948"/>
                                              <a:pt x="754911" y="31897"/>
                                            </a:cubicBezTo>
                                            <a:cubicBezTo>
                                              <a:pt x="882501" y="47846"/>
                                              <a:pt x="1031357" y="82402"/>
                                              <a:pt x="1180213" y="116958"/>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4" name="Dowolny kształt 33"/>
                                      <p:cNvSpPr/>
                                      <p:nvPr/>
                                    </p:nvSpPr>
                                    <p:spPr>
                                      <a:xfrm>
                                        <a:off x="3929058" y="1428736"/>
                                        <a:ext cx="164081" cy="1009405"/>
                                      </a:xfrm>
                                      <a:custGeom>
                                        <a:avLst/>
                                        <a:gdLst>
                                          <a:gd name="connsiteX0" fmla="*/ 85060 w 237461"/>
                                          <a:gd name="connsiteY0" fmla="*/ 1371600 h 1371600"/>
                                          <a:gd name="connsiteX1" fmla="*/ 223284 w 237461"/>
                                          <a:gd name="connsiteY1" fmla="*/ 701749 h 1371600"/>
                                          <a:gd name="connsiteX2" fmla="*/ 0 w 237461"/>
                                          <a:gd name="connsiteY2" fmla="*/ 0 h 1371600"/>
                                        </a:gdLst>
                                        <a:ahLst/>
                                        <a:cxnLst>
                                          <a:cxn ang="0">
                                            <a:pos x="connsiteX0" y="connsiteY0"/>
                                          </a:cxn>
                                          <a:cxn ang="0">
                                            <a:pos x="connsiteX1" y="connsiteY1"/>
                                          </a:cxn>
                                          <a:cxn ang="0">
                                            <a:pos x="connsiteX2" y="connsiteY2"/>
                                          </a:cxn>
                                        </a:cxnLst>
                                        <a:rect l="l" t="t" r="r" b="b"/>
                                        <a:pathLst>
                                          <a:path w="237461" h="1371600">
                                            <a:moveTo>
                                              <a:pt x="85060" y="1371600"/>
                                            </a:moveTo>
                                            <a:cubicBezTo>
                                              <a:pt x="161260" y="1150974"/>
                                              <a:pt x="237461" y="930349"/>
                                              <a:pt x="223284" y="701749"/>
                                            </a:cubicBezTo>
                                            <a:cubicBezTo>
                                              <a:pt x="209107" y="473149"/>
                                              <a:pt x="104553" y="236574"/>
                                              <a:pt x="0" y="0"/>
                                            </a:cubicBez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5" name="Dowolny kształt 34"/>
                                      <p:cNvSpPr/>
                                      <p:nvPr/>
                                    </p:nvSpPr>
                                    <p:spPr>
                                      <a:xfrm>
                                        <a:off x="4012725" y="2438141"/>
                                        <a:ext cx="263506" cy="509147"/>
                                      </a:xfrm>
                                      <a:custGeom>
                                        <a:avLst/>
                                        <a:gdLst>
                                          <a:gd name="connsiteX0" fmla="*/ 38986 w 313660"/>
                                          <a:gd name="connsiteY0" fmla="*/ 0 h 606056"/>
                                          <a:gd name="connsiteX1" fmla="*/ 38986 w 313660"/>
                                          <a:gd name="connsiteY1" fmla="*/ 382772 h 606056"/>
                                          <a:gd name="connsiteX2" fmla="*/ 272902 w 313660"/>
                                          <a:gd name="connsiteY2" fmla="*/ 574158 h 606056"/>
                                          <a:gd name="connsiteX3" fmla="*/ 283535 w 313660"/>
                                          <a:gd name="connsiteY3" fmla="*/ 574158 h 606056"/>
                                        </a:gdLst>
                                        <a:ahLst/>
                                        <a:cxnLst>
                                          <a:cxn ang="0">
                                            <a:pos x="connsiteX0" y="connsiteY0"/>
                                          </a:cxn>
                                          <a:cxn ang="0">
                                            <a:pos x="connsiteX1" y="connsiteY1"/>
                                          </a:cxn>
                                          <a:cxn ang="0">
                                            <a:pos x="connsiteX2" y="connsiteY2"/>
                                          </a:cxn>
                                          <a:cxn ang="0">
                                            <a:pos x="connsiteX3" y="connsiteY3"/>
                                          </a:cxn>
                                        </a:cxnLst>
                                        <a:rect l="l" t="t" r="r" b="b"/>
                                        <a:pathLst>
                                          <a:path w="313660" h="606056">
                                            <a:moveTo>
                                              <a:pt x="38986" y="0"/>
                                            </a:moveTo>
                                            <a:cubicBezTo>
                                              <a:pt x="19493" y="143539"/>
                                              <a:pt x="0" y="287079"/>
                                              <a:pt x="38986" y="382772"/>
                                            </a:cubicBezTo>
                                            <a:cubicBezTo>
                                              <a:pt x="77972" y="478465"/>
                                              <a:pt x="232144" y="542260"/>
                                              <a:pt x="272902" y="574158"/>
                                            </a:cubicBezTo>
                                            <a:cubicBezTo>
                                              <a:pt x="313660" y="606056"/>
                                              <a:pt x="298597" y="590107"/>
                                              <a:pt x="283535" y="574158"/>
                                            </a:cubicBezTo>
                                          </a:path>
                                        </a:pathLst>
                                      </a:cu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6" name="Dowolny kształt 35"/>
                                      <p:cNvSpPr/>
                                      <p:nvPr/>
                                    </p:nvSpPr>
                                    <p:spPr>
                                      <a:xfrm>
                                        <a:off x="5233487" y="3724408"/>
                                        <a:ext cx="446621" cy="527011"/>
                                      </a:xfrm>
                                      <a:custGeom>
                                        <a:avLst/>
                                        <a:gdLst>
                                          <a:gd name="connsiteX0" fmla="*/ 0 w 531628"/>
                                          <a:gd name="connsiteY0" fmla="*/ 627320 h 627320"/>
                                          <a:gd name="connsiteX1" fmla="*/ 148856 w 531628"/>
                                          <a:gd name="connsiteY1" fmla="*/ 361506 h 627320"/>
                                          <a:gd name="connsiteX2" fmla="*/ 531628 w 531628"/>
                                          <a:gd name="connsiteY2" fmla="*/ 0 h 627320"/>
                                        </a:gdLst>
                                        <a:ahLst/>
                                        <a:cxnLst>
                                          <a:cxn ang="0">
                                            <a:pos x="connsiteX0" y="connsiteY0"/>
                                          </a:cxn>
                                          <a:cxn ang="0">
                                            <a:pos x="connsiteX1" y="connsiteY1"/>
                                          </a:cxn>
                                          <a:cxn ang="0">
                                            <a:pos x="connsiteX2" y="connsiteY2"/>
                                          </a:cxn>
                                        </a:cxnLst>
                                        <a:rect l="l" t="t" r="r" b="b"/>
                                        <a:pathLst>
                                          <a:path w="531628" h="627320">
                                            <a:moveTo>
                                              <a:pt x="0" y="627320"/>
                                            </a:moveTo>
                                            <a:cubicBezTo>
                                              <a:pt x="30125" y="546689"/>
                                              <a:pt x="60251" y="466059"/>
                                              <a:pt x="148856" y="361506"/>
                                            </a:cubicBezTo>
                                            <a:cubicBezTo>
                                              <a:pt x="237461" y="256953"/>
                                              <a:pt x="384544" y="128476"/>
                                              <a:pt x="531628"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7" name="Prostokąt 36"/>
                                      <p:cNvSpPr/>
                                      <p:nvPr/>
                                    </p:nvSpPr>
                                    <p:spPr>
                                      <a:xfrm>
                                        <a:off x="3071802" y="1714488"/>
                                        <a:ext cx="240060" cy="206850"/>
                                      </a:xfrm>
                                      <a:prstGeom prst="rect">
                                        <a:avLst/>
                                      </a:prstGeom>
                                      <a:ln w="25400">
                                        <a:noFill/>
                                      </a:ln>
                                    </p:spPr>
                                    <p:txBody>
                                      <a:bodyPr wrap="square">
                                        <a:spAutoFit/>
                                      </a:bodyPr>
                                      <a:lstStyle/>
                                      <a:p>
                                        <a:pPr lvl="0" algn="r">
                                          <a:spcBef>
                                            <a:spcPct val="0"/>
                                          </a:spcBef>
                                          <a:defRPr/>
                                        </a:pPr>
                                        <a:r>
                                          <a:rPr lang="pl-PL" sz="1000" b="1" dirty="0" smtClean="0">
                                            <a:solidFill>
                                              <a:schemeClr val="bg1"/>
                                            </a:solidFill>
                                          </a:rPr>
                                          <a:t>1 </a:t>
                                        </a:r>
                                        <a:endParaRPr lang="pl-PL" sz="1000" b="1" dirty="0">
                                          <a:solidFill>
                                            <a:schemeClr val="bg1"/>
                                          </a:solidFill>
                                        </a:endParaRPr>
                                      </a:p>
                                    </p:txBody>
                                  </p:sp>
                                </p:grpSp>
                              </p:grpSp>
                            </p:grpSp>
                            <p:sp>
                              <p:nvSpPr>
                                <p:cNvPr id="24" name="Dowolny kształt 23"/>
                                <p:cNvSpPr/>
                                <p:nvPr/>
                              </p:nvSpPr>
                              <p:spPr>
                                <a:xfrm>
                                  <a:off x="3214678" y="2786058"/>
                                  <a:ext cx="2392326" cy="2296632"/>
                                </a:xfrm>
                                <a:custGeom>
                                  <a:avLst/>
                                  <a:gdLst>
                                    <a:gd name="connsiteX0" fmla="*/ 0 w 2392326"/>
                                    <a:gd name="connsiteY0" fmla="*/ 53163 h 2296632"/>
                                    <a:gd name="connsiteX1" fmla="*/ 1467293 w 2392326"/>
                                    <a:gd name="connsiteY1" fmla="*/ 2137144 h 2296632"/>
                                    <a:gd name="connsiteX2" fmla="*/ 1488558 w 2392326"/>
                                    <a:gd name="connsiteY2" fmla="*/ 2020186 h 2296632"/>
                                    <a:gd name="connsiteX3" fmla="*/ 1594884 w 2392326"/>
                                    <a:gd name="connsiteY3" fmla="*/ 1956391 h 2296632"/>
                                    <a:gd name="connsiteX4" fmla="*/ 1711842 w 2392326"/>
                                    <a:gd name="connsiteY4" fmla="*/ 2041451 h 2296632"/>
                                    <a:gd name="connsiteX5" fmla="*/ 1733107 w 2392326"/>
                                    <a:gd name="connsiteY5" fmla="*/ 2009553 h 2296632"/>
                                    <a:gd name="connsiteX6" fmla="*/ 1775637 w 2392326"/>
                                    <a:gd name="connsiteY6" fmla="*/ 1977656 h 2296632"/>
                                    <a:gd name="connsiteX7" fmla="*/ 1956391 w 2392326"/>
                                    <a:gd name="connsiteY7" fmla="*/ 2296632 h 2296632"/>
                                    <a:gd name="connsiteX8" fmla="*/ 2328530 w 2392326"/>
                                    <a:gd name="connsiteY8" fmla="*/ 1541721 h 2296632"/>
                                    <a:gd name="connsiteX9" fmla="*/ 2392326 w 2392326"/>
                                    <a:gd name="connsiteY9" fmla="*/ 1446028 h 2296632"/>
                                    <a:gd name="connsiteX10" fmla="*/ 1329070 w 2392326"/>
                                    <a:gd name="connsiteY10" fmla="*/ 1339702 h 2296632"/>
                                    <a:gd name="connsiteX11" fmla="*/ 1137684 w 2392326"/>
                                    <a:gd name="connsiteY11" fmla="*/ 1265274 h 2296632"/>
                                    <a:gd name="connsiteX12" fmla="*/ 999461 w 2392326"/>
                                    <a:gd name="connsiteY12" fmla="*/ 925032 h 2296632"/>
                                    <a:gd name="connsiteX13" fmla="*/ 446568 w 2392326"/>
                                    <a:gd name="connsiteY13" fmla="*/ 148856 h 2296632"/>
                                    <a:gd name="connsiteX14" fmla="*/ 223284 w 2392326"/>
                                    <a:gd name="connsiteY14" fmla="*/ 31898 h 2296632"/>
                                    <a:gd name="connsiteX15" fmla="*/ 85061 w 2392326"/>
                                    <a:gd name="connsiteY15" fmla="*/ 0 h 2296632"/>
                                    <a:gd name="connsiteX16" fmla="*/ 0 w 2392326"/>
                                    <a:gd name="connsiteY16" fmla="*/ 53163 h 229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92326" h="2296632">
                                      <a:moveTo>
                                        <a:pt x="0" y="53163"/>
                                      </a:moveTo>
                                      <a:lnTo>
                                        <a:pt x="1467293" y="2137144"/>
                                      </a:lnTo>
                                      <a:lnTo>
                                        <a:pt x="1488558" y="2020186"/>
                                      </a:lnTo>
                                      <a:lnTo>
                                        <a:pt x="1594884" y="1956391"/>
                                      </a:lnTo>
                                      <a:lnTo>
                                        <a:pt x="1711842" y="2041451"/>
                                      </a:lnTo>
                                      <a:lnTo>
                                        <a:pt x="1733107" y="2009553"/>
                                      </a:lnTo>
                                      <a:lnTo>
                                        <a:pt x="1775637" y="1977656"/>
                                      </a:lnTo>
                                      <a:lnTo>
                                        <a:pt x="1956391" y="2296632"/>
                                      </a:lnTo>
                                      <a:lnTo>
                                        <a:pt x="2328530" y="1541721"/>
                                      </a:lnTo>
                                      <a:lnTo>
                                        <a:pt x="2392326" y="1446028"/>
                                      </a:lnTo>
                                      <a:lnTo>
                                        <a:pt x="1329070" y="1339702"/>
                                      </a:lnTo>
                                      <a:lnTo>
                                        <a:pt x="1137684" y="1265274"/>
                                      </a:lnTo>
                                      <a:lnTo>
                                        <a:pt x="999461" y="925032"/>
                                      </a:lnTo>
                                      <a:lnTo>
                                        <a:pt x="446568" y="148856"/>
                                      </a:lnTo>
                                      <a:lnTo>
                                        <a:pt x="223284" y="31898"/>
                                      </a:lnTo>
                                      <a:lnTo>
                                        <a:pt x="85061" y="0"/>
                                      </a:lnTo>
                                      <a:lnTo>
                                        <a:pt x="0" y="53163"/>
                                      </a:lnTo>
                                      <a:close/>
                                    </a:path>
                                  </a:pathLst>
                                </a:custGeom>
                                <a:solidFill>
                                  <a:srgbClr val="00B0F0">
                                    <a:alpha val="30000"/>
                                  </a:srgbClr>
                                </a:solid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Dowolny kształt 26"/>
                                <p:cNvSpPr/>
                                <p:nvPr/>
                              </p:nvSpPr>
                              <p:spPr>
                                <a:xfrm>
                                  <a:off x="4958637" y="4214818"/>
                                  <a:ext cx="219123" cy="785818"/>
                                </a:xfrm>
                                <a:custGeom>
                                  <a:avLst/>
                                  <a:gdLst>
                                    <a:gd name="connsiteX0" fmla="*/ 0 w 276225"/>
                                    <a:gd name="connsiteY0" fmla="*/ 990600 h 990600"/>
                                    <a:gd name="connsiteX1" fmla="*/ 66675 w 276225"/>
                                    <a:gd name="connsiteY1" fmla="*/ 962025 h 990600"/>
                                    <a:gd name="connsiteX2" fmla="*/ 200025 w 276225"/>
                                    <a:gd name="connsiteY2" fmla="*/ 828675 h 990600"/>
                                    <a:gd name="connsiteX3" fmla="*/ 171450 w 276225"/>
                                    <a:gd name="connsiteY3" fmla="*/ 466725 h 990600"/>
                                    <a:gd name="connsiteX4" fmla="*/ 276225 w 276225"/>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990600">
                                      <a:moveTo>
                                        <a:pt x="0" y="990600"/>
                                      </a:moveTo>
                                      <a:cubicBezTo>
                                        <a:pt x="16669" y="989806"/>
                                        <a:pt x="33338" y="989013"/>
                                        <a:pt x="66675" y="962025"/>
                                      </a:cubicBezTo>
                                      <a:cubicBezTo>
                                        <a:pt x="100013" y="935038"/>
                                        <a:pt x="182563" y="911225"/>
                                        <a:pt x="200025" y="828675"/>
                                      </a:cubicBezTo>
                                      <a:cubicBezTo>
                                        <a:pt x="217487" y="746125"/>
                                        <a:pt x="158750" y="604837"/>
                                        <a:pt x="171450" y="466725"/>
                                      </a:cubicBezTo>
                                      <a:cubicBezTo>
                                        <a:pt x="184150" y="328613"/>
                                        <a:pt x="230187" y="164306"/>
                                        <a:pt x="276225" y="0"/>
                                      </a:cubicBez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1" name="Dowolny kształt 30"/>
                                <p:cNvSpPr/>
                                <p:nvPr/>
                              </p:nvSpPr>
                              <p:spPr>
                                <a:xfrm>
                                  <a:off x="4768137" y="4168390"/>
                                  <a:ext cx="123733" cy="689372"/>
                                </a:xfrm>
                                <a:custGeom>
                                  <a:avLst/>
                                  <a:gdLst>
                                    <a:gd name="connsiteX0" fmla="*/ 0 w 133350"/>
                                    <a:gd name="connsiteY0" fmla="*/ 742950 h 742950"/>
                                    <a:gd name="connsiteX1" fmla="*/ 133350 w 133350"/>
                                    <a:gd name="connsiteY1" fmla="*/ 0 h 742950"/>
                                  </a:gdLst>
                                  <a:ahLst/>
                                  <a:cxnLst>
                                    <a:cxn ang="0">
                                      <a:pos x="connsiteX0" y="connsiteY0"/>
                                    </a:cxn>
                                    <a:cxn ang="0">
                                      <a:pos x="connsiteX1" y="connsiteY1"/>
                                    </a:cxn>
                                  </a:cxnLst>
                                  <a:rect l="l" t="t" r="r" b="b"/>
                                  <a:pathLst>
                                    <a:path w="133350" h="742950">
                                      <a:moveTo>
                                        <a:pt x="0" y="742950"/>
                                      </a:moveTo>
                                      <a:lnTo>
                                        <a:pt x="133350" y="0"/>
                                      </a:ln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9" name="Prostokąt 38"/>
                                <p:cNvSpPr/>
                                <p:nvPr/>
                              </p:nvSpPr>
                              <p:spPr>
                                <a:xfrm>
                                  <a:off x="4786314" y="4357694"/>
                                  <a:ext cx="256801" cy="261610"/>
                                </a:xfrm>
                                <a:prstGeom prst="rect">
                                  <a:avLst/>
                                </a:prstGeom>
                              </p:spPr>
                              <p:txBody>
                                <a:bodyPr wrap="none">
                                  <a:spAutoFit/>
                                </a:bodyPr>
                                <a:lstStyle/>
                                <a:p>
                                  <a:pPr lvl="0" algn="r">
                                    <a:spcBef>
                                      <a:spcPct val="0"/>
                                    </a:spcBef>
                                    <a:defRPr/>
                                  </a:pPr>
                                  <a:r>
                                    <a:rPr lang="pl-PL" sz="1100" b="1" dirty="0" smtClean="0">
                                      <a:solidFill>
                                        <a:schemeClr val="bg1"/>
                                      </a:solidFill>
                                    </a:rPr>
                                    <a:t>3</a:t>
                                  </a:r>
                                  <a:endParaRPr lang="pl-PL" sz="1100" b="1" dirty="0">
                                    <a:solidFill>
                                      <a:schemeClr val="bg1"/>
                                    </a:solidFill>
                                  </a:endParaRPr>
                                </a:p>
                              </p:txBody>
                            </p:sp>
                          </p:grpSp>
                          <p:cxnSp>
                            <p:nvCxnSpPr>
                              <p:cNvPr id="38" name="Łącznik prosty 37"/>
                              <p:cNvCxnSpPr/>
                              <p:nvPr/>
                            </p:nvCxnSpPr>
                            <p:spPr>
                              <a:xfrm flipV="1">
                                <a:off x="4071934" y="3357562"/>
                                <a:ext cx="406215" cy="353687"/>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5" name="Łącznik prosty 44"/>
                            <p:cNvCxnSpPr/>
                            <p:nvPr/>
                          </p:nvCxnSpPr>
                          <p:spPr>
                            <a:xfrm rot="5400000" flipH="1" flipV="1">
                              <a:off x="4393405" y="3821909"/>
                              <a:ext cx="285752" cy="214314"/>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Prostokąt 48"/>
                            <p:cNvSpPr/>
                            <p:nvPr/>
                          </p:nvSpPr>
                          <p:spPr>
                            <a:xfrm>
                              <a:off x="4286248" y="3500438"/>
                              <a:ext cx="256801" cy="261610"/>
                            </a:xfrm>
                            <a:prstGeom prst="rect">
                              <a:avLst/>
                            </a:prstGeom>
                          </p:spPr>
                          <p:txBody>
                            <a:bodyPr wrap="none">
                              <a:spAutoFit/>
                            </a:bodyPr>
                            <a:lstStyle/>
                            <a:p>
                              <a:pPr lvl="0" algn="r">
                                <a:spcBef>
                                  <a:spcPct val="0"/>
                                </a:spcBef>
                                <a:defRPr/>
                              </a:pPr>
                              <a:r>
                                <a:rPr lang="pl-PL" sz="1100" b="1" dirty="0" smtClean="0">
                                  <a:solidFill>
                                    <a:schemeClr val="bg1"/>
                                  </a:solidFill>
                                </a:rPr>
                                <a:t>4</a:t>
                              </a:r>
                              <a:endParaRPr lang="pl-PL" sz="1100" b="1" dirty="0">
                                <a:solidFill>
                                  <a:schemeClr val="bg1"/>
                                </a:solidFill>
                              </a:endParaRPr>
                            </a:p>
                          </p:txBody>
                        </p:sp>
                      </p:grpSp>
                      <p:grpSp>
                        <p:nvGrpSpPr>
                          <p:cNvPr id="19" name="Grupa 39"/>
                          <p:cNvGrpSpPr/>
                          <p:nvPr/>
                        </p:nvGrpSpPr>
                        <p:grpSpPr>
                          <a:xfrm>
                            <a:off x="5365226" y="1071546"/>
                            <a:ext cx="424330" cy="1047750"/>
                            <a:chOff x="5143500" y="1514475"/>
                            <a:chExt cx="424330" cy="1047750"/>
                          </a:xfrm>
                        </p:grpSpPr>
                        <p:sp>
                          <p:nvSpPr>
                            <p:cNvPr id="41" name="Dowolny kształt 40"/>
                            <p:cNvSpPr/>
                            <p:nvPr/>
                          </p:nvSpPr>
                          <p:spPr>
                            <a:xfrm>
                              <a:off x="5143500" y="1514475"/>
                              <a:ext cx="249238" cy="1047750"/>
                            </a:xfrm>
                            <a:custGeom>
                              <a:avLst/>
                              <a:gdLst>
                                <a:gd name="connsiteX0" fmla="*/ 0 w 249238"/>
                                <a:gd name="connsiteY0" fmla="*/ 1047750 h 1047750"/>
                                <a:gd name="connsiteX1" fmla="*/ 219075 w 249238"/>
                                <a:gd name="connsiteY1" fmla="*/ 742950 h 1047750"/>
                                <a:gd name="connsiteX2" fmla="*/ 180975 w 249238"/>
                                <a:gd name="connsiteY2" fmla="*/ 600075 h 1047750"/>
                                <a:gd name="connsiteX3" fmla="*/ 133350 w 249238"/>
                                <a:gd name="connsiteY3" fmla="*/ 0 h 1047750"/>
                              </a:gdLst>
                              <a:ahLst/>
                              <a:cxnLst>
                                <a:cxn ang="0">
                                  <a:pos x="connsiteX0" y="connsiteY0"/>
                                </a:cxn>
                                <a:cxn ang="0">
                                  <a:pos x="connsiteX1" y="connsiteY1"/>
                                </a:cxn>
                                <a:cxn ang="0">
                                  <a:pos x="connsiteX2" y="connsiteY2"/>
                                </a:cxn>
                                <a:cxn ang="0">
                                  <a:pos x="connsiteX3" y="connsiteY3"/>
                                </a:cxn>
                              </a:cxnLst>
                              <a:rect l="l" t="t" r="r" b="b"/>
                              <a:pathLst>
                                <a:path w="249238" h="1047750">
                                  <a:moveTo>
                                    <a:pt x="0" y="1047750"/>
                                  </a:moveTo>
                                  <a:cubicBezTo>
                                    <a:pt x="94456" y="932656"/>
                                    <a:pt x="188913" y="817563"/>
                                    <a:pt x="219075" y="742950"/>
                                  </a:cubicBezTo>
                                  <a:cubicBezTo>
                                    <a:pt x="249238" y="668338"/>
                                    <a:pt x="195263" y="723900"/>
                                    <a:pt x="180975" y="600075"/>
                                  </a:cubicBezTo>
                                  <a:cubicBezTo>
                                    <a:pt x="166688" y="476250"/>
                                    <a:pt x="150019" y="238125"/>
                                    <a:pt x="133350"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42" name="Prostokąt 41"/>
                            <p:cNvSpPr/>
                            <p:nvPr/>
                          </p:nvSpPr>
                          <p:spPr>
                            <a:xfrm>
                              <a:off x="5278968" y="1657351"/>
                              <a:ext cx="288862" cy="261610"/>
                            </a:xfrm>
                            <a:prstGeom prst="rect">
                              <a:avLst/>
                            </a:prstGeom>
                          </p:spPr>
                          <p:txBody>
                            <a:bodyPr wrap="none">
                              <a:spAutoFit/>
                            </a:bodyPr>
                            <a:lstStyle/>
                            <a:p>
                              <a:pPr lvl="0" algn="r">
                                <a:spcBef>
                                  <a:spcPct val="0"/>
                                </a:spcBef>
                                <a:defRPr/>
                              </a:pPr>
                              <a:r>
                                <a:rPr lang="pl-PL" sz="1100" b="1" dirty="0" smtClean="0">
                                  <a:solidFill>
                                    <a:schemeClr val="bg1"/>
                                  </a:solidFill>
                                </a:rPr>
                                <a:t>5 </a:t>
                              </a:r>
                              <a:endParaRPr lang="pl-PL" sz="1100" b="1" dirty="0">
                                <a:solidFill>
                                  <a:schemeClr val="bg1"/>
                                </a:solidFill>
                              </a:endParaRPr>
                            </a:p>
                          </p:txBody>
                        </p:sp>
                      </p:grpSp>
                    </p:grpSp>
                    <p:sp>
                      <p:nvSpPr>
                        <p:cNvPr id="43" name="Prostokąt 42"/>
                        <p:cNvSpPr/>
                        <p:nvPr/>
                      </p:nvSpPr>
                      <p:spPr>
                        <a:xfrm>
                          <a:off x="3357554" y="2214554"/>
                          <a:ext cx="288862" cy="261610"/>
                        </a:xfrm>
                        <a:prstGeom prst="rect">
                          <a:avLst/>
                        </a:prstGeom>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grpSp>
                      <p:nvGrpSpPr>
                        <p:cNvPr id="20" name="Grupa 50"/>
                        <p:cNvGrpSpPr/>
                        <p:nvPr/>
                      </p:nvGrpSpPr>
                      <p:grpSpPr>
                        <a:xfrm>
                          <a:off x="3357554" y="2714620"/>
                          <a:ext cx="288862" cy="285752"/>
                          <a:chOff x="2500298" y="4429132"/>
                          <a:chExt cx="288862" cy="285752"/>
                        </a:xfrm>
                      </p:grpSpPr>
                      <p:sp>
                        <p:nvSpPr>
                          <p:cNvPr id="47" name="Prostokąt 46"/>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48" name="Elipsa 47"/>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1" name="Grupa 51"/>
                        <p:cNvGrpSpPr/>
                        <p:nvPr/>
                      </p:nvGrpSpPr>
                      <p:grpSpPr>
                        <a:xfrm>
                          <a:off x="3786182" y="3214686"/>
                          <a:ext cx="288862" cy="285752"/>
                          <a:chOff x="2500298" y="4429132"/>
                          <a:chExt cx="288862" cy="285752"/>
                        </a:xfrm>
                      </p:grpSpPr>
                      <p:sp>
                        <p:nvSpPr>
                          <p:cNvPr id="53" name="Prostokąt 52"/>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54" name="Elipsa 53"/>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2" name="Grupa 54"/>
                        <p:cNvGrpSpPr/>
                        <p:nvPr/>
                      </p:nvGrpSpPr>
                      <p:grpSpPr>
                        <a:xfrm>
                          <a:off x="4643438" y="4071942"/>
                          <a:ext cx="288862" cy="285752"/>
                          <a:chOff x="2500298" y="4429132"/>
                          <a:chExt cx="288862" cy="285752"/>
                        </a:xfrm>
                      </p:grpSpPr>
                      <p:sp>
                        <p:nvSpPr>
                          <p:cNvPr id="56" name="Prostokąt 55"/>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57" name="Elipsa 56"/>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1" name="Grupa 57"/>
                        <p:cNvGrpSpPr/>
                        <p:nvPr/>
                      </p:nvGrpSpPr>
                      <p:grpSpPr>
                        <a:xfrm>
                          <a:off x="5072066" y="4071942"/>
                          <a:ext cx="288862" cy="285752"/>
                          <a:chOff x="2500298" y="4429132"/>
                          <a:chExt cx="288862" cy="285752"/>
                        </a:xfrm>
                      </p:grpSpPr>
                      <p:sp>
                        <p:nvSpPr>
                          <p:cNvPr id="59" name="Prostokąt 58"/>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60" name="Elipsa 59"/>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
                    <p:nvSpPr>
                      <p:cNvPr id="64" name="Prostokąt 63"/>
                      <p:cNvSpPr/>
                      <p:nvPr/>
                    </p:nvSpPr>
                    <p:spPr>
                      <a:xfrm>
                        <a:off x="6072198" y="4429132"/>
                        <a:ext cx="288862" cy="261610"/>
                      </a:xfrm>
                      <a:prstGeom prst="rect">
                        <a:avLst/>
                      </a:prstGeom>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grpSp>
                <p:sp>
                  <p:nvSpPr>
                    <p:cNvPr id="69" name="Prostokąt 68"/>
                    <p:cNvSpPr/>
                    <p:nvPr/>
                  </p:nvSpPr>
                  <p:spPr>
                    <a:xfrm>
                      <a:off x="4786314" y="3786190"/>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7 </a:t>
                      </a:r>
                      <a:endParaRPr lang="pl-PL" sz="1100" b="1" dirty="0">
                        <a:solidFill>
                          <a:schemeClr val="bg1"/>
                        </a:solidFill>
                      </a:endParaRPr>
                    </a:p>
                  </p:txBody>
                </p:sp>
              </p:grpSp>
              <p:grpSp>
                <p:nvGrpSpPr>
                  <p:cNvPr id="52" name="Grupa 69"/>
                  <p:cNvGrpSpPr/>
                  <p:nvPr/>
                </p:nvGrpSpPr>
                <p:grpSpPr>
                  <a:xfrm>
                    <a:off x="4857752" y="4000504"/>
                    <a:ext cx="214314" cy="285752"/>
                    <a:chOff x="5000628" y="3643314"/>
                    <a:chExt cx="214314" cy="285752"/>
                  </a:xfrm>
                </p:grpSpPr>
                <p:sp>
                  <p:nvSpPr>
                    <p:cNvPr id="61" name="Prostokąt zaokrąglony 60"/>
                    <p:cNvSpPr/>
                    <p:nvPr/>
                  </p:nvSpPr>
                  <p:spPr>
                    <a:xfrm>
                      <a:off x="5000628" y="3643314"/>
                      <a:ext cx="214314" cy="250036"/>
                    </a:xfrm>
                    <a:prstGeom prst="roundRect">
                      <a:avLst/>
                    </a:pr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solidFill>
                          <a:srgbClr val="080808"/>
                        </a:solidFill>
                      </a:endParaRPr>
                    </a:p>
                  </p:txBody>
                </p:sp>
                <p:sp>
                  <p:nvSpPr>
                    <p:cNvPr id="65" name="Prostokąt 64"/>
                    <p:cNvSpPr/>
                    <p:nvPr/>
                  </p:nvSpPr>
                  <p:spPr>
                    <a:xfrm>
                      <a:off x="5000628" y="3667456"/>
                      <a:ext cx="142876" cy="261610"/>
                    </a:xfrm>
                    <a:prstGeom prst="rect">
                      <a:avLst/>
                    </a:prstGeom>
                  </p:spPr>
                  <p:txBody>
                    <a:bodyPr wrap="square">
                      <a:spAutoFit/>
                    </a:bodyPr>
                    <a:lstStyle/>
                    <a:p>
                      <a:pPr lvl="0" algn="r">
                        <a:spcBef>
                          <a:spcPct val="0"/>
                        </a:spcBef>
                        <a:defRPr/>
                      </a:pPr>
                      <a:r>
                        <a:rPr lang="pl-PL" sz="1100" b="1" dirty="0" smtClean="0">
                          <a:solidFill>
                            <a:schemeClr val="bg1"/>
                          </a:solidFill>
                        </a:rPr>
                        <a:t>8</a:t>
                      </a:r>
                      <a:endParaRPr lang="pl-PL" sz="1100" b="1" dirty="0">
                        <a:solidFill>
                          <a:schemeClr val="bg1"/>
                        </a:solidFill>
                      </a:endParaRPr>
                    </a:p>
                  </p:txBody>
                </p:sp>
              </p:grpSp>
            </p:grpSp>
            <p:grpSp>
              <p:nvGrpSpPr>
                <p:cNvPr id="55" name="Grupa 70"/>
                <p:cNvGrpSpPr/>
                <p:nvPr/>
              </p:nvGrpSpPr>
              <p:grpSpPr>
                <a:xfrm>
                  <a:off x="3714744" y="3143248"/>
                  <a:ext cx="500066" cy="485448"/>
                  <a:chOff x="3714744" y="3143248"/>
                  <a:chExt cx="500066" cy="485448"/>
                </a:xfrm>
              </p:grpSpPr>
              <p:sp>
                <p:nvSpPr>
                  <p:cNvPr id="66" name="Prostokąt zaokrąglony 65"/>
                  <p:cNvSpPr/>
                  <p:nvPr/>
                </p:nvSpPr>
                <p:spPr>
                  <a:xfrm>
                    <a:off x="3714744" y="3143248"/>
                    <a:ext cx="500066" cy="428628"/>
                  </a:xfrm>
                  <a:prstGeom prst="roundRect">
                    <a:avLst/>
                  </a:pr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solidFill>
                        <a:srgbClr val="080808"/>
                      </a:solidFill>
                    </a:endParaRPr>
                  </a:p>
                </p:txBody>
              </p:sp>
              <p:sp>
                <p:nvSpPr>
                  <p:cNvPr id="70" name="Prostokąt 69"/>
                  <p:cNvSpPr/>
                  <p:nvPr/>
                </p:nvSpPr>
                <p:spPr>
                  <a:xfrm>
                    <a:off x="4000496" y="3357562"/>
                    <a:ext cx="204790" cy="271134"/>
                  </a:xfrm>
                  <a:prstGeom prst="rect">
                    <a:avLst/>
                  </a:prstGeom>
                </p:spPr>
                <p:txBody>
                  <a:bodyPr wrap="square">
                    <a:spAutoFit/>
                  </a:bodyPr>
                  <a:lstStyle/>
                  <a:p>
                    <a:pPr lvl="0" algn="r">
                      <a:spcBef>
                        <a:spcPct val="0"/>
                      </a:spcBef>
                      <a:defRPr/>
                    </a:pPr>
                    <a:r>
                      <a:rPr lang="pl-PL" sz="1100" b="1" dirty="0" smtClean="0">
                        <a:solidFill>
                          <a:schemeClr val="bg1"/>
                        </a:solidFill>
                      </a:rPr>
                      <a:t>9</a:t>
                    </a:r>
                    <a:endParaRPr lang="pl-PL" sz="1100" b="1" dirty="0">
                      <a:solidFill>
                        <a:schemeClr val="bg1"/>
                      </a:solidFill>
                    </a:endParaRPr>
                  </a:p>
                </p:txBody>
              </p:sp>
            </p:grpSp>
          </p:grpSp>
          <p:grpSp>
            <p:nvGrpSpPr>
              <p:cNvPr id="58" name="Grupa 71"/>
              <p:cNvGrpSpPr/>
              <p:nvPr/>
            </p:nvGrpSpPr>
            <p:grpSpPr>
              <a:xfrm>
                <a:off x="5217505" y="3571876"/>
                <a:ext cx="426065" cy="355902"/>
                <a:chOff x="5217505" y="3571876"/>
                <a:chExt cx="426065" cy="355902"/>
              </a:xfrm>
            </p:grpSpPr>
            <p:sp>
              <p:nvSpPr>
                <p:cNvPr id="68" name="Prostokąt 67"/>
                <p:cNvSpPr/>
                <p:nvPr/>
              </p:nvSpPr>
              <p:spPr>
                <a:xfrm rot="18728815">
                  <a:off x="5214992" y="3574615"/>
                  <a:ext cx="355676" cy="350649"/>
                </a:xfrm>
                <a:prstGeom prst="rect">
                  <a:avLst/>
                </a:prstGeom>
                <a:solidFill>
                  <a:srgbClr val="00B0F0">
                    <a:alpha val="30000"/>
                  </a:srgbClr>
                </a:solid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1" name="Prostokąt 70"/>
                <p:cNvSpPr/>
                <p:nvPr/>
              </p:nvSpPr>
              <p:spPr>
                <a:xfrm>
                  <a:off x="5286380" y="3571876"/>
                  <a:ext cx="357190" cy="261610"/>
                </a:xfrm>
                <a:prstGeom prst="rect">
                  <a:avLst/>
                </a:prstGeom>
              </p:spPr>
              <p:txBody>
                <a:bodyPr wrap="square">
                  <a:spAutoFit/>
                </a:bodyPr>
                <a:lstStyle/>
                <a:p>
                  <a:pPr lvl="0" algn="r">
                    <a:spcBef>
                      <a:spcPct val="0"/>
                    </a:spcBef>
                    <a:defRPr/>
                  </a:pPr>
                  <a:r>
                    <a:rPr lang="pl-PL" sz="1100" b="1" dirty="0" smtClean="0">
                      <a:solidFill>
                        <a:schemeClr val="bg1"/>
                      </a:solidFill>
                    </a:rPr>
                    <a:t>10 </a:t>
                  </a:r>
                  <a:endParaRPr lang="pl-PL" sz="1100" b="1" dirty="0">
                    <a:solidFill>
                      <a:schemeClr val="bg1"/>
                    </a:solidFill>
                  </a:endParaRPr>
                </a:p>
              </p:txBody>
            </p:sp>
          </p:grpSp>
        </p:grpSp>
        <p:grpSp>
          <p:nvGrpSpPr>
            <p:cNvPr id="75" name="Grupa 74"/>
            <p:cNvGrpSpPr/>
            <p:nvPr/>
          </p:nvGrpSpPr>
          <p:grpSpPr>
            <a:xfrm>
              <a:off x="3143240" y="2500306"/>
              <a:ext cx="3361392" cy="2500330"/>
              <a:chOff x="3143240" y="2500306"/>
              <a:chExt cx="3361392" cy="2500330"/>
            </a:xfrm>
          </p:grpSpPr>
          <p:sp>
            <p:nvSpPr>
              <p:cNvPr id="72" name="Dowolny kształt 71"/>
              <p:cNvSpPr/>
              <p:nvPr/>
            </p:nvSpPr>
            <p:spPr>
              <a:xfrm>
                <a:off x="3143240" y="2500306"/>
                <a:ext cx="3205552" cy="2500330"/>
              </a:xfrm>
              <a:custGeom>
                <a:avLst/>
                <a:gdLst>
                  <a:gd name="connsiteX0" fmla="*/ 3700131 w 3756838"/>
                  <a:gd name="connsiteY0" fmla="*/ 3030279 h 3030279"/>
                  <a:gd name="connsiteX1" fmla="*/ 3551275 w 3756838"/>
                  <a:gd name="connsiteY1" fmla="*/ 2849526 h 3030279"/>
                  <a:gd name="connsiteX2" fmla="*/ 3721396 w 3756838"/>
                  <a:gd name="connsiteY2" fmla="*/ 2402959 h 3030279"/>
                  <a:gd name="connsiteX3" fmla="*/ 3646968 w 3756838"/>
                  <a:gd name="connsiteY3" fmla="*/ 2020186 h 3030279"/>
                  <a:gd name="connsiteX4" fmla="*/ 3062177 w 3756838"/>
                  <a:gd name="connsiteY4" fmla="*/ 1509824 h 3030279"/>
                  <a:gd name="connsiteX5" fmla="*/ 2477386 w 3756838"/>
                  <a:gd name="connsiteY5" fmla="*/ 744279 h 3030279"/>
                  <a:gd name="connsiteX6" fmla="*/ 2339163 w 3756838"/>
                  <a:gd name="connsiteY6" fmla="*/ 393405 h 3030279"/>
                  <a:gd name="connsiteX7" fmla="*/ 1509824 w 3756838"/>
                  <a:gd name="connsiteY7" fmla="*/ 308345 h 3030279"/>
                  <a:gd name="connsiteX8" fmla="*/ 882503 w 3756838"/>
                  <a:gd name="connsiteY8" fmla="*/ 499731 h 3030279"/>
                  <a:gd name="connsiteX9" fmla="*/ 0 w 3756838"/>
                  <a:gd name="connsiteY9" fmla="*/ 0 h 303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56838" h="3030279">
                    <a:moveTo>
                      <a:pt x="3700131" y="3030279"/>
                    </a:moveTo>
                    <a:cubicBezTo>
                      <a:pt x="3623931" y="2992179"/>
                      <a:pt x="3547731" y="2954079"/>
                      <a:pt x="3551275" y="2849526"/>
                    </a:cubicBezTo>
                    <a:cubicBezTo>
                      <a:pt x="3554819" y="2744973"/>
                      <a:pt x="3705447" y="2541182"/>
                      <a:pt x="3721396" y="2402959"/>
                    </a:cubicBezTo>
                    <a:cubicBezTo>
                      <a:pt x="3737345" y="2264736"/>
                      <a:pt x="3756838" y="2169042"/>
                      <a:pt x="3646968" y="2020186"/>
                    </a:cubicBezTo>
                    <a:cubicBezTo>
                      <a:pt x="3537098" y="1871330"/>
                      <a:pt x="3257107" y="1722475"/>
                      <a:pt x="3062177" y="1509824"/>
                    </a:cubicBezTo>
                    <a:cubicBezTo>
                      <a:pt x="2867247" y="1297173"/>
                      <a:pt x="2597888" y="930349"/>
                      <a:pt x="2477386" y="744279"/>
                    </a:cubicBezTo>
                    <a:cubicBezTo>
                      <a:pt x="2356884" y="558209"/>
                      <a:pt x="2500423" y="466061"/>
                      <a:pt x="2339163" y="393405"/>
                    </a:cubicBezTo>
                    <a:cubicBezTo>
                      <a:pt x="2177903" y="320749"/>
                      <a:pt x="1752601" y="290624"/>
                      <a:pt x="1509824" y="308345"/>
                    </a:cubicBezTo>
                    <a:cubicBezTo>
                      <a:pt x="1267047" y="326066"/>
                      <a:pt x="1134140" y="551122"/>
                      <a:pt x="882503" y="499731"/>
                    </a:cubicBezTo>
                    <a:cubicBezTo>
                      <a:pt x="630866" y="448340"/>
                      <a:pt x="315433" y="224170"/>
                      <a:pt x="0" y="0"/>
                    </a:cubicBezTo>
                  </a:path>
                </a:pathLst>
              </a:custGeom>
              <a:ln w="38100">
                <a:solidFill>
                  <a:schemeClr val="tx2">
                    <a:lumMod val="50000"/>
                  </a:schemeClr>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73" name="Prostokąt 72"/>
              <p:cNvSpPr/>
              <p:nvPr/>
            </p:nvSpPr>
            <p:spPr>
              <a:xfrm>
                <a:off x="6143636" y="4714884"/>
                <a:ext cx="360996" cy="261610"/>
              </a:xfrm>
              <a:prstGeom prst="rect">
                <a:avLst/>
              </a:prstGeom>
            </p:spPr>
            <p:txBody>
              <a:bodyPr wrap="none">
                <a:spAutoFit/>
              </a:bodyPr>
              <a:lstStyle/>
              <a:p>
                <a:pPr lvl="0" algn="r">
                  <a:spcBef>
                    <a:spcPct val="0"/>
                  </a:spcBef>
                  <a:defRPr/>
                </a:pPr>
                <a:r>
                  <a:rPr lang="pl-PL" sz="1100" b="1" dirty="0" smtClean="0">
                    <a:solidFill>
                      <a:schemeClr val="bg1"/>
                    </a:solidFill>
                  </a:rPr>
                  <a:t>11 </a:t>
                </a:r>
                <a:endParaRPr lang="pl-PL" sz="1100" b="1" dirty="0">
                  <a:solidFill>
                    <a:schemeClr val="bg1"/>
                  </a:solidFill>
                </a:endParaRPr>
              </a:p>
            </p:txBody>
          </p:sp>
        </p:grpSp>
      </p:grpSp>
      <p:pic>
        <p:nvPicPr>
          <p:cNvPr id="77" name="Obraz 76"/>
          <p:cNvPicPr>
            <a:picLocks noChangeAspect="1"/>
          </p:cNvPicPr>
          <p:nvPr/>
        </p:nvPicPr>
        <p:blipFill rotWithShape="1">
          <a:blip r:embed="rId4"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3"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215238" cy="661578"/>
          </a:xfrm>
          <a:prstGeom prst="rect">
            <a:avLst/>
          </a:prstGeom>
          <a:noFill/>
        </p:spPr>
        <p:txBody>
          <a:bodyPr wrap="square">
            <a:noAutofit/>
          </a:bodyPr>
          <a:lstStyle/>
          <a:p>
            <a:pPr marL="342900" indent="-342900">
              <a:spcBef>
                <a:spcPct val="0"/>
              </a:spcBef>
              <a:defRPr/>
            </a:pPr>
            <a:r>
              <a:rPr lang="pl-PL" sz="1000" b="1" dirty="0" smtClean="0">
                <a:solidFill>
                  <a:schemeClr val="accent1"/>
                </a:solidFill>
              </a:rPr>
              <a:t>PRZYSTANEK KOLEJOWY MAŚLICE - STABŁOWICE</a:t>
            </a:r>
          </a:p>
          <a:p>
            <a:pPr>
              <a:spcBef>
                <a:spcPct val="0"/>
              </a:spcBef>
              <a:defRPr/>
            </a:pPr>
            <a:r>
              <a:rPr lang="pl-PL" sz="1000" dirty="0" smtClean="0"/>
              <a:t>BUDOWA PRZYSTANKU KOLEJOWEGO (MAŚLICE – STABŁOWICE) WRAZ Z PARKINGIEM PARK &amp; RIDE, BIKE &amp; RIDE, KISS &amp; RIDE </a:t>
            </a:r>
          </a:p>
          <a:p>
            <a:pPr>
              <a:spcBef>
                <a:spcPct val="0"/>
              </a:spcBef>
              <a:defRPr/>
            </a:pPr>
            <a:r>
              <a:rPr lang="pl-PL" sz="1000" dirty="0" smtClean="0"/>
              <a:t>NA WYSOKOŚCI </a:t>
            </a:r>
            <a:r>
              <a:rPr lang="pl-PL" sz="1000" dirty="0" smtClean="0"/>
              <a:t>UL. </a:t>
            </a:r>
            <a:r>
              <a:rPr lang="pl-PL" sz="1000" dirty="0" smtClean="0"/>
              <a:t>GÓRECKIEJ Z PRZEJŚCIEM PODZIEMNYM, ŁĄCZĄCYM OSIEDLA MAŚLICE I STABŁOWICE.</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1"/>
                  </a:solidFill>
                  <a:prstDash val="solid"/>
                </a:ln>
                <a:solidFill>
                  <a:schemeClr val="accent1"/>
                </a:solidFill>
                <a:effectLst>
                  <a:reflection blurRad="12700" stA="28000" endPos="45000" dist="1000" dir="5400000" sy="-100000" algn="bl" rotWithShape="0"/>
                </a:effectLst>
              </a:rPr>
              <a:t>12</a:t>
            </a:r>
            <a:endParaRPr lang="pl-PL" sz="1200" cap="all" dirty="0">
              <a:ln w="9000" cmpd="sng">
                <a:solidFill>
                  <a:schemeClr val="accent1"/>
                </a:solidFill>
                <a:prstDash val="solid"/>
              </a:ln>
              <a:solidFill>
                <a:schemeClr val="accent1"/>
              </a:solidFill>
              <a:effectLst>
                <a:reflection blurRad="12700" stA="28000" endPos="45000" dist="1000" dir="5400000" sy="-100000" algn="bl" rotWithShape="0"/>
              </a:effectLst>
            </a:endParaRPr>
          </a:p>
        </p:txBody>
      </p:sp>
      <p:sp>
        <p:nvSpPr>
          <p:cNvPr id="11"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12" name="Prostokąt 11"/>
          <p:cNvSpPr/>
          <p:nvPr/>
        </p:nvSpPr>
        <p:spPr>
          <a:xfrm>
            <a:off x="1428728" y="928670"/>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1"/>
                  </a:solidFill>
                  <a:prstDash val="solid"/>
                </a:ln>
                <a:solidFill>
                  <a:schemeClr val="bg1"/>
                </a:solidFill>
                <a:effectLst>
                  <a:reflection blurRad="12700" stA="28000" endPos="45000" dist="1000" dir="5400000" sy="-100000" algn="bl" rotWithShape="0"/>
                </a:effectLst>
              </a:rPr>
              <a:t>PRZEMIESZCZANIE SIĘ</a:t>
            </a:r>
            <a:endParaRPr lang="pl-PL" sz="3200" cap="all" dirty="0">
              <a:ln w="9000" cmpd="sng">
                <a:solidFill>
                  <a:schemeClr val="accent1"/>
                </a:solidFill>
                <a:prstDash val="solid"/>
              </a:ln>
              <a:solidFill>
                <a:schemeClr val="bg1"/>
              </a:solidFill>
              <a:effectLst>
                <a:reflection blurRad="12700" stA="28000" endPos="45000" dist="1000" dir="5400000" sy="-100000" algn="bl" rotWithShape="0"/>
              </a:effectLst>
            </a:endParaRPr>
          </a:p>
        </p:txBody>
      </p:sp>
      <p:sp>
        <p:nvSpPr>
          <p:cNvPr id="40" name="Elipsa 39"/>
          <p:cNvSpPr/>
          <p:nvPr/>
        </p:nvSpPr>
        <p:spPr>
          <a:xfrm>
            <a:off x="3357554" y="2214554"/>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Elipsa 62"/>
          <p:cNvSpPr/>
          <p:nvPr/>
        </p:nvSpPr>
        <p:spPr>
          <a:xfrm>
            <a:off x="60721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67" name="Łącznik prosty 66"/>
          <p:cNvCxnSpPr/>
          <p:nvPr/>
        </p:nvCxnSpPr>
        <p:spPr>
          <a:xfrm rot="5400000" flipH="1" flipV="1">
            <a:off x="4750595" y="3893347"/>
            <a:ext cx="285752" cy="214314"/>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0" name="Grupa 79"/>
          <p:cNvGrpSpPr/>
          <p:nvPr/>
        </p:nvGrpSpPr>
        <p:grpSpPr>
          <a:xfrm>
            <a:off x="2928926" y="1071546"/>
            <a:ext cx="3575706" cy="4011144"/>
            <a:chOff x="2928926" y="1071546"/>
            <a:chExt cx="3575706" cy="4011144"/>
          </a:xfrm>
        </p:grpSpPr>
        <p:grpSp>
          <p:nvGrpSpPr>
            <p:cNvPr id="2" name="Grupa 75"/>
            <p:cNvGrpSpPr/>
            <p:nvPr/>
          </p:nvGrpSpPr>
          <p:grpSpPr>
            <a:xfrm>
              <a:off x="2928926" y="1071546"/>
              <a:ext cx="3575706" cy="4011144"/>
              <a:chOff x="2928926" y="1071546"/>
              <a:chExt cx="3575706" cy="4011144"/>
            </a:xfrm>
          </p:grpSpPr>
          <p:grpSp>
            <p:nvGrpSpPr>
              <p:cNvPr id="3" name="Grupa 72"/>
              <p:cNvGrpSpPr/>
              <p:nvPr/>
            </p:nvGrpSpPr>
            <p:grpSpPr>
              <a:xfrm>
                <a:off x="2928926" y="1071546"/>
                <a:ext cx="3432134" cy="4011144"/>
                <a:chOff x="2928926" y="1071546"/>
                <a:chExt cx="3432134" cy="4011144"/>
              </a:xfrm>
            </p:grpSpPr>
            <p:grpSp>
              <p:nvGrpSpPr>
                <p:cNvPr id="4" name="Grupa 71"/>
                <p:cNvGrpSpPr/>
                <p:nvPr/>
              </p:nvGrpSpPr>
              <p:grpSpPr>
                <a:xfrm>
                  <a:off x="2928926" y="1071546"/>
                  <a:ext cx="3432134" cy="4011144"/>
                  <a:chOff x="2928926" y="1071546"/>
                  <a:chExt cx="3432134" cy="4011144"/>
                </a:xfrm>
              </p:grpSpPr>
              <p:grpSp>
                <p:nvGrpSpPr>
                  <p:cNvPr id="5" name="Grupa 70"/>
                  <p:cNvGrpSpPr/>
                  <p:nvPr/>
                </p:nvGrpSpPr>
                <p:grpSpPr>
                  <a:xfrm>
                    <a:off x="2928926" y="1071546"/>
                    <a:ext cx="3432134" cy="4011144"/>
                    <a:chOff x="2928926" y="1071546"/>
                    <a:chExt cx="3432134" cy="4011144"/>
                  </a:xfrm>
                </p:grpSpPr>
                <p:grpSp>
                  <p:nvGrpSpPr>
                    <p:cNvPr id="6" name="Grupa 69"/>
                    <p:cNvGrpSpPr/>
                    <p:nvPr/>
                  </p:nvGrpSpPr>
                  <p:grpSpPr>
                    <a:xfrm>
                      <a:off x="2928926" y="1071546"/>
                      <a:ext cx="3432134" cy="4011144"/>
                      <a:chOff x="2928926" y="1071546"/>
                      <a:chExt cx="3432134" cy="4011144"/>
                    </a:xfrm>
                  </p:grpSpPr>
                  <p:grpSp>
                    <p:nvGrpSpPr>
                      <p:cNvPr id="7" name="Grupa 64"/>
                      <p:cNvGrpSpPr/>
                      <p:nvPr/>
                    </p:nvGrpSpPr>
                    <p:grpSpPr>
                      <a:xfrm>
                        <a:off x="2928926" y="1071546"/>
                        <a:ext cx="3432134" cy="4011144"/>
                        <a:chOff x="2928926" y="1071546"/>
                        <a:chExt cx="3432134" cy="4011144"/>
                      </a:xfrm>
                    </p:grpSpPr>
                    <p:grpSp>
                      <p:nvGrpSpPr>
                        <p:cNvPr id="8" name="Grupa 60"/>
                        <p:cNvGrpSpPr/>
                        <p:nvPr/>
                      </p:nvGrpSpPr>
                      <p:grpSpPr>
                        <a:xfrm>
                          <a:off x="2928926" y="1071546"/>
                          <a:ext cx="3333277" cy="4011144"/>
                          <a:chOff x="2928926" y="1071546"/>
                          <a:chExt cx="3333277" cy="4011144"/>
                        </a:xfrm>
                      </p:grpSpPr>
                      <p:grpSp>
                        <p:nvGrpSpPr>
                          <p:cNvPr id="9" name="Grupa 42"/>
                          <p:cNvGrpSpPr/>
                          <p:nvPr/>
                        </p:nvGrpSpPr>
                        <p:grpSpPr>
                          <a:xfrm>
                            <a:off x="2928926" y="1071546"/>
                            <a:ext cx="3333277" cy="4011144"/>
                            <a:chOff x="2928926" y="1071546"/>
                            <a:chExt cx="3333277" cy="4011144"/>
                          </a:xfrm>
                        </p:grpSpPr>
                        <p:grpSp>
                          <p:nvGrpSpPr>
                            <p:cNvPr id="10" name="Grupa 50"/>
                            <p:cNvGrpSpPr/>
                            <p:nvPr/>
                          </p:nvGrpSpPr>
                          <p:grpSpPr>
                            <a:xfrm>
                              <a:off x="2928926" y="1428736"/>
                              <a:ext cx="3333277" cy="3653954"/>
                              <a:chOff x="2928926" y="1428736"/>
                              <a:chExt cx="3333277" cy="3653954"/>
                            </a:xfrm>
                          </p:grpSpPr>
                          <p:grpSp>
                            <p:nvGrpSpPr>
                              <p:cNvPr id="14" name="Grupa 42"/>
                              <p:cNvGrpSpPr/>
                              <p:nvPr/>
                            </p:nvGrpSpPr>
                            <p:grpSpPr>
                              <a:xfrm>
                                <a:off x="2928926" y="1428736"/>
                                <a:ext cx="3333277" cy="3653954"/>
                                <a:chOff x="2928926" y="1428736"/>
                                <a:chExt cx="3333277" cy="3653954"/>
                              </a:xfrm>
                            </p:grpSpPr>
                            <p:grpSp>
                              <p:nvGrpSpPr>
                                <p:cNvPr id="15" name="Grupa 39"/>
                                <p:cNvGrpSpPr/>
                                <p:nvPr/>
                              </p:nvGrpSpPr>
                              <p:grpSpPr>
                                <a:xfrm>
                                  <a:off x="2928926" y="1428736"/>
                                  <a:ext cx="3333277" cy="3653954"/>
                                  <a:chOff x="2928926" y="1428736"/>
                                  <a:chExt cx="3333277" cy="3653954"/>
                                </a:xfrm>
                              </p:grpSpPr>
                              <p:grpSp>
                                <p:nvGrpSpPr>
                                  <p:cNvPr id="16" name="Grupa 37"/>
                                  <p:cNvGrpSpPr/>
                                  <p:nvPr/>
                                </p:nvGrpSpPr>
                                <p:grpSpPr>
                                  <a:xfrm>
                                    <a:off x="2928926" y="1428736"/>
                                    <a:ext cx="3333277" cy="3296101"/>
                                    <a:chOff x="2928926" y="1428736"/>
                                    <a:chExt cx="3333277" cy="3296101"/>
                                  </a:xfrm>
                                </p:grpSpPr>
                                <p:grpSp>
                                  <p:nvGrpSpPr>
                                    <p:cNvPr id="17" name="Grupa 23"/>
                                    <p:cNvGrpSpPr/>
                                    <p:nvPr/>
                                  </p:nvGrpSpPr>
                                  <p:grpSpPr>
                                    <a:xfrm>
                                      <a:off x="3357554" y="1428736"/>
                                      <a:ext cx="428628" cy="1000132"/>
                                      <a:chOff x="2688483" y="1476375"/>
                                      <a:chExt cx="438150" cy="1251438"/>
                                    </a:xfrm>
                                  </p:grpSpPr>
                                  <p:sp>
                                    <p:nvSpPr>
                                      <p:cNvPr id="25" name="Dowolny kształt 24"/>
                                      <p:cNvSpPr/>
                                      <p:nvPr/>
                                    </p:nvSpPr>
                                    <p:spPr>
                                      <a:xfrm>
                                        <a:off x="2688483" y="1476375"/>
                                        <a:ext cx="438150" cy="1251438"/>
                                      </a:xfrm>
                                      <a:custGeom>
                                        <a:avLst/>
                                        <a:gdLst>
                                          <a:gd name="connsiteX0" fmla="*/ 438150 w 438150"/>
                                          <a:gd name="connsiteY0" fmla="*/ 1162050 h 1162050"/>
                                          <a:gd name="connsiteX1" fmla="*/ 0 w 438150"/>
                                          <a:gd name="connsiteY1" fmla="*/ 0 h 1162050"/>
                                        </a:gdLst>
                                        <a:ahLst/>
                                        <a:cxnLst>
                                          <a:cxn ang="0">
                                            <a:pos x="connsiteX0" y="connsiteY0"/>
                                          </a:cxn>
                                          <a:cxn ang="0">
                                            <a:pos x="connsiteX1" y="connsiteY1"/>
                                          </a:cxn>
                                        </a:cxnLst>
                                        <a:rect l="l" t="t" r="r" b="b"/>
                                        <a:pathLst>
                                          <a:path w="438150" h="1162050">
                                            <a:moveTo>
                                              <a:pt x="438150" y="1162050"/>
                                            </a:moveTo>
                                            <a:cubicBezTo>
                                              <a:pt x="254000" y="680243"/>
                                              <a:pt x="69850" y="198437"/>
                                              <a:pt x="0"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26" name="Prostokąt 25"/>
                                      <p:cNvSpPr/>
                                      <p:nvPr/>
                                    </p:nvSpPr>
                                    <p:spPr>
                                      <a:xfrm>
                                        <a:off x="2807620" y="1500174"/>
                                        <a:ext cx="306829" cy="346918"/>
                                      </a:xfrm>
                                      <a:prstGeom prst="rect">
                                        <a:avLst/>
                                      </a:prstGeom>
                                    </p:spPr>
                                    <p:txBody>
                                      <a:bodyPr wrap="none">
                                        <a:spAutoFit/>
                                      </a:bodyPr>
                                      <a:lstStyle/>
                                      <a:p>
                                        <a:pPr lvl="0" algn="r">
                                          <a:spcBef>
                                            <a:spcPct val="0"/>
                                          </a:spcBef>
                                          <a:defRPr/>
                                        </a:pPr>
                                        <a:r>
                                          <a:rPr lang="pl-PL" sz="1100" b="1" dirty="0" smtClean="0">
                                            <a:solidFill>
                                              <a:schemeClr val="bg1"/>
                                            </a:solidFill>
                                          </a:rPr>
                                          <a:t>2</a:t>
                                        </a:r>
                                        <a:endParaRPr lang="pl-PL" sz="1100" b="1" dirty="0">
                                          <a:solidFill>
                                            <a:schemeClr val="bg1"/>
                                          </a:solidFill>
                                        </a:endParaRPr>
                                      </a:p>
                                    </p:txBody>
                                  </p:sp>
                                </p:grpSp>
                                <p:grpSp>
                                  <p:nvGrpSpPr>
                                    <p:cNvPr id="18" name="Grupa 26"/>
                                    <p:cNvGrpSpPr/>
                                    <p:nvPr/>
                                  </p:nvGrpSpPr>
                                  <p:grpSpPr>
                                    <a:xfrm>
                                      <a:off x="2928926" y="1428736"/>
                                      <a:ext cx="3333277" cy="3296101"/>
                                      <a:chOff x="2928926" y="1428736"/>
                                      <a:chExt cx="3333277" cy="3296101"/>
                                    </a:xfrm>
                                  </p:grpSpPr>
                                  <p:sp>
                                    <p:nvSpPr>
                                      <p:cNvPr id="28" name="Dowolny kształt 27"/>
                                      <p:cNvSpPr/>
                                      <p:nvPr/>
                                    </p:nvSpPr>
                                    <p:spPr>
                                      <a:xfrm>
                                        <a:off x="2928926" y="2295222"/>
                                        <a:ext cx="3333277" cy="2429615"/>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nvGrpSpPr>
                                      <p:cNvPr id="19" name="Grupa 25"/>
                                      <p:cNvGrpSpPr/>
                                      <p:nvPr/>
                                    </p:nvGrpSpPr>
                                    <p:grpSpPr>
                                      <a:xfrm>
                                        <a:off x="3071802" y="1428736"/>
                                        <a:ext cx="3144251" cy="2822683"/>
                                        <a:chOff x="3071802" y="1428736"/>
                                        <a:chExt cx="3144251" cy="2822683"/>
                                      </a:xfrm>
                                    </p:grpSpPr>
                                    <p:cxnSp>
                                      <p:nvCxnSpPr>
                                        <p:cNvPr id="32" name="Łącznik prosty 31"/>
                                        <p:cNvCxnSpPr/>
                                        <p:nvPr/>
                                      </p:nvCxnSpPr>
                                      <p:spPr>
                                        <a:xfrm rot="16200000" flipV="1">
                                          <a:off x="2865972" y="1777443"/>
                                          <a:ext cx="973959" cy="276545"/>
                                        </a:xfrm>
                                        <a:prstGeom prst="line">
                                          <a:avLst/>
                                        </a:pr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cxnSp>
                                    <p:sp>
                                      <p:nvSpPr>
                                        <p:cNvPr id="33" name="Dowolny kształt 32"/>
                                        <p:cNvSpPr/>
                                        <p:nvPr/>
                                      </p:nvSpPr>
                                      <p:spPr>
                                        <a:xfrm>
                                          <a:off x="5224556" y="2831167"/>
                                          <a:ext cx="991497" cy="98256"/>
                                        </a:xfrm>
                                        <a:custGeom>
                                          <a:avLst/>
                                          <a:gdLst>
                                            <a:gd name="connsiteX0" fmla="*/ 0 w 1180213"/>
                                            <a:gd name="connsiteY0" fmla="*/ 0 h 116958"/>
                                            <a:gd name="connsiteX1" fmla="*/ 414669 w 1180213"/>
                                            <a:gd name="connsiteY1" fmla="*/ 21265 h 116958"/>
                                            <a:gd name="connsiteX2" fmla="*/ 754911 w 1180213"/>
                                            <a:gd name="connsiteY2" fmla="*/ 31897 h 116958"/>
                                            <a:gd name="connsiteX3" fmla="*/ 1180213 w 1180213"/>
                                            <a:gd name="connsiteY3" fmla="*/ 116958 h 116958"/>
                                          </a:gdLst>
                                          <a:ahLst/>
                                          <a:cxnLst>
                                            <a:cxn ang="0">
                                              <a:pos x="connsiteX0" y="connsiteY0"/>
                                            </a:cxn>
                                            <a:cxn ang="0">
                                              <a:pos x="connsiteX1" y="connsiteY1"/>
                                            </a:cxn>
                                            <a:cxn ang="0">
                                              <a:pos x="connsiteX2" y="connsiteY2"/>
                                            </a:cxn>
                                            <a:cxn ang="0">
                                              <a:pos x="connsiteX3" y="connsiteY3"/>
                                            </a:cxn>
                                          </a:cxnLst>
                                          <a:rect l="l" t="t" r="r" b="b"/>
                                          <a:pathLst>
                                            <a:path w="1180213" h="116958">
                                              <a:moveTo>
                                                <a:pt x="0" y="0"/>
                                              </a:moveTo>
                                              <a:lnTo>
                                                <a:pt x="414669" y="21265"/>
                                              </a:lnTo>
                                              <a:cubicBezTo>
                                                <a:pt x="540488" y="26581"/>
                                                <a:pt x="627321" y="15948"/>
                                                <a:pt x="754911" y="31897"/>
                                              </a:cubicBezTo>
                                              <a:cubicBezTo>
                                                <a:pt x="882501" y="47846"/>
                                                <a:pt x="1031357" y="82402"/>
                                                <a:pt x="1180213" y="116958"/>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4" name="Dowolny kształt 33"/>
                                        <p:cNvSpPr/>
                                        <p:nvPr/>
                                      </p:nvSpPr>
                                      <p:spPr>
                                        <a:xfrm>
                                          <a:off x="3929058" y="1428736"/>
                                          <a:ext cx="164081" cy="1009405"/>
                                        </a:xfrm>
                                        <a:custGeom>
                                          <a:avLst/>
                                          <a:gdLst>
                                            <a:gd name="connsiteX0" fmla="*/ 85060 w 237461"/>
                                            <a:gd name="connsiteY0" fmla="*/ 1371600 h 1371600"/>
                                            <a:gd name="connsiteX1" fmla="*/ 223284 w 237461"/>
                                            <a:gd name="connsiteY1" fmla="*/ 701749 h 1371600"/>
                                            <a:gd name="connsiteX2" fmla="*/ 0 w 237461"/>
                                            <a:gd name="connsiteY2" fmla="*/ 0 h 1371600"/>
                                          </a:gdLst>
                                          <a:ahLst/>
                                          <a:cxnLst>
                                            <a:cxn ang="0">
                                              <a:pos x="connsiteX0" y="connsiteY0"/>
                                            </a:cxn>
                                            <a:cxn ang="0">
                                              <a:pos x="connsiteX1" y="connsiteY1"/>
                                            </a:cxn>
                                            <a:cxn ang="0">
                                              <a:pos x="connsiteX2" y="connsiteY2"/>
                                            </a:cxn>
                                          </a:cxnLst>
                                          <a:rect l="l" t="t" r="r" b="b"/>
                                          <a:pathLst>
                                            <a:path w="237461" h="1371600">
                                              <a:moveTo>
                                                <a:pt x="85060" y="1371600"/>
                                              </a:moveTo>
                                              <a:cubicBezTo>
                                                <a:pt x="161260" y="1150974"/>
                                                <a:pt x="237461" y="930349"/>
                                                <a:pt x="223284" y="701749"/>
                                              </a:cubicBezTo>
                                              <a:cubicBezTo>
                                                <a:pt x="209107" y="473149"/>
                                                <a:pt x="104553" y="236574"/>
                                                <a:pt x="0" y="0"/>
                                              </a:cubicBez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5" name="Dowolny kształt 34"/>
                                        <p:cNvSpPr/>
                                        <p:nvPr/>
                                      </p:nvSpPr>
                                      <p:spPr>
                                        <a:xfrm>
                                          <a:off x="4012725" y="2438141"/>
                                          <a:ext cx="263506" cy="509147"/>
                                        </a:xfrm>
                                        <a:custGeom>
                                          <a:avLst/>
                                          <a:gdLst>
                                            <a:gd name="connsiteX0" fmla="*/ 38986 w 313660"/>
                                            <a:gd name="connsiteY0" fmla="*/ 0 h 606056"/>
                                            <a:gd name="connsiteX1" fmla="*/ 38986 w 313660"/>
                                            <a:gd name="connsiteY1" fmla="*/ 382772 h 606056"/>
                                            <a:gd name="connsiteX2" fmla="*/ 272902 w 313660"/>
                                            <a:gd name="connsiteY2" fmla="*/ 574158 h 606056"/>
                                            <a:gd name="connsiteX3" fmla="*/ 283535 w 313660"/>
                                            <a:gd name="connsiteY3" fmla="*/ 574158 h 606056"/>
                                          </a:gdLst>
                                          <a:ahLst/>
                                          <a:cxnLst>
                                            <a:cxn ang="0">
                                              <a:pos x="connsiteX0" y="connsiteY0"/>
                                            </a:cxn>
                                            <a:cxn ang="0">
                                              <a:pos x="connsiteX1" y="connsiteY1"/>
                                            </a:cxn>
                                            <a:cxn ang="0">
                                              <a:pos x="connsiteX2" y="connsiteY2"/>
                                            </a:cxn>
                                            <a:cxn ang="0">
                                              <a:pos x="connsiteX3" y="connsiteY3"/>
                                            </a:cxn>
                                          </a:cxnLst>
                                          <a:rect l="l" t="t" r="r" b="b"/>
                                          <a:pathLst>
                                            <a:path w="313660" h="606056">
                                              <a:moveTo>
                                                <a:pt x="38986" y="0"/>
                                              </a:moveTo>
                                              <a:cubicBezTo>
                                                <a:pt x="19493" y="143539"/>
                                                <a:pt x="0" y="287079"/>
                                                <a:pt x="38986" y="382772"/>
                                              </a:cubicBezTo>
                                              <a:cubicBezTo>
                                                <a:pt x="77972" y="478465"/>
                                                <a:pt x="232144" y="542260"/>
                                                <a:pt x="272902" y="574158"/>
                                              </a:cubicBezTo>
                                              <a:cubicBezTo>
                                                <a:pt x="313660" y="606056"/>
                                                <a:pt x="298597" y="590107"/>
                                                <a:pt x="283535" y="574158"/>
                                              </a:cubicBezTo>
                                            </a:path>
                                          </a:pathLst>
                                        </a:cu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6" name="Dowolny kształt 35"/>
                                        <p:cNvSpPr/>
                                        <p:nvPr/>
                                      </p:nvSpPr>
                                      <p:spPr>
                                        <a:xfrm>
                                          <a:off x="5233487" y="3724408"/>
                                          <a:ext cx="446621" cy="527011"/>
                                        </a:xfrm>
                                        <a:custGeom>
                                          <a:avLst/>
                                          <a:gdLst>
                                            <a:gd name="connsiteX0" fmla="*/ 0 w 531628"/>
                                            <a:gd name="connsiteY0" fmla="*/ 627320 h 627320"/>
                                            <a:gd name="connsiteX1" fmla="*/ 148856 w 531628"/>
                                            <a:gd name="connsiteY1" fmla="*/ 361506 h 627320"/>
                                            <a:gd name="connsiteX2" fmla="*/ 531628 w 531628"/>
                                            <a:gd name="connsiteY2" fmla="*/ 0 h 627320"/>
                                          </a:gdLst>
                                          <a:ahLst/>
                                          <a:cxnLst>
                                            <a:cxn ang="0">
                                              <a:pos x="connsiteX0" y="connsiteY0"/>
                                            </a:cxn>
                                            <a:cxn ang="0">
                                              <a:pos x="connsiteX1" y="connsiteY1"/>
                                            </a:cxn>
                                            <a:cxn ang="0">
                                              <a:pos x="connsiteX2" y="connsiteY2"/>
                                            </a:cxn>
                                          </a:cxnLst>
                                          <a:rect l="l" t="t" r="r" b="b"/>
                                          <a:pathLst>
                                            <a:path w="531628" h="627320">
                                              <a:moveTo>
                                                <a:pt x="0" y="627320"/>
                                              </a:moveTo>
                                              <a:cubicBezTo>
                                                <a:pt x="30125" y="546689"/>
                                                <a:pt x="60251" y="466059"/>
                                                <a:pt x="148856" y="361506"/>
                                              </a:cubicBezTo>
                                              <a:cubicBezTo>
                                                <a:pt x="237461" y="256953"/>
                                                <a:pt x="384544" y="128476"/>
                                                <a:pt x="531628"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7" name="Prostokąt 36"/>
                                        <p:cNvSpPr/>
                                        <p:nvPr/>
                                      </p:nvSpPr>
                                      <p:spPr>
                                        <a:xfrm>
                                          <a:off x="3071802" y="1714488"/>
                                          <a:ext cx="240060" cy="206850"/>
                                        </a:xfrm>
                                        <a:prstGeom prst="rect">
                                          <a:avLst/>
                                        </a:prstGeom>
                                        <a:ln w="25400">
                                          <a:noFill/>
                                        </a:ln>
                                      </p:spPr>
                                      <p:txBody>
                                        <a:bodyPr wrap="square">
                                          <a:spAutoFit/>
                                        </a:bodyPr>
                                        <a:lstStyle/>
                                        <a:p>
                                          <a:pPr lvl="0" algn="r">
                                            <a:spcBef>
                                              <a:spcPct val="0"/>
                                            </a:spcBef>
                                            <a:defRPr/>
                                          </a:pPr>
                                          <a:r>
                                            <a:rPr lang="pl-PL" sz="1000" b="1" dirty="0" smtClean="0">
                                              <a:solidFill>
                                                <a:schemeClr val="bg1"/>
                                              </a:solidFill>
                                            </a:rPr>
                                            <a:t>1 </a:t>
                                          </a:r>
                                          <a:endParaRPr lang="pl-PL" sz="1000" b="1" dirty="0">
                                            <a:solidFill>
                                              <a:schemeClr val="bg1"/>
                                            </a:solidFill>
                                          </a:endParaRPr>
                                        </a:p>
                                      </p:txBody>
                                    </p:sp>
                                  </p:grpSp>
                                </p:grpSp>
                              </p:grpSp>
                              <p:sp>
                                <p:nvSpPr>
                                  <p:cNvPr id="24" name="Dowolny kształt 23"/>
                                  <p:cNvSpPr/>
                                  <p:nvPr/>
                                </p:nvSpPr>
                                <p:spPr>
                                  <a:xfrm>
                                    <a:off x="3214678" y="2786058"/>
                                    <a:ext cx="2392326" cy="2296632"/>
                                  </a:xfrm>
                                  <a:custGeom>
                                    <a:avLst/>
                                    <a:gdLst>
                                      <a:gd name="connsiteX0" fmla="*/ 0 w 2392326"/>
                                      <a:gd name="connsiteY0" fmla="*/ 53163 h 2296632"/>
                                      <a:gd name="connsiteX1" fmla="*/ 1467293 w 2392326"/>
                                      <a:gd name="connsiteY1" fmla="*/ 2137144 h 2296632"/>
                                      <a:gd name="connsiteX2" fmla="*/ 1488558 w 2392326"/>
                                      <a:gd name="connsiteY2" fmla="*/ 2020186 h 2296632"/>
                                      <a:gd name="connsiteX3" fmla="*/ 1594884 w 2392326"/>
                                      <a:gd name="connsiteY3" fmla="*/ 1956391 h 2296632"/>
                                      <a:gd name="connsiteX4" fmla="*/ 1711842 w 2392326"/>
                                      <a:gd name="connsiteY4" fmla="*/ 2041451 h 2296632"/>
                                      <a:gd name="connsiteX5" fmla="*/ 1733107 w 2392326"/>
                                      <a:gd name="connsiteY5" fmla="*/ 2009553 h 2296632"/>
                                      <a:gd name="connsiteX6" fmla="*/ 1775637 w 2392326"/>
                                      <a:gd name="connsiteY6" fmla="*/ 1977656 h 2296632"/>
                                      <a:gd name="connsiteX7" fmla="*/ 1956391 w 2392326"/>
                                      <a:gd name="connsiteY7" fmla="*/ 2296632 h 2296632"/>
                                      <a:gd name="connsiteX8" fmla="*/ 2328530 w 2392326"/>
                                      <a:gd name="connsiteY8" fmla="*/ 1541721 h 2296632"/>
                                      <a:gd name="connsiteX9" fmla="*/ 2392326 w 2392326"/>
                                      <a:gd name="connsiteY9" fmla="*/ 1446028 h 2296632"/>
                                      <a:gd name="connsiteX10" fmla="*/ 1329070 w 2392326"/>
                                      <a:gd name="connsiteY10" fmla="*/ 1339702 h 2296632"/>
                                      <a:gd name="connsiteX11" fmla="*/ 1137684 w 2392326"/>
                                      <a:gd name="connsiteY11" fmla="*/ 1265274 h 2296632"/>
                                      <a:gd name="connsiteX12" fmla="*/ 999461 w 2392326"/>
                                      <a:gd name="connsiteY12" fmla="*/ 925032 h 2296632"/>
                                      <a:gd name="connsiteX13" fmla="*/ 446568 w 2392326"/>
                                      <a:gd name="connsiteY13" fmla="*/ 148856 h 2296632"/>
                                      <a:gd name="connsiteX14" fmla="*/ 223284 w 2392326"/>
                                      <a:gd name="connsiteY14" fmla="*/ 31898 h 2296632"/>
                                      <a:gd name="connsiteX15" fmla="*/ 85061 w 2392326"/>
                                      <a:gd name="connsiteY15" fmla="*/ 0 h 2296632"/>
                                      <a:gd name="connsiteX16" fmla="*/ 0 w 2392326"/>
                                      <a:gd name="connsiteY16" fmla="*/ 53163 h 229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92326" h="2296632">
                                        <a:moveTo>
                                          <a:pt x="0" y="53163"/>
                                        </a:moveTo>
                                        <a:lnTo>
                                          <a:pt x="1467293" y="2137144"/>
                                        </a:lnTo>
                                        <a:lnTo>
                                          <a:pt x="1488558" y="2020186"/>
                                        </a:lnTo>
                                        <a:lnTo>
                                          <a:pt x="1594884" y="1956391"/>
                                        </a:lnTo>
                                        <a:lnTo>
                                          <a:pt x="1711842" y="2041451"/>
                                        </a:lnTo>
                                        <a:lnTo>
                                          <a:pt x="1733107" y="2009553"/>
                                        </a:lnTo>
                                        <a:lnTo>
                                          <a:pt x="1775637" y="1977656"/>
                                        </a:lnTo>
                                        <a:lnTo>
                                          <a:pt x="1956391" y="2296632"/>
                                        </a:lnTo>
                                        <a:lnTo>
                                          <a:pt x="2328530" y="1541721"/>
                                        </a:lnTo>
                                        <a:lnTo>
                                          <a:pt x="2392326" y="1446028"/>
                                        </a:lnTo>
                                        <a:lnTo>
                                          <a:pt x="1329070" y="1339702"/>
                                        </a:lnTo>
                                        <a:lnTo>
                                          <a:pt x="1137684" y="1265274"/>
                                        </a:lnTo>
                                        <a:lnTo>
                                          <a:pt x="999461" y="925032"/>
                                        </a:lnTo>
                                        <a:lnTo>
                                          <a:pt x="446568" y="148856"/>
                                        </a:lnTo>
                                        <a:lnTo>
                                          <a:pt x="223284" y="31898"/>
                                        </a:lnTo>
                                        <a:lnTo>
                                          <a:pt x="85061" y="0"/>
                                        </a:lnTo>
                                        <a:lnTo>
                                          <a:pt x="0" y="53163"/>
                                        </a:lnTo>
                                        <a:close/>
                                      </a:path>
                                    </a:pathLst>
                                  </a:custGeom>
                                  <a:solidFill>
                                    <a:srgbClr val="00B0F0">
                                      <a:alpha val="30000"/>
                                    </a:srgbClr>
                                  </a:solid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Dowolny kształt 26"/>
                                  <p:cNvSpPr/>
                                  <p:nvPr/>
                                </p:nvSpPr>
                                <p:spPr>
                                  <a:xfrm>
                                    <a:off x="4958637" y="4214818"/>
                                    <a:ext cx="219123" cy="785818"/>
                                  </a:xfrm>
                                  <a:custGeom>
                                    <a:avLst/>
                                    <a:gdLst>
                                      <a:gd name="connsiteX0" fmla="*/ 0 w 276225"/>
                                      <a:gd name="connsiteY0" fmla="*/ 990600 h 990600"/>
                                      <a:gd name="connsiteX1" fmla="*/ 66675 w 276225"/>
                                      <a:gd name="connsiteY1" fmla="*/ 962025 h 990600"/>
                                      <a:gd name="connsiteX2" fmla="*/ 200025 w 276225"/>
                                      <a:gd name="connsiteY2" fmla="*/ 828675 h 990600"/>
                                      <a:gd name="connsiteX3" fmla="*/ 171450 w 276225"/>
                                      <a:gd name="connsiteY3" fmla="*/ 466725 h 990600"/>
                                      <a:gd name="connsiteX4" fmla="*/ 276225 w 276225"/>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990600">
                                        <a:moveTo>
                                          <a:pt x="0" y="990600"/>
                                        </a:moveTo>
                                        <a:cubicBezTo>
                                          <a:pt x="16669" y="989806"/>
                                          <a:pt x="33338" y="989013"/>
                                          <a:pt x="66675" y="962025"/>
                                        </a:cubicBezTo>
                                        <a:cubicBezTo>
                                          <a:pt x="100013" y="935038"/>
                                          <a:pt x="182563" y="911225"/>
                                          <a:pt x="200025" y="828675"/>
                                        </a:cubicBezTo>
                                        <a:cubicBezTo>
                                          <a:pt x="217487" y="746125"/>
                                          <a:pt x="158750" y="604837"/>
                                          <a:pt x="171450" y="466725"/>
                                        </a:cubicBezTo>
                                        <a:cubicBezTo>
                                          <a:pt x="184150" y="328613"/>
                                          <a:pt x="230187" y="164306"/>
                                          <a:pt x="276225" y="0"/>
                                        </a:cubicBez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1" name="Dowolny kształt 30"/>
                                  <p:cNvSpPr/>
                                  <p:nvPr/>
                                </p:nvSpPr>
                                <p:spPr>
                                  <a:xfrm>
                                    <a:off x="4768137" y="4168390"/>
                                    <a:ext cx="123733" cy="689372"/>
                                  </a:xfrm>
                                  <a:custGeom>
                                    <a:avLst/>
                                    <a:gdLst>
                                      <a:gd name="connsiteX0" fmla="*/ 0 w 133350"/>
                                      <a:gd name="connsiteY0" fmla="*/ 742950 h 742950"/>
                                      <a:gd name="connsiteX1" fmla="*/ 133350 w 133350"/>
                                      <a:gd name="connsiteY1" fmla="*/ 0 h 742950"/>
                                    </a:gdLst>
                                    <a:ahLst/>
                                    <a:cxnLst>
                                      <a:cxn ang="0">
                                        <a:pos x="connsiteX0" y="connsiteY0"/>
                                      </a:cxn>
                                      <a:cxn ang="0">
                                        <a:pos x="connsiteX1" y="connsiteY1"/>
                                      </a:cxn>
                                    </a:cxnLst>
                                    <a:rect l="l" t="t" r="r" b="b"/>
                                    <a:pathLst>
                                      <a:path w="133350" h="742950">
                                        <a:moveTo>
                                          <a:pt x="0" y="742950"/>
                                        </a:moveTo>
                                        <a:lnTo>
                                          <a:pt x="133350" y="0"/>
                                        </a:ln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9" name="Prostokąt 38"/>
                                  <p:cNvSpPr/>
                                  <p:nvPr/>
                                </p:nvSpPr>
                                <p:spPr>
                                  <a:xfrm>
                                    <a:off x="4786314" y="4357694"/>
                                    <a:ext cx="256801" cy="261610"/>
                                  </a:xfrm>
                                  <a:prstGeom prst="rect">
                                    <a:avLst/>
                                  </a:prstGeom>
                                </p:spPr>
                                <p:txBody>
                                  <a:bodyPr wrap="none">
                                    <a:spAutoFit/>
                                  </a:bodyPr>
                                  <a:lstStyle/>
                                  <a:p>
                                    <a:pPr lvl="0" algn="r">
                                      <a:spcBef>
                                        <a:spcPct val="0"/>
                                      </a:spcBef>
                                      <a:defRPr/>
                                    </a:pPr>
                                    <a:r>
                                      <a:rPr lang="pl-PL" sz="1100" b="1" dirty="0" smtClean="0">
                                        <a:solidFill>
                                          <a:schemeClr val="bg1"/>
                                        </a:solidFill>
                                      </a:rPr>
                                      <a:t>3</a:t>
                                    </a:r>
                                    <a:endParaRPr lang="pl-PL" sz="1100" b="1" dirty="0">
                                      <a:solidFill>
                                        <a:schemeClr val="bg1"/>
                                      </a:solidFill>
                                    </a:endParaRPr>
                                  </a:p>
                                </p:txBody>
                              </p:sp>
                            </p:grpSp>
                            <p:cxnSp>
                              <p:nvCxnSpPr>
                                <p:cNvPr id="38" name="Łącznik prosty 37"/>
                                <p:cNvCxnSpPr/>
                                <p:nvPr/>
                              </p:nvCxnSpPr>
                              <p:spPr>
                                <a:xfrm flipV="1">
                                  <a:off x="4071934" y="3357562"/>
                                  <a:ext cx="406215" cy="353687"/>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5" name="Łącznik prosty 44"/>
                              <p:cNvCxnSpPr/>
                              <p:nvPr/>
                            </p:nvCxnSpPr>
                            <p:spPr>
                              <a:xfrm rot="5400000" flipH="1" flipV="1">
                                <a:off x="4393405" y="3821909"/>
                                <a:ext cx="285752" cy="214314"/>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Prostokąt 48"/>
                              <p:cNvSpPr/>
                              <p:nvPr/>
                            </p:nvSpPr>
                            <p:spPr>
                              <a:xfrm>
                                <a:off x="4286248" y="3500438"/>
                                <a:ext cx="256801" cy="261610"/>
                              </a:xfrm>
                              <a:prstGeom prst="rect">
                                <a:avLst/>
                              </a:prstGeom>
                            </p:spPr>
                            <p:txBody>
                              <a:bodyPr wrap="none">
                                <a:spAutoFit/>
                              </a:bodyPr>
                              <a:lstStyle/>
                              <a:p>
                                <a:pPr lvl="0" algn="r">
                                  <a:spcBef>
                                    <a:spcPct val="0"/>
                                  </a:spcBef>
                                  <a:defRPr/>
                                </a:pPr>
                                <a:r>
                                  <a:rPr lang="pl-PL" sz="1100" b="1" dirty="0" smtClean="0">
                                    <a:solidFill>
                                      <a:schemeClr val="bg1"/>
                                    </a:solidFill>
                                  </a:rPr>
                                  <a:t>4</a:t>
                                </a:r>
                                <a:endParaRPr lang="pl-PL" sz="1100" b="1" dirty="0">
                                  <a:solidFill>
                                    <a:schemeClr val="bg1"/>
                                  </a:solidFill>
                                </a:endParaRPr>
                              </a:p>
                            </p:txBody>
                          </p:sp>
                        </p:grpSp>
                        <p:grpSp>
                          <p:nvGrpSpPr>
                            <p:cNvPr id="20" name="Grupa 39"/>
                            <p:cNvGrpSpPr/>
                            <p:nvPr/>
                          </p:nvGrpSpPr>
                          <p:grpSpPr>
                            <a:xfrm>
                              <a:off x="5365226" y="1071546"/>
                              <a:ext cx="424330" cy="1047750"/>
                              <a:chOff x="5143500" y="1514475"/>
                              <a:chExt cx="424330" cy="1047750"/>
                            </a:xfrm>
                          </p:grpSpPr>
                          <p:sp>
                            <p:nvSpPr>
                              <p:cNvPr id="41" name="Dowolny kształt 40"/>
                              <p:cNvSpPr/>
                              <p:nvPr/>
                            </p:nvSpPr>
                            <p:spPr>
                              <a:xfrm>
                                <a:off x="5143500" y="1514475"/>
                                <a:ext cx="249238" cy="1047750"/>
                              </a:xfrm>
                              <a:custGeom>
                                <a:avLst/>
                                <a:gdLst>
                                  <a:gd name="connsiteX0" fmla="*/ 0 w 249238"/>
                                  <a:gd name="connsiteY0" fmla="*/ 1047750 h 1047750"/>
                                  <a:gd name="connsiteX1" fmla="*/ 219075 w 249238"/>
                                  <a:gd name="connsiteY1" fmla="*/ 742950 h 1047750"/>
                                  <a:gd name="connsiteX2" fmla="*/ 180975 w 249238"/>
                                  <a:gd name="connsiteY2" fmla="*/ 600075 h 1047750"/>
                                  <a:gd name="connsiteX3" fmla="*/ 133350 w 249238"/>
                                  <a:gd name="connsiteY3" fmla="*/ 0 h 1047750"/>
                                </a:gdLst>
                                <a:ahLst/>
                                <a:cxnLst>
                                  <a:cxn ang="0">
                                    <a:pos x="connsiteX0" y="connsiteY0"/>
                                  </a:cxn>
                                  <a:cxn ang="0">
                                    <a:pos x="connsiteX1" y="connsiteY1"/>
                                  </a:cxn>
                                  <a:cxn ang="0">
                                    <a:pos x="connsiteX2" y="connsiteY2"/>
                                  </a:cxn>
                                  <a:cxn ang="0">
                                    <a:pos x="connsiteX3" y="connsiteY3"/>
                                  </a:cxn>
                                </a:cxnLst>
                                <a:rect l="l" t="t" r="r" b="b"/>
                                <a:pathLst>
                                  <a:path w="249238" h="1047750">
                                    <a:moveTo>
                                      <a:pt x="0" y="1047750"/>
                                    </a:moveTo>
                                    <a:cubicBezTo>
                                      <a:pt x="94456" y="932656"/>
                                      <a:pt x="188913" y="817563"/>
                                      <a:pt x="219075" y="742950"/>
                                    </a:cubicBezTo>
                                    <a:cubicBezTo>
                                      <a:pt x="249238" y="668338"/>
                                      <a:pt x="195263" y="723900"/>
                                      <a:pt x="180975" y="600075"/>
                                    </a:cubicBezTo>
                                    <a:cubicBezTo>
                                      <a:pt x="166688" y="476250"/>
                                      <a:pt x="150019" y="238125"/>
                                      <a:pt x="133350"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42" name="Prostokąt 41"/>
                              <p:cNvSpPr/>
                              <p:nvPr/>
                            </p:nvSpPr>
                            <p:spPr>
                              <a:xfrm>
                                <a:off x="5278968" y="1657351"/>
                                <a:ext cx="288862" cy="261610"/>
                              </a:xfrm>
                              <a:prstGeom prst="rect">
                                <a:avLst/>
                              </a:prstGeom>
                            </p:spPr>
                            <p:txBody>
                              <a:bodyPr wrap="none">
                                <a:spAutoFit/>
                              </a:bodyPr>
                              <a:lstStyle/>
                              <a:p>
                                <a:pPr lvl="0" algn="r">
                                  <a:spcBef>
                                    <a:spcPct val="0"/>
                                  </a:spcBef>
                                  <a:defRPr/>
                                </a:pPr>
                                <a:r>
                                  <a:rPr lang="pl-PL" sz="1100" b="1" dirty="0" smtClean="0">
                                    <a:solidFill>
                                      <a:schemeClr val="bg1"/>
                                    </a:solidFill>
                                  </a:rPr>
                                  <a:t>5 </a:t>
                                </a:r>
                                <a:endParaRPr lang="pl-PL" sz="1100" b="1" dirty="0">
                                  <a:solidFill>
                                    <a:schemeClr val="bg1"/>
                                  </a:solidFill>
                                </a:endParaRPr>
                              </a:p>
                            </p:txBody>
                          </p:sp>
                        </p:grpSp>
                      </p:grpSp>
                      <p:sp>
                        <p:nvSpPr>
                          <p:cNvPr id="43" name="Prostokąt 42"/>
                          <p:cNvSpPr/>
                          <p:nvPr/>
                        </p:nvSpPr>
                        <p:spPr>
                          <a:xfrm>
                            <a:off x="3357554" y="2214554"/>
                            <a:ext cx="288862" cy="261610"/>
                          </a:xfrm>
                          <a:prstGeom prst="rect">
                            <a:avLst/>
                          </a:prstGeom>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grpSp>
                        <p:nvGrpSpPr>
                          <p:cNvPr id="21" name="Grupa 50"/>
                          <p:cNvGrpSpPr/>
                          <p:nvPr/>
                        </p:nvGrpSpPr>
                        <p:grpSpPr>
                          <a:xfrm>
                            <a:off x="3357554" y="2714620"/>
                            <a:ext cx="288862" cy="285752"/>
                            <a:chOff x="2500298" y="4429132"/>
                            <a:chExt cx="288862" cy="285752"/>
                          </a:xfrm>
                        </p:grpSpPr>
                        <p:sp>
                          <p:nvSpPr>
                            <p:cNvPr id="47" name="Prostokąt 46"/>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48" name="Elipsa 47"/>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2" name="Grupa 51"/>
                          <p:cNvGrpSpPr/>
                          <p:nvPr/>
                        </p:nvGrpSpPr>
                        <p:grpSpPr>
                          <a:xfrm>
                            <a:off x="3786182" y="3214686"/>
                            <a:ext cx="288862" cy="285752"/>
                            <a:chOff x="2500298" y="4429132"/>
                            <a:chExt cx="288862" cy="285752"/>
                          </a:xfrm>
                        </p:grpSpPr>
                        <p:sp>
                          <p:nvSpPr>
                            <p:cNvPr id="53" name="Prostokąt 52"/>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54" name="Elipsa 53"/>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1" name="Grupa 54"/>
                          <p:cNvGrpSpPr/>
                          <p:nvPr/>
                        </p:nvGrpSpPr>
                        <p:grpSpPr>
                          <a:xfrm>
                            <a:off x="4643438" y="4071942"/>
                            <a:ext cx="288862" cy="285752"/>
                            <a:chOff x="2500298" y="4429132"/>
                            <a:chExt cx="288862" cy="285752"/>
                          </a:xfrm>
                        </p:grpSpPr>
                        <p:sp>
                          <p:nvSpPr>
                            <p:cNvPr id="56" name="Prostokąt 55"/>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57" name="Elipsa 56"/>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2" name="Grupa 57"/>
                          <p:cNvGrpSpPr/>
                          <p:nvPr/>
                        </p:nvGrpSpPr>
                        <p:grpSpPr>
                          <a:xfrm>
                            <a:off x="5072066" y="4071942"/>
                            <a:ext cx="288862" cy="285752"/>
                            <a:chOff x="2500298" y="4429132"/>
                            <a:chExt cx="288862" cy="285752"/>
                          </a:xfrm>
                        </p:grpSpPr>
                        <p:sp>
                          <p:nvSpPr>
                            <p:cNvPr id="59" name="Prostokąt 58"/>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60" name="Elipsa 59"/>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
                      <p:nvSpPr>
                        <p:cNvPr id="64" name="Prostokąt 63"/>
                        <p:cNvSpPr/>
                        <p:nvPr/>
                      </p:nvSpPr>
                      <p:spPr>
                        <a:xfrm>
                          <a:off x="6072198" y="4429132"/>
                          <a:ext cx="288862" cy="261610"/>
                        </a:xfrm>
                        <a:prstGeom prst="rect">
                          <a:avLst/>
                        </a:prstGeom>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grpSp>
                  <p:sp>
                    <p:nvSpPr>
                      <p:cNvPr id="69" name="Prostokąt 68"/>
                      <p:cNvSpPr/>
                      <p:nvPr/>
                    </p:nvSpPr>
                    <p:spPr>
                      <a:xfrm>
                        <a:off x="4786314" y="3786190"/>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7 </a:t>
                        </a:r>
                        <a:endParaRPr lang="pl-PL" sz="1100" b="1" dirty="0">
                          <a:solidFill>
                            <a:schemeClr val="bg1"/>
                          </a:solidFill>
                        </a:endParaRPr>
                      </a:p>
                    </p:txBody>
                  </p:sp>
                </p:grpSp>
                <p:grpSp>
                  <p:nvGrpSpPr>
                    <p:cNvPr id="55" name="Grupa 69"/>
                    <p:cNvGrpSpPr/>
                    <p:nvPr/>
                  </p:nvGrpSpPr>
                  <p:grpSpPr>
                    <a:xfrm>
                      <a:off x="4857752" y="4000504"/>
                      <a:ext cx="214314" cy="285752"/>
                      <a:chOff x="5000628" y="3643314"/>
                      <a:chExt cx="214314" cy="285752"/>
                    </a:xfrm>
                  </p:grpSpPr>
                  <p:sp>
                    <p:nvSpPr>
                      <p:cNvPr id="61" name="Prostokąt zaokrąglony 60"/>
                      <p:cNvSpPr/>
                      <p:nvPr/>
                    </p:nvSpPr>
                    <p:spPr>
                      <a:xfrm>
                        <a:off x="5000628" y="3643314"/>
                        <a:ext cx="214314" cy="250036"/>
                      </a:xfrm>
                      <a:prstGeom prst="roundRect">
                        <a:avLst/>
                      </a:pr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solidFill>
                            <a:srgbClr val="080808"/>
                          </a:solidFill>
                        </a:endParaRPr>
                      </a:p>
                    </p:txBody>
                  </p:sp>
                  <p:sp>
                    <p:nvSpPr>
                      <p:cNvPr id="65" name="Prostokąt 64"/>
                      <p:cNvSpPr/>
                      <p:nvPr/>
                    </p:nvSpPr>
                    <p:spPr>
                      <a:xfrm>
                        <a:off x="5000628" y="3667456"/>
                        <a:ext cx="142876" cy="261610"/>
                      </a:xfrm>
                      <a:prstGeom prst="rect">
                        <a:avLst/>
                      </a:prstGeom>
                    </p:spPr>
                    <p:txBody>
                      <a:bodyPr wrap="square">
                        <a:spAutoFit/>
                      </a:bodyPr>
                      <a:lstStyle/>
                      <a:p>
                        <a:pPr lvl="0" algn="r">
                          <a:spcBef>
                            <a:spcPct val="0"/>
                          </a:spcBef>
                          <a:defRPr/>
                        </a:pPr>
                        <a:r>
                          <a:rPr lang="pl-PL" sz="1100" b="1" dirty="0" smtClean="0">
                            <a:solidFill>
                              <a:schemeClr val="bg1"/>
                            </a:solidFill>
                          </a:rPr>
                          <a:t>8</a:t>
                        </a:r>
                        <a:endParaRPr lang="pl-PL" sz="1100" b="1" dirty="0">
                          <a:solidFill>
                            <a:schemeClr val="bg1"/>
                          </a:solidFill>
                        </a:endParaRPr>
                      </a:p>
                    </p:txBody>
                  </p:sp>
                </p:grpSp>
              </p:grpSp>
              <p:grpSp>
                <p:nvGrpSpPr>
                  <p:cNvPr id="58" name="Grupa 70"/>
                  <p:cNvGrpSpPr/>
                  <p:nvPr/>
                </p:nvGrpSpPr>
                <p:grpSpPr>
                  <a:xfrm>
                    <a:off x="3714744" y="3143248"/>
                    <a:ext cx="500066" cy="485448"/>
                    <a:chOff x="3714744" y="3143248"/>
                    <a:chExt cx="500066" cy="485448"/>
                  </a:xfrm>
                </p:grpSpPr>
                <p:sp>
                  <p:nvSpPr>
                    <p:cNvPr id="66" name="Prostokąt zaokrąglony 65"/>
                    <p:cNvSpPr/>
                    <p:nvPr/>
                  </p:nvSpPr>
                  <p:spPr>
                    <a:xfrm>
                      <a:off x="3714744" y="3143248"/>
                      <a:ext cx="500066" cy="428628"/>
                    </a:xfrm>
                    <a:prstGeom prst="roundRect">
                      <a:avLst/>
                    </a:pr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solidFill>
                          <a:srgbClr val="080808"/>
                        </a:solidFill>
                      </a:endParaRPr>
                    </a:p>
                  </p:txBody>
                </p:sp>
                <p:sp>
                  <p:nvSpPr>
                    <p:cNvPr id="70" name="Prostokąt 69"/>
                    <p:cNvSpPr/>
                    <p:nvPr/>
                  </p:nvSpPr>
                  <p:spPr>
                    <a:xfrm>
                      <a:off x="4000496" y="3357562"/>
                      <a:ext cx="204790" cy="271134"/>
                    </a:xfrm>
                    <a:prstGeom prst="rect">
                      <a:avLst/>
                    </a:prstGeom>
                  </p:spPr>
                  <p:txBody>
                    <a:bodyPr wrap="square">
                      <a:spAutoFit/>
                    </a:bodyPr>
                    <a:lstStyle/>
                    <a:p>
                      <a:pPr lvl="0" algn="r">
                        <a:spcBef>
                          <a:spcPct val="0"/>
                        </a:spcBef>
                        <a:defRPr/>
                      </a:pPr>
                      <a:r>
                        <a:rPr lang="pl-PL" sz="1100" b="1" dirty="0" smtClean="0">
                          <a:solidFill>
                            <a:schemeClr val="bg1"/>
                          </a:solidFill>
                        </a:rPr>
                        <a:t>9</a:t>
                      </a:r>
                      <a:endParaRPr lang="pl-PL" sz="1100" b="1" dirty="0">
                        <a:solidFill>
                          <a:schemeClr val="bg1"/>
                        </a:solidFill>
                      </a:endParaRPr>
                    </a:p>
                  </p:txBody>
                </p:sp>
              </p:grpSp>
            </p:grpSp>
            <p:grpSp>
              <p:nvGrpSpPr>
                <p:cNvPr id="62" name="Grupa 71"/>
                <p:cNvGrpSpPr/>
                <p:nvPr/>
              </p:nvGrpSpPr>
              <p:grpSpPr>
                <a:xfrm>
                  <a:off x="5217505" y="3571876"/>
                  <a:ext cx="426065" cy="355902"/>
                  <a:chOff x="5217505" y="3571876"/>
                  <a:chExt cx="426065" cy="355902"/>
                </a:xfrm>
              </p:grpSpPr>
              <p:sp>
                <p:nvSpPr>
                  <p:cNvPr id="68" name="Prostokąt 67"/>
                  <p:cNvSpPr/>
                  <p:nvPr/>
                </p:nvSpPr>
                <p:spPr>
                  <a:xfrm rot="18728815">
                    <a:off x="5214992" y="3574615"/>
                    <a:ext cx="355676" cy="350649"/>
                  </a:xfrm>
                  <a:prstGeom prst="rect">
                    <a:avLst/>
                  </a:prstGeom>
                  <a:solidFill>
                    <a:srgbClr val="00B0F0">
                      <a:alpha val="30000"/>
                    </a:srgbClr>
                  </a:solid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1" name="Prostokąt 70"/>
                  <p:cNvSpPr/>
                  <p:nvPr/>
                </p:nvSpPr>
                <p:spPr>
                  <a:xfrm>
                    <a:off x="5286380" y="3571876"/>
                    <a:ext cx="357190" cy="261610"/>
                  </a:xfrm>
                  <a:prstGeom prst="rect">
                    <a:avLst/>
                  </a:prstGeom>
                </p:spPr>
                <p:txBody>
                  <a:bodyPr wrap="square">
                    <a:spAutoFit/>
                  </a:bodyPr>
                  <a:lstStyle/>
                  <a:p>
                    <a:pPr lvl="0" algn="r">
                      <a:spcBef>
                        <a:spcPct val="0"/>
                      </a:spcBef>
                      <a:defRPr/>
                    </a:pPr>
                    <a:r>
                      <a:rPr lang="pl-PL" sz="1100" b="1" dirty="0" smtClean="0">
                        <a:solidFill>
                          <a:schemeClr val="bg1"/>
                        </a:solidFill>
                      </a:rPr>
                      <a:t>10 </a:t>
                    </a:r>
                    <a:endParaRPr lang="pl-PL" sz="1100" b="1" dirty="0">
                      <a:solidFill>
                        <a:schemeClr val="bg1"/>
                      </a:solidFill>
                    </a:endParaRPr>
                  </a:p>
                </p:txBody>
              </p:sp>
            </p:grpSp>
          </p:grpSp>
          <p:grpSp>
            <p:nvGrpSpPr>
              <p:cNvPr id="74" name="Grupa 74"/>
              <p:cNvGrpSpPr/>
              <p:nvPr/>
            </p:nvGrpSpPr>
            <p:grpSpPr>
              <a:xfrm>
                <a:off x="3143240" y="2500306"/>
                <a:ext cx="3361392" cy="2500330"/>
                <a:chOff x="3143240" y="2500306"/>
                <a:chExt cx="3361392" cy="2500330"/>
              </a:xfrm>
            </p:grpSpPr>
            <p:sp>
              <p:nvSpPr>
                <p:cNvPr id="72" name="Dowolny kształt 71"/>
                <p:cNvSpPr/>
                <p:nvPr/>
              </p:nvSpPr>
              <p:spPr>
                <a:xfrm>
                  <a:off x="3143240" y="2500306"/>
                  <a:ext cx="3205552" cy="2500330"/>
                </a:xfrm>
                <a:custGeom>
                  <a:avLst/>
                  <a:gdLst>
                    <a:gd name="connsiteX0" fmla="*/ 3700131 w 3756838"/>
                    <a:gd name="connsiteY0" fmla="*/ 3030279 h 3030279"/>
                    <a:gd name="connsiteX1" fmla="*/ 3551275 w 3756838"/>
                    <a:gd name="connsiteY1" fmla="*/ 2849526 h 3030279"/>
                    <a:gd name="connsiteX2" fmla="*/ 3721396 w 3756838"/>
                    <a:gd name="connsiteY2" fmla="*/ 2402959 h 3030279"/>
                    <a:gd name="connsiteX3" fmla="*/ 3646968 w 3756838"/>
                    <a:gd name="connsiteY3" fmla="*/ 2020186 h 3030279"/>
                    <a:gd name="connsiteX4" fmla="*/ 3062177 w 3756838"/>
                    <a:gd name="connsiteY4" fmla="*/ 1509824 h 3030279"/>
                    <a:gd name="connsiteX5" fmla="*/ 2477386 w 3756838"/>
                    <a:gd name="connsiteY5" fmla="*/ 744279 h 3030279"/>
                    <a:gd name="connsiteX6" fmla="*/ 2339163 w 3756838"/>
                    <a:gd name="connsiteY6" fmla="*/ 393405 h 3030279"/>
                    <a:gd name="connsiteX7" fmla="*/ 1509824 w 3756838"/>
                    <a:gd name="connsiteY7" fmla="*/ 308345 h 3030279"/>
                    <a:gd name="connsiteX8" fmla="*/ 882503 w 3756838"/>
                    <a:gd name="connsiteY8" fmla="*/ 499731 h 3030279"/>
                    <a:gd name="connsiteX9" fmla="*/ 0 w 3756838"/>
                    <a:gd name="connsiteY9" fmla="*/ 0 h 303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56838" h="3030279">
                      <a:moveTo>
                        <a:pt x="3700131" y="3030279"/>
                      </a:moveTo>
                      <a:cubicBezTo>
                        <a:pt x="3623931" y="2992179"/>
                        <a:pt x="3547731" y="2954079"/>
                        <a:pt x="3551275" y="2849526"/>
                      </a:cubicBezTo>
                      <a:cubicBezTo>
                        <a:pt x="3554819" y="2744973"/>
                        <a:pt x="3705447" y="2541182"/>
                        <a:pt x="3721396" y="2402959"/>
                      </a:cubicBezTo>
                      <a:cubicBezTo>
                        <a:pt x="3737345" y="2264736"/>
                        <a:pt x="3756838" y="2169042"/>
                        <a:pt x="3646968" y="2020186"/>
                      </a:cubicBezTo>
                      <a:cubicBezTo>
                        <a:pt x="3537098" y="1871330"/>
                        <a:pt x="3257107" y="1722475"/>
                        <a:pt x="3062177" y="1509824"/>
                      </a:cubicBezTo>
                      <a:cubicBezTo>
                        <a:pt x="2867247" y="1297173"/>
                        <a:pt x="2597888" y="930349"/>
                        <a:pt x="2477386" y="744279"/>
                      </a:cubicBezTo>
                      <a:cubicBezTo>
                        <a:pt x="2356884" y="558209"/>
                        <a:pt x="2500423" y="466061"/>
                        <a:pt x="2339163" y="393405"/>
                      </a:cubicBezTo>
                      <a:cubicBezTo>
                        <a:pt x="2177903" y="320749"/>
                        <a:pt x="1752601" y="290624"/>
                        <a:pt x="1509824" y="308345"/>
                      </a:cubicBezTo>
                      <a:cubicBezTo>
                        <a:pt x="1267047" y="326066"/>
                        <a:pt x="1134140" y="551122"/>
                        <a:pt x="882503" y="499731"/>
                      </a:cubicBezTo>
                      <a:cubicBezTo>
                        <a:pt x="630866" y="448340"/>
                        <a:pt x="315433" y="224170"/>
                        <a:pt x="0" y="0"/>
                      </a:cubicBezTo>
                    </a:path>
                  </a:pathLst>
                </a:custGeom>
                <a:ln w="38100">
                  <a:solidFill>
                    <a:schemeClr val="tx2">
                      <a:lumMod val="50000"/>
                    </a:schemeClr>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73" name="Prostokąt 72"/>
                <p:cNvSpPr/>
                <p:nvPr/>
              </p:nvSpPr>
              <p:spPr>
                <a:xfrm>
                  <a:off x="6143636" y="4714884"/>
                  <a:ext cx="360996" cy="261610"/>
                </a:xfrm>
                <a:prstGeom prst="rect">
                  <a:avLst/>
                </a:prstGeom>
              </p:spPr>
              <p:txBody>
                <a:bodyPr wrap="none">
                  <a:spAutoFit/>
                </a:bodyPr>
                <a:lstStyle/>
                <a:p>
                  <a:pPr lvl="0" algn="r">
                    <a:spcBef>
                      <a:spcPct val="0"/>
                    </a:spcBef>
                    <a:defRPr/>
                  </a:pPr>
                  <a:r>
                    <a:rPr lang="pl-PL" sz="1100" b="1" dirty="0" smtClean="0">
                      <a:solidFill>
                        <a:schemeClr val="bg1"/>
                      </a:solidFill>
                    </a:rPr>
                    <a:t>11 </a:t>
                  </a:r>
                  <a:endParaRPr lang="pl-PL" sz="1100" b="1" dirty="0">
                    <a:solidFill>
                      <a:schemeClr val="bg1"/>
                    </a:solidFill>
                  </a:endParaRPr>
                </a:p>
              </p:txBody>
            </p:sp>
          </p:grpSp>
        </p:grpSp>
        <p:grpSp>
          <p:nvGrpSpPr>
            <p:cNvPr id="79" name="Grupa 78"/>
            <p:cNvGrpSpPr/>
            <p:nvPr/>
          </p:nvGrpSpPr>
          <p:grpSpPr>
            <a:xfrm>
              <a:off x="2928926" y="2714620"/>
              <a:ext cx="432434" cy="285752"/>
              <a:chOff x="2928926" y="2714620"/>
              <a:chExt cx="432434" cy="285752"/>
            </a:xfrm>
          </p:grpSpPr>
          <p:sp>
            <p:nvSpPr>
              <p:cNvPr id="75" name="Elipsa 74"/>
              <p:cNvSpPr/>
              <p:nvPr/>
            </p:nvSpPr>
            <p:spPr>
              <a:xfrm>
                <a:off x="3071802" y="2714620"/>
                <a:ext cx="285752" cy="285752"/>
              </a:xfrm>
              <a:prstGeom prst="ellipse">
                <a:avLst/>
              </a:prstGeom>
              <a:ln w="25400">
                <a:solidFill>
                  <a:schemeClr val="tx2">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78" name="Prostokąt 77"/>
              <p:cNvSpPr/>
              <p:nvPr/>
            </p:nvSpPr>
            <p:spPr>
              <a:xfrm>
                <a:off x="2928926" y="2714620"/>
                <a:ext cx="432434" cy="261610"/>
              </a:xfrm>
              <a:prstGeom prst="rect">
                <a:avLst/>
              </a:prstGeom>
            </p:spPr>
            <p:txBody>
              <a:bodyPr wrap="square">
                <a:spAutoFit/>
              </a:bodyPr>
              <a:lstStyle/>
              <a:p>
                <a:pPr lvl="0" algn="r">
                  <a:spcBef>
                    <a:spcPct val="0"/>
                  </a:spcBef>
                  <a:defRPr/>
                </a:pPr>
                <a:r>
                  <a:rPr lang="pl-PL" sz="1100" b="1" dirty="0" smtClean="0">
                    <a:solidFill>
                      <a:schemeClr val="bg1"/>
                    </a:solidFill>
                  </a:rPr>
                  <a:t>12 </a:t>
                </a:r>
                <a:endParaRPr lang="pl-PL" sz="1100" b="1" dirty="0">
                  <a:solidFill>
                    <a:schemeClr val="bg1"/>
                  </a:solidFill>
                </a:endParaRPr>
              </a:p>
            </p:txBody>
          </p:sp>
        </p:grpSp>
      </p:grpSp>
      <p:pic>
        <p:nvPicPr>
          <p:cNvPr id="81" name="Obraz 80"/>
          <p:cNvPicPr>
            <a:picLocks noChangeAspect="1"/>
          </p:cNvPicPr>
          <p:nvPr/>
        </p:nvPicPr>
        <p:blipFill rotWithShape="1">
          <a:blip r:embed="rId4"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3"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215238" cy="661578"/>
          </a:xfrm>
          <a:prstGeom prst="rect">
            <a:avLst/>
          </a:prstGeom>
          <a:noFill/>
        </p:spPr>
        <p:txBody>
          <a:bodyPr wrap="square">
            <a:noAutofit/>
          </a:bodyPr>
          <a:lstStyle/>
          <a:p>
            <a:pPr marL="342900" indent="-342900">
              <a:spcBef>
                <a:spcPct val="0"/>
              </a:spcBef>
              <a:defRPr/>
            </a:pPr>
            <a:r>
              <a:rPr lang="pl-PL" sz="1000" b="1" dirty="0" smtClean="0">
                <a:solidFill>
                  <a:schemeClr val="accent1"/>
                </a:solidFill>
              </a:rPr>
              <a:t>WIADUKT KOLEJOWY</a:t>
            </a:r>
          </a:p>
          <a:p>
            <a:pPr>
              <a:spcBef>
                <a:spcPct val="0"/>
              </a:spcBef>
              <a:defRPr/>
            </a:pPr>
            <a:r>
              <a:rPr lang="pl-PL" sz="1000" dirty="0" smtClean="0"/>
              <a:t>BUDOWA WIADUKTU KOLEJOWEGO LUB OGRANICZENIE RUCHU DZIENNEGO NA TRASIE KOLEJOWEJ, TAK ABY ZMINIMALIZOWAĆ CZAS OCZEKIWANIA PRZY ZAMKNIĘTYM PRZEJEŹDZIE KOLEJOWYM LUB </a:t>
            </a:r>
            <a:r>
              <a:rPr lang="pl-PL" sz="1000" dirty="0" smtClean="0"/>
              <a:t>MONTAŻ </a:t>
            </a:r>
            <a:r>
              <a:rPr lang="pl-PL" sz="1000" dirty="0" smtClean="0"/>
              <a:t>SYSTEMU CZUJNIKÓW </a:t>
            </a:r>
            <a:r>
              <a:rPr lang="pl-PL" sz="1000" dirty="0" smtClean="0"/>
              <a:t>ZAMYKAJĄCY PRZEJAZD NA KRÓTKO.</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1"/>
                  </a:solidFill>
                  <a:prstDash val="solid"/>
                </a:ln>
                <a:solidFill>
                  <a:schemeClr val="accent1"/>
                </a:solidFill>
                <a:effectLst>
                  <a:reflection blurRad="12700" stA="28000" endPos="45000" dist="1000" dir="5400000" sy="-100000" algn="bl" rotWithShape="0"/>
                </a:effectLst>
              </a:rPr>
              <a:t>13</a:t>
            </a:r>
            <a:endParaRPr lang="pl-PL" sz="1200" cap="all" dirty="0">
              <a:ln w="9000" cmpd="sng">
                <a:solidFill>
                  <a:schemeClr val="accent1"/>
                </a:solidFill>
                <a:prstDash val="solid"/>
              </a:ln>
              <a:solidFill>
                <a:schemeClr val="accent1"/>
              </a:solidFill>
              <a:effectLst>
                <a:reflection blurRad="12700" stA="28000" endPos="45000" dist="1000" dir="5400000" sy="-100000" algn="bl" rotWithShape="0"/>
              </a:effectLst>
            </a:endParaRPr>
          </a:p>
        </p:txBody>
      </p:sp>
      <p:sp>
        <p:nvSpPr>
          <p:cNvPr id="11"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12" name="Prostokąt 11"/>
          <p:cNvSpPr/>
          <p:nvPr/>
        </p:nvSpPr>
        <p:spPr>
          <a:xfrm>
            <a:off x="1428728" y="928670"/>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1"/>
                  </a:solidFill>
                  <a:prstDash val="solid"/>
                </a:ln>
                <a:solidFill>
                  <a:schemeClr val="bg1"/>
                </a:solidFill>
                <a:effectLst>
                  <a:reflection blurRad="12700" stA="28000" endPos="45000" dist="1000" dir="5400000" sy="-100000" algn="bl" rotWithShape="0"/>
                </a:effectLst>
              </a:rPr>
              <a:t>PRZEMIESZCZANIE SIĘ</a:t>
            </a:r>
            <a:endParaRPr lang="pl-PL" sz="3200" cap="all" dirty="0">
              <a:ln w="9000" cmpd="sng">
                <a:solidFill>
                  <a:schemeClr val="accent1"/>
                </a:solidFill>
                <a:prstDash val="solid"/>
              </a:ln>
              <a:solidFill>
                <a:schemeClr val="bg1"/>
              </a:solidFill>
              <a:effectLst>
                <a:reflection blurRad="12700" stA="28000" endPos="45000" dist="1000" dir="5400000" sy="-100000" algn="bl" rotWithShape="0"/>
              </a:effectLst>
            </a:endParaRPr>
          </a:p>
        </p:txBody>
      </p:sp>
      <p:sp>
        <p:nvSpPr>
          <p:cNvPr id="40" name="Elipsa 39"/>
          <p:cNvSpPr/>
          <p:nvPr/>
        </p:nvSpPr>
        <p:spPr>
          <a:xfrm>
            <a:off x="3357554" y="2214554"/>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Elipsa 62"/>
          <p:cNvSpPr/>
          <p:nvPr/>
        </p:nvSpPr>
        <p:spPr>
          <a:xfrm>
            <a:off x="60721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67" name="Łącznik prosty 66"/>
          <p:cNvCxnSpPr/>
          <p:nvPr/>
        </p:nvCxnSpPr>
        <p:spPr>
          <a:xfrm rot="5400000" flipH="1" flipV="1">
            <a:off x="4750595" y="3893347"/>
            <a:ext cx="285752" cy="214314"/>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2" name="Grupa 81"/>
          <p:cNvGrpSpPr/>
          <p:nvPr/>
        </p:nvGrpSpPr>
        <p:grpSpPr>
          <a:xfrm>
            <a:off x="2571736" y="1071546"/>
            <a:ext cx="3932896" cy="4011144"/>
            <a:chOff x="2571736" y="1071546"/>
            <a:chExt cx="3932896" cy="4011144"/>
          </a:xfrm>
        </p:grpSpPr>
        <p:grpSp>
          <p:nvGrpSpPr>
            <p:cNvPr id="2" name="Grupa 79"/>
            <p:cNvGrpSpPr/>
            <p:nvPr/>
          </p:nvGrpSpPr>
          <p:grpSpPr>
            <a:xfrm>
              <a:off x="2928926" y="1071546"/>
              <a:ext cx="3575706" cy="4011144"/>
              <a:chOff x="2928926" y="1071546"/>
              <a:chExt cx="3575706" cy="4011144"/>
            </a:xfrm>
          </p:grpSpPr>
          <p:grpSp>
            <p:nvGrpSpPr>
              <p:cNvPr id="3" name="Grupa 75"/>
              <p:cNvGrpSpPr/>
              <p:nvPr/>
            </p:nvGrpSpPr>
            <p:grpSpPr>
              <a:xfrm>
                <a:off x="2928926" y="1071546"/>
                <a:ext cx="3575706" cy="4011144"/>
                <a:chOff x="2928926" y="1071546"/>
                <a:chExt cx="3575706" cy="4011144"/>
              </a:xfrm>
            </p:grpSpPr>
            <p:grpSp>
              <p:nvGrpSpPr>
                <p:cNvPr id="4" name="Grupa 72"/>
                <p:cNvGrpSpPr/>
                <p:nvPr/>
              </p:nvGrpSpPr>
              <p:grpSpPr>
                <a:xfrm>
                  <a:off x="2928926" y="1071546"/>
                  <a:ext cx="3432134" cy="4011144"/>
                  <a:chOff x="2928926" y="1071546"/>
                  <a:chExt cx="3432134" cy="4011144"/>
                </a:xfrm>
              </p:grpSpPr>
              <p:grpSp>
                <p:nvGrpSpPr>
                  <p:cNvPr id="5" name="Grupa 71"/>
                  <p:cNvGrpSpPr/>
                  <p:nvPr/>
                </p:nvGrpSpPr>
                <p:grpSpPr>
                  <a:xfrm>
                    <a:off x="2928926" y="1071546"/>
                    <a:ext cx="3432134" cy="4011144"/>
                    <a:chOff x="2928926" y="1071546"/>
                    <a:chExt cx="3432134" cy="4011144"/>
                  </a:xfrm>
                </p:grpSpPr>
                <p:grpSp>
                  <p:nvGrpSpPr>
                    <p:cNvPr id="6" name="Grupa 70"/>
                    <p:cNvGrpSpPr/>
                    <p:nvPr/>
                  </p:nvGrpSpPr>
                  <p:grpSpPr>
                    <a:xfrm>
                      <a:off x="2928926" y="1071546"/>
                      <a:ext cx="3432134" cy="4011144"/>
                      <a:chOff x="2928926" y="1071546"/>
                      <a:chExt cx="3432134" cy="4011144"/>
                    </a:xfrm>
                  </p:grpSpPr>
                  <p:grpSp>
                    <p:nvGrpSpPr>
                      <p:cNvPr id="7" name="Grupa 69"/>
                      <p:cNvGrpSpPr/>
                      <p:nvPr/>
                    </p:nvGrpSpPr>
                    <p:grpSpPr>
                      <a:xfrm>
                        <a:off x="2928926" y="1071546"/>
                        <a:ext cx="3432134" cy="4011144"/>
                        <a:chOff x="2928926" y="1071546"/>
                        <a:chExt cx="3432134" cy="4011144"/>
                      </a:xfrm>
                    </p:grpSpPr>
                    <p:grpSp>
                      <p:nvGrpSpPr>
                        <p:cNvPr id="8" name="Grupa 64"/>
                        <p:cNvGrpSpPr/>
                        <p:nvPr/>
                      </p:nvGrpSpPr>
                      <p:grpSpPr>
                        <a:xfrm>
                          <a:off x="2928926" y="1071546"/>
                          <a:ext cx="3432134" cy="4011144"/>
                          <a:chOff x="2928926" y="1071546"/>
                          <a:chExt cx="3432134" cy="4011144"/>
                        </a:xfrm>
                      </p:grpSpPr>
                      <p:grpSp>
                        <p:nvGrpSpPr>
                          <p:cNvPr id="9" name="Grupa 60"/>
                          <p:cNvGrpSpPr/>
                          <p:nvPr/>
                        </p:nvGrpSpPr>
                        <p:grpSpPr>
                          <a:xfrm>
                            <a:off x="2928926" y="1071546"/>
                            <a:ext cx="3333277" cy="4011144"/>
                            <a:chOff x="2928926" y="1071546"/>
                            <a:chExt cx="3333277" cy="4011144"/>
                          </a:xfrm>
                        </p:grpSpPr>
                        <p:grpSp>
                          <p:nvGrpSpPr>
                            <p:cNvPr id="10" name="Grupa 42"/>
                            <p:cNvGrpSpPr/>
                            <p:nvPr/>
                          </p:nvGrpSpPr>
                          <p:grpSpPr>
                            <a:xfrm>
                              <a:off x="2928926" y="1071546"/>
                              <a:ext cx="3333277" cy="4011144"/>
                              <a:chOff x="2928926" y="1071546"/>
                              <a:chExt cx="3333277" cy="4011144"/>
                            </a:xfrm>
                          </p:grpSpPr>
                          <p:grpSp>
                            <p:nvGrpSpPr>
                              <p:cNvPr id="14" name="Grupa 50"/>
                              <p:cNvGrpSpPr/>
                              <p:nvPr/>
                            </p:nvGrpSpPr>
                            <p:grpSpPr>
                              <a:xfrm>
                                <a:off x="2928926" y="1428736"/>
                                <a:ext cx="3333277" cy="3653954"/>
                                <a:chOff x="2928926" y="1428736"/>
                                <a:chExt cx="3333277" cy="3653954"/>
                              </a:xfrm>
                            </p:grpSpPr>
                            <p:grpSp>
                              <p:nvGrpSpPr>
                                <p:cNvPr id="15" name="Grupa 42"/>
                                <p:cNvGrpSpPr/>
                                <p:nvPr/>
                              </p:nvGrpSpPr>
                              <p:grpSpPr>
                                <a:xfrm>
                                  <a:off x="2928926" y="1428736"/>
                                  <a:ext cx="3333277" cy="3653954"/>
                                  <a:chOff x="2928926" y="1428736"/>
                                  <a:chExt cx="3333277" cy="3653954"/>
                                </a:xfrm>
                              </p:grpSpPr>
                              <p:grpSp>
                                <p:nvGrpSpPr>
                                  <p:cNvPr id="16" name="Grupa 39"/>
                                  <p:cNvGrpSpPr/>
                                  <p:nvPr/>
                                </p:nvGrpSpPr>
                                <p:grpSpPr>
                                  <a:xfrm>
                                    <a:off x="2928926" y="1428736"/>
                                    <a:ext cx="3333277" cy="3653954"/>
                                    <a:chOff x="2928926" y="1428736"/>
                                    <a:chExt cx="3333277" cy="3653954"/>
                                  </a:xfrm>
                                </p:grpSpPr>
                                <p:grpSp>
                                  <p:nvGrpSpPr>
                                    <p:cNvPr id="17" name="Grupa 37"/>
                                    <p:cNvGrpSpPr/>
                                    <p:nvPr/>
                                  </p:nvGrpSpPr>
                                  <p:grpSpPr>
                                    <a:xfrm>
                                      <a:off x="2928926" y="1428736"/>
                                      <a:ext cx="3333277" cy="3296101"/>
                                      <a:chOff x="2928926" y="1428736"/>
                                      <a:chExt cx="3333277" cy="3296101"/>
                                    </a:xfrm>
                                  </p:grpSpPr>
                                  <p:grpSp>
                                    <p:nvGrpSpPr>
                                      <p:cNvPr id="18" name="Grupa 23"/>
                                      <p:cNvGrpSpPr/>
                                      <p:nvPr/>
                                    </p:nvGrpSpPr>
                                    <p:grpSpPr>
                                      <a:xfrm>
                                        <a:off x="3357554" y="1428736"/>
                                        <a:ext cx="428628" cy="1000132"/>
                                        <a:chOff x="2688483" y="1476375"/>
                                        <a:chExt cx="438150" cy="1251438"/>
                                      </a:xfrm>
                                    </p:grpSpPr>
                                    <p:sp>
                                      <p:nvSpPr>
                                        <p:cNvPr id="25" name="Dowolny kształt 24"/>
                                        <p:cNvSpPr/>
                                        <p:nvPr/>
                                      </p:nvSpPr>
                                      <p:spPr>
                                        <a:xfrm>
                                          <a:off x="2688483" y="1476375"/>
                                          <a:ext cx="438150" cy="1251438"/>
                                        </a:xfrm>
                                        <a:custGeom>
                                          <a:avLst/>
                                          <a:gdLst>
                                            <a:gd name="connsiteX0" fmla="*/ 438150 w 438150"/>
                                            <a:gd name="connsiteY0" fmla="*/ 1162050 h 1162050"/>
                                            <a:gd name="connsiteX1" fmla="*/ 0 w 438150"/>
                                            <a:gd name="connsiteY1" fmla="*/ 0 h 1162050"/>
                                          </a:gdLst>
                                          <a:ahLst/>
                                          <a:cxnLst>
                                            <a:cxn ang="0">
                                              <a:pos x="connsiteX0" y="connsiteY0"/>
                                            </a:cxn>
                                            <a:cxn ang="0">
                                              <a:pos x="connsiteX1" y="connsiteY1"/>
                                            </a:cxn>
                                          </a:cxnLst>
                                          <a:rect l="l" t="t" r="r" b="b"/>
                                          <a:pathLst>
                                            <a:path w="438150" h="1162050">
                                              <a:moveTo>
                                                <a:pt x="438150" y="1162050"/>
                                              </a:moveTo>
                                              <a:cubicBezTo>
                                                <a:pt x="254000" y="680243"/>
                                                <a:pt x="69850" y="198437"/>
                                                <a:pt x="0"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26" name="Prostokąt 25"/>
                                        <p:cNvSpPr/>
                                        <p:nvPr/>
                                      </p:nvSpPr>
                                      <p:spPr>
                                        <a:xfrm>
                                          <a:off x="2807620" y="1500174"/>
                                          <a:ext cx="306829" cy="346918"/>
                                        </a:xfrm>
                                        <a:prstGeom prst="rect">
                                          <a:avLst/>
                                        </a:prstGeom>
                                      </p:spPr>
                                      <p:txBody>
                                        <a:bodyPr wrap="none">
                                          <a:spAutoFit/>
                                        </a:bodyPr>
                                        <a:lstStyle/>
                                        <a:p>
                                          <a:pPr lvl="0" algn="r">
                                            <a:spcBef>
                                              <a:spcPct val="0"/>
                                            </a:spcBef>
                                            <a:defRPr/>
                                          </a:pPr>
                                          <a:r>
                                            <a:rPr lang="pl-PL" sz="1100" b="1" dirty="0" smtClean="0">
                                              <a:solidFill>
                                                <a:schemeClr val="bg1"/>
                                              </a:solidFill>
                                            </a:rPr>
                                            <a:t>2</a:t>
                                          </a:r>
                                          <a:endParaRPr lang="pl-PL" sz="1100" b="1" dirty="0">
                                            <a:solidFill>
                                              <a:schemeClr val="bg1"/>
                                            </a:solidFill>
                                          </a:endParaRPr>
                                        </a:p>
                                      </p:txBody>
                                    </p:sp>
                                  </p:grpSp>
                                  <p:grpSp>
                                    <p:nvGrpSpPr>
                                      <p:cNvPr id="19" name="Grupa 26"/>
                                      <p:cNvGrpSpPr/>
                                      <p:nvPr/>
                                    </p:nvGrpSpPr>
                                    <p:grpSpPr>
                                      <a:xfrm>
                                        <a:off x="2928926" y="1428736"/>
                                        <a:ext cx="3333277" cy="3296101"/>
                                        <a:chOff x="2928926" y="1428736"/>
                                        <a:chExt cx="3333277" cy="3296101"/>
                                      </a:xfrm>
                                    </p:grpSpPr>
                                    <p:sp>
                                      <p:nvSpPr>
                                        <p:cNvPr id="28" name="Dowolny kształt 27"/>
                                        <p:cNvSpPr/>
                                        <p:nvPr/>
                                      </p:nvSpPr>
                                      <p:spPr>
                                        <a:xfrm>
                                          <a:off x="2928926" y="2295222"/>
                                          <a:ext cx="3333277" cy="2429615"/>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nvGrpSpPr>
                                        <p:cNvPr id="20" name="Grupa 25"/>
                                        <p:cNvGrpSpPr/>
                                        <p:nvPr/>
                                      </p:nvGrpSpPr>
                                      <p:grpSpPr>
                                        <a:xfrm>
                                          <a:off x="3071802" y="1428736"/>
                                          <a:ext cx="3144251" cy="2822683"/>
                                          <a:chOff x="3071802" y="1428736"/>
                                          <a:chExt cx="3144251" cy="2822683"/>
                                        </a:xfrm>
                                      </p:grpSpPr>
                                      <p:cxnSp>
                                        <p:nvCxnSpPr>
                                          <p:cNvPr id="32" name="Łącznik prosty 31"/>
                                          <p:cNvCxnSpPr/>
                                          <p:nvPr/>
                                        </p:nvCxnSpPr>
                                        <p:spPr>
                                          <a:xfrm rot="16200000" flipV="1">
                                            <a:off x="2865972" y="1777443"/>
                                            <a:ext cx="973959" cy="276545"/>
                                          </a:xfrm>
                                          <a:prstGeom prst="line">
                                            <a:avLst/>
                                          </a:pr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cxnSp>
                                      <p:sp>
                                        <p:nvSpPr>
                                          <p:cNvPr id="33" name="Dowolny kształt 32"/>
                                          <p:cNvSpPr/>
                                          <p:nvPr/>
                                        </p:nvSpPr>
                                        <p:spPr>
                                          <a:xfrm>
                                            <a:off x="5224556" y="2831167"/>
                                            <a:ext cx="991497" cy="98256"/>
                                          </a:xfrm>
                                          <a:custGeom>
                                            <a:avLst/>
                                            <a:gdLst>
                                              <a:gd name="connsiteX0" fmla="*/ 0 w 1180213"/>
                                              <a:gd name="connsiteY0" fmla="*/ 0 h 116958"/>
                                              <a:gd name="connsiteX1" fmla="*/ 414669 w 1180213"/>
                                              <a:gd name="connsiteY1" fmla="*/ 21265 h 116958"/>
                                              <a:gd name="connsiteX2" fmla="*/ 754911 w 1180213"/>
                                              <a:gd name="connsiteY2" fmla="*/ 31897 h 116958"/>
                                              <a:gd name="connsiteX3" fmla="*/ 1180213 w 1180213"/>
                                              <a:gd name="connsiteY3" fmla="*/ 116958 h 116958"/>
                                            </a:gdLst>
                                            <a:ahLst/>
                                            <a:cxnLst>
                                              <a:cxn ang="0">
                                                <a:pos x="connsiteX0" y="connsiteY0"/>
                                              </a:cxn>
                                              <a:cxn ang="0">
                                                <a:pos x="connsiteX1" y="connsiteY1"/>
                                              </a:cxn>
                                              <a:cxn ang="0">
                                                <a:pos x="connsiteX2" y="connsiteY2"/>
                                              </a:cxn>
                                              <a:cxn ang="0">
                                                <a:pos x="connsiteX3" y="connsiteY3"/>
                                              </a:cxn>
                                            </a:cxnLst>
                                            <a:rect l="l" t="t" r="r" b="b"/>
                                            <a:pathLst>
                                              <a:path w="1180213" h="116958">
                                                <a:moveTo>
                                                  <a:pt x="0" y="0"/>
                                                </a:moveTo>
                                                <a:lnTo>
                                                  <a:pt x="414669" y="21265"/>
                                                </a:lnTo>
                                                <a:cubicBezTo>
                                                  <a:pt x="540488" y="26581"/>
                                                  <a:pt x="627321" y="15948"/>
                                                  <a:pt x="754911" y="31897"/>
                                                </a:cubicBezTo>
                                                <a:cubicBezTo>
                                                  <a:pt x="882501" y="47846"/>
                                                  <a:pt x="1031357" y="82402"/>
                                                  <a:pt x="1180213" y="116958"/>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4" name="Dowolny kształt 33"/>
                                          <p:cNvSpPr/>
                                          <p:nvPr/>
                                        </p:nvSpPr>
                                        <p:spPr>
                                          <a:xfrm>
                                            <a:off x="3929058" y="1428736"/>
                                            <a:ext cx="164081" cy="1009405"/>
                                          </a:xfrm>
                                          <a:custGeom>
                                            <a:avLst/>
                                            <a:gdLst>
                                              <a:gd name="connsiteX0" fmla="*/ 85060 w 237461"/>
                                              <a:gd name="connsiteY0" fmla="*/ 1371600 h 1371600"/>
                                              <a:gd name="connsiteX1" fmla="*/ 223284 w 237461"/>
                                              <a:gd name="connsiteY1" fmla="*/ 701749 h 1371600"/>
                                              <a:gd name="connsiteX2" fmla="*/ 0 w 237461"/>
                                              <a:gd name="connsiteY2" fmla="*/ 0 h 1371600"/>
                                            </a:gdLst>
                                            <a:ahLst/>
                                            <a:cxnLst>
                                              <a:cxn ang="0">
                                                <a:pos x="connsiteX0" y="connsiteY0"/>
                                              </a:cxn>
                                              <a:cxn ang="0">
                                                <a:pos x="connsiteX1" y="connsiteY1"/>
                                              </a:cxn>
                                              <a:cxn ang="0">
                                                <a:pos x="connsiteX2" y="connsiteY2"/>
                                              </a:cxn>
                                            </a:cxnLst>
                                            <a:rect l="l" t="t" r="r" b="b"/>
                                            <a:pathLst>
                                              <a:path w="237461" h="1371600">
                                                <a:moveTo>
                                                  <a:pt x="85060" y="1371600"/>
                                                </a:moveTo>
                                                <a:cubicBezTo>
                                                  <a:pt x="161260" y="1150974"/>
                                                  <a:pt x="237461" y="930349"/>
                                                  <a:pt x="223284" y="701749"/>
                                                </a:cubicBezTo>
                                                <a:cubicBezTo>
                                                  <a:pt x="209107" y="473149"/>
                                                  <a:pt x="104553" y="236574"/>
                                                  <a:pt x="0" y="0"/>
                                                </a:cubicBez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5" name="Dowolny kształt 34"/>
                                          <p:cNvSpPr/>
                                          <p:nvPr/>
                                        </p:nvSpPr>
                                        <p:spPr>
                                          <a:xfrm>
                                            <a:off x="4012725" y="2438141"/>
                                            <a:ext cx="263506" cy="509147"/>
                                          </a:xfrm>
                                          <a:custGeom>
                                            <a:avLst/>
                                            <a:gdLst>
                                              <a:gd name="connsiteX0" fmla="*/ 38986 w 313660"/>
                                              <a:gd name="connsiteY0" fmla="*/ 0 h 606056"/>
                                              <a:gd name="connsiteX1" fmla="*/ 38986 w 313660"/>
                                              <a:gd name="connsiteY1" fmla="*/ 382772 h 606056"/>
                                              <a:gd name="connsiteX2" fmla="*/ 272902 w 313660"/>
                                              <a:gd name="connsiteY2" fmla="*/ 574158 h 606056"/>
                                              <a:gd name="connsiteX3" fmla="*/ 283535 w 313660"/>
                                              <a:gd name="connsiteY3" fmla="*/ 574158 h 606056"/>
                                            </a:gdLst>
                                            <a:ahLst/>
                                            <a:cxnLst>
                                              <a:cxn ang="0">
                                                <a:pos x="connsiteX0" y="connsiteY0"/>
                                              </a:cxn>
                                              <a:cxn ang="0">
                                                <a:pos x="connsiteX1" y="connsiteY1"/>
                                              </a:cxn>
                                              <a:cxn ang="0">
                                                <a:pos x="connsiteX2" y="connsiteY2"/>
                                              </a:cxn>
                                              <a:cxn ang="0">
                                                <a:pos x="connsiteX3" y="connsiteY3"/>
                                              </a:cxn>
                                            </a:cxnLst>
                                            <a:rect l="l" t="t" r="r" b="b"/>
                                            <a:pathLst>
                                              <a:path w="313660" h="606056">
                                                <a:moveTo>
                                                  <a:pt x="38986" y="0"/>
                                                </a:moveTo>
                                                <a:cubicBezTo>
                                                  <a:pt x="19493" y="143539"/>
                                                  <a:pt x="0" y="287079"/>
                                                  <a:pt x="38986" y="382772"/>
                                                </a:cubicBezTo>
                                                <a:cubicBezTo>
                                                  <a:pt x="77972" y="478465"/>
                                                  <a:pt x="232144" y="542260"/>
                                                  <a:pt x="272902" y="574158"/>
                                                </a:cubicBezTo>
                                                <a:cubicBezTo>
                                                  <a:pt x="313660" y="606056"/>
                                                  <a:pt x="298597" y="590107"/>
                                                  <a:pt x="283535" y="574158"/>
                                                </a:cubicBezTo>
                                              </a:path>
                                            </a:pathLst>
                                          </a:cu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6" name="Dowolny kształt 35"/>
                                          <p:cNvSpPr/>
                                          <p:nvPr/>
                                        </p:nvSpPr>
                                        <p:spPr>
                                          <a:xfrm>
                                            <a:off x="5233487" y="3724408"/>
                                            <a:ext cx="446621" cy="527011"/>
                                          </a:xfrm>
                                          <a:custGeom>
                                            <a:avLst/>
                                            <a:gdLst>
                                              <a:gd name="connsiteX0" fmla="*/ 0 w 531628"/>
                                              <a:gd name="connsiteY0" fmla="*/ 627320 h 627320"/>
                                              <a:gd name="connsiteX1" fmla="*/ 148856 w 531628"/>
                                              <a:gd name="connsiteY1" fmla="*/ 361506 h 627320"/>
                                              <a:gd name="connsiteX2" fmla="*/ 531628 w 531628"/>
                                              <a:gd name="connsiteY2" fmla="*/ 0 h 627320"/>
                                            </a:gdLst>
                                            <a:ahLst/>
                                            <a:cxnLst>
                                              <a:cxn ang="0">
                                                <a:pos x="connsiteX0" y="connsiteY0"/>
                                              </a:cxn>
                                              <a:cxn ang="0">
                                                <a:pos x="connsiteX1" y="connsiteY1"/>
                                              </a:cxn>
                                              <a:cxn ang="0">
                                                <a:pos x="connsiteX2" y="connsiteY2"/>
                                              </a:cxn>
                                            </a:cxnLst>
                                            <a:rect l="l" t="t" r="r" b="b"/>
                                            <a:pathLst>
                                              <a:path w="531628" h="627320">
                                                <a:moveTo>
                                                  <a:pt x="0" y="627320"/>
                                                </a:moveTo>
                                                <a:cubicBezTo>
                                                  <a:pt x="30125" y="546689"/>
                                                  <a:pt x="60251" y="466059"/>
                                                  <a:pt x="148856" y="361506"/>
                                                </a:cubicBezTo>
                                                <a:cubicBezTo>
                                                  <a:pt x="237461" y="256953"/>
                                                  <a:pt x="384544" y="128476"/>
                                                  <a:pt x="531628"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7" name="Prostokąt 36"/>
                                          <p:cNvSpPr/>
                                          <p:nvPr/>
                                        </p:nvSpPr>
                                        <p:spPr>
                                          <a:xfrm>
                                            <a:off x="3071802" y="1714488"/>
                                            <a:ext cx="240060" cy="206850"/>
                                          </a:xfrm>
                                          <a:prstGeom prst="rect">
                                            <a:avLst/>
                                          </a:prstGeom>
                                          <a:ln w="25400">
                                            <a:noFill/>
                                          </a:ln>
                                        </p:spPr>
                                        <p:txBody>
                                          <a:bodyPr wrap="square">
                                            <a:spAutoFit/>
                                          </a:bodyPr>
                                          <a:lstStyle/>
                                          <a:p>
                                            <a:pPr lvl="0" algn="r">
                                              <a:spcBef>
                                                <a:spcPct val="0"/>
                                              </a:spcBef>
                                              <a:defRPr/>
                                            </a:pPr>
                                            <a:r>
                                              <a:rPr lang="pl-PL" sz="1000" b="1" dirty="0" smtClean="0">
                                                <a:solidFill>
                                                  <a:schemeClr val="bg1"/>
                                                </a:solidFill>
                                              </a:rPr>
                                              <a:t>1 </a:t>
                                            </a:r>
                                            <a:endParaRPr lang="pl-PL" sz="1000" b="1" dirty="0">
                                              <a:solidFill>
                                                <a:schemeClr val="bg1"/>
                                              </a:solidFill>
                                            </a:endParaRPr>
                                          </a:p>
                                        </p:txBody>
                                      </p:sp>
                                    </p:grpSp>
                                  </p:grpSp>
                                </p:grpSp>
                                <p:sp>
                                  <p:nvSpPr>
                                    <p:cNvPr id="24" name="Dowolny kształt 23"/>
                                    <p:cNvSpPr/>
                                    <p:nvPr/>
                                  </p:nvSpPr>
                                  <p:spPr>
                                    <a:xfrm>
                                      <a:off x="3214678" y="2786058"/>
                                      <a:ext cx="2392326" cy="2296632"/>
                                    </a:xfrm>
                                    <a:custGeom>
                                      <a:avLst/>
                                      <a:gdLst>
                                        <a:gd name="connsiteX0" fmla="*/ 0 w 2392326"/>
                                        <a:gd name="connsiteY0" fmla="*/ 53163 h 2296632"/>
                                        <a:gd name="connsiteX1" fmla="*/ 1467293 w 2392326"/>
                                        <a:gd name="connsiteY1" fmla="*/ 2137144 h 2296632"/>
                                        <a:gd name="connsiteX2" fmla="*/ 1488558 w 2392326"/>
                                        <a:gd name="connsiteY2" fmla="*/ 2020186 h 2296632"/>
                                        <a:gd name="connsiteX3" fmla="*/ 1594884 w 2392326"/>
                                        <a:gd name="connsiteY3" fmla="*/ 1956391 h 2296632"/>
                                        <a:gd name="connsiteX4" fmla="*/ 1711842 w 2392326"/>
                                        <a:gd name="connsiteY4" fmla="*/ 2041451 h 2296632"/>
                                        <a:gd name="connsiteX5" fmla="*/ 1733107 w 2392326"/>
                                        <a:gd name="connsiteY5" fmla="*/ 2009553 h 2296632"/>
                                        <a:gd name="connsiteX6" fmla="*/ 1775637 w 2392326"/>
                                        <a:gd name="connsiteY6" fmla="*/ 1977656 h 2296632"/>
                                        <a:gd name="connsiteX7" fmla="*/ 1956391 w 2392326"/>
                                        <a:gd name="connsiteY7" fmla="*/ 2296632 h 2296632"/>
                                        <a:gd name="connsiteX8" fmla="*/ 2328530 w 2392326"/>
                                        <a:gd name="connsiteY8" fmla="*/ 1541721 h 2296632"/>
                                        <a:gd name="connsiteX9" fmla="*/ 2392326 w 2392326"/>
                                        <a:gd name="connsiteY9" fmla="*/ 1446028 h 2296632"/>
                                        <a:gd name="connsiteX10" fmla="*/ 1329070 w 2392326"/>
                                        <a:gd name="connsiteY10" fmla="*/ 1339702 h 2296632"/>
                                        <a:gd name="connsiteX11" fmla="*/ 1137684 w 2392326"/>
                                        <a:gd name="connsiteY11" fmla="*/ 1265274 h 2296632"/>
                                        <a:gd name="connsiteX12" fmla="*/ 999461 w 2392326"/>
                                        <a:gd name="connsiteY12" fmla="*/ 925032 h 2296632"/>
                                        <a:gd name="connsiteX13" fmla="*/ 446568 w 2392326"/>
                                        <a:gd name="connsiteY13" fmla="*/ 148856 h 2296632"/>
                                        <a:gd name="connsiteX14" fmla="*/ 223284 w 2392326"/>
                                        <a:gd name="connsiteY14" fmla="*/ 31898 h 2296632"/>
                                        <a:gd name="connsiteX15" fmla="*/ 85061 w 2392326"/>
                                        <a:gd name="connsiteY15" fmla="*/ 0 h 2296632"/>
                                        <a:gd name="connsiteX16" fmla="*/ 0 w 2392326"/>
                                        <a:gd name="connsiteY16" fmla="*/ 53163 h 229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92326" h="2296632">
                                          <a:moveTo>
                                            <a:pt x="0" y="53163"/>
                                          </a:moveTo>
                                          <a:lnTo>
                                            <a:pt x="1467293" y="2137144"/>
                                          </a:lnTo>
                                          <a:lnTo>
                                            <a:pt x="1488558" y="2020186"/>
                                          </a:lnTo>
                                          <a:lnTo>
                                            <a:pt x="1594884" y="1956391"/>
                                          </a:lnTo>
                                          <a:lnTo>
                                            <a:pt x="1711842" y="2041451"/>
                                          </a:lnTo>
                                          <a:lnTo>
                                            <a:pt x="1733107" y="2009553"/>
                                          </a:lnTo>
                                          <a:lnTo>
                                            <a:pt x="1775637" y="1977656"/>
                                          </a:lnTo>
                                          <a:lnTo>
                                            <a:pt x="1956391" y="2296632"/>
                                          </a:lnTo>
                                          <a:lnTo>
                                            <a:pt x="2328530" y="1541721"/>
                                          </a:lnTo>
                                          <a:lnTo>
                                            <a:pt x="2392326" y="1446028"/>
                                          </a:lnTo>
                                          <a:lnTo>
                                            <a:pt x="1329070" y="1339702"/>
                                          </a:lnTo>
                                          <a:lnTo>
                                            <a:pt x="1137684" y="1265274"/>
                                          </a:lnTo>
                                          <a:lnTo>
                                            <a:pt x="999461" y="925032"/>
                                          </a:lnTo>
                                          <a:lnTo>
                                            <a:pt x="446568" y="148856"/>
                                          </a:lnTo>
                                          <a:lnTo>
                                            <a:pt x="223284" y="31898"/>
                                          </a:lnTo>
                                          <a:lnTo>
                                            <a:pt x="85061" y="0"/>
                                          </a:lnTo>
                                          <a:lnTo>
                                            <a:pt x="0" y="53163"/>
                                          </a:lnTo>
                                          <a:close/>
                                        </a:path>
                                      </a:pathLst>
                                    </a:custGeom>
                                    <a:solidFill>
                                      <a:srgbClr val="00B0F0">
                                        <a:alpha val="30000"/>
                                      </a:srgbClr>
                                    </a:solid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Dowolny kształt 26"/>
                                    <p:cNvSpPr/>
                                    <p:nvPr/>
                                  </p:nvSpPr>
                                  <p:spPr>
                                    <a:xfrm>
                                      <a:off x="4958637" y="4214818"/>
                                      <a:ext cx="219123" cy="785818"/>
                                    </a:xfrm>
                                    <a:custGeom>
                                      <a:avLst/>
                                      <a:gdLst>
                                        <a:gd name="connsiteX0" fmla="*/ 0 w 276225"/>
                                        <a:gd name="connsiteY0" fmla="*/ 990600 h 990600"/>
                                        <a:gd name="connsiteX1" fmla="*/ 66675 w 276225"/>
                                        <a:gd name="connsiteY1" fmla="*/ 962025 h 990600"/>
                                        <a:gd name="connsiteX2" fmla="*/ 200025 w 276225"/>
                                        <a:gd name="connsiteY2" fmla="*/ 828675 h 990600"/>
                                        <a:gd name="connsiteX3" fmla="*/ 171450 w 276225"/>
                                        <a:gd name="connsiteY3" fmla="*/ 466725 h 990600"/>
                                        <a:gd name="connsiteX4" fmla="*/ 276225 w 276225"/>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990600">
                                          <a:moveTo>
                                            <a:pt x="0" y="990600"/>
                                          </a:moveTo>
                                          <a:cubicBezTo>
                                            <a:pt x="16669" y="989806"/>
                                            <a:pt x="33338" y="989013"/>
                                            <a:pt x="66675" y="962025"/>
                                          </a:cubicBezTo>
                                          <a:cubicBezTo>
                                            <a:pt x="100013" y="935038"/>
                                            <a:pt x="182563" y="911225"/>
                                            <a:pt x="200025" y="828675"/>
                                          </a:cubicBezTo>
                                          <a:cubicBezTo>
                                            <a:pt x="217487" y="746125"/>
                                            <a:pt x="158750" y="604837"/>
                                            <a:pt x="171450" y="466725"/>
                                          </a:cubicBezTo>
                                          <a:cubicBezTo>
                                            <a:pt x="184150" y="328613"/>
                                            <a:pt x="230187" y="164306"/>
                                            <a:pt x="276225" y="0"/>
                                          </a:cubicBez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1" name="Dowolny kształt 30"/>
                                    <p:cNvSpPr/>
                                    <p:nvPr/>
                                  </p:nvSpPr>
                                  <p:spPr>
                                    <a:xfrm>
                                      <a:off x="4768137" y="4168390"/>
                                      <a:ext cx="123733" cy="689372"/>
                                    </a:xfrm>
                                    <a:custGeom>
                                      <a:avLst/>
                                      <a:gdLst>
                                        <a:gd name="connsiteX0" fmla="*/ 0 w 133350"/>
                                        <a:gd name="connsiteY0" fmla="*/ 742950 h 742950"/>
                                        <a:gd name="connsiteX1" fmla="*/ 133350 w 133350"/>
                                        <a:gd name="connsiteY1" fmla="*/ 0 h 742950"/>
                                      </a:gdLst>
                                      <a:ahLst/>
                                      <a:cxnLst>
                                        <a:cxn ang="0">
                                          <a:pos x="connsiteX0" y="connsiteY0"/>
                                        </a:cxn>
                                        <a:cxn ang="0">
                                          <a:pos x="connsiteX1" y="connsiteY1"/>
                                        </a:cxn>
                                      </a:cxnLst>
                                      <a:rect l="l" t="t" r="r" b="b"/>
                                      <a:pathLst>
                                        <a:path w="133350" h="742950">
                                          <a:moveTo>
                                            <a:pt x="0" y="742950"/>
                                          </a:moveTo>
                                          <a:lnTo>
                                            <a:pt x="133350" y="0"/>
                                          </a:ln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9" name="Prostokąt 38"/>
                                    <p:cNvSpPr/>
                                    <p:nvPr/>
                                  </p:nvSpPr>
                                  <p:spPr>
                                    <a:xfrm>
                                      <a:off x="4786314" y="4357694"/>
                                      <a:ext cx="256801" cy="261610"/>
                                    </a:xfrm>
                                    <a:prstGeom prst="rect">
                                      <a:avLst/>
                                    </a:prstGeom>
                                  </p:spPr>
                                  <p:txBody>
                                    <a:bodyPr wrap="none">
                                      <a:spAutoFit/>
                                    </a:bodyPr>
                                    <a:lstStyle/>
                                    <a:p>
                                      <a:pPr lvl="0" algn="r">
                                        <a:spcBef>
                                          <a:spcPct val="0"/>
                                        </a:spcBef>
                                        <a:defRPr/>
                                      </a:pPr>
                                      <a:r>
                                        <a:rPr lang="pl-PL" sz="1100" b="1" dirty="0" smtClean="0">
                                          <a:solidFill>
                                            <a:schemeClr val="bg1"/>
                                          </a:solidFill>
                                        </a:rPr>
                                        <a:t>3</a:t>
                                      </a:r>
                                      <a:endParaRPr lang="pl-PL" sz="1100" b="1" dirty="0">
                                        <a:solidFill>
                                          <a:schemeClr val="bg1"/>
                                        </a:solidFill>
                                      </a:endParaRPr>
                                    </a:p>
                                  </p:txBody>
                                </p:sp>
                              </p:grpSp>
                              <p:cxnSp>
                                <p:nvCxnSpPr>
                                  <p:cNvPr id="38" name="Łącznik prosty 37"/>
                                  <p:cNvCxnSpPr/>
                                  <p:nvPr/>
                                </p:nvCxnSpPr>
                                <p:spPr>
                                  <a:xfrm flipV="1">
                                    <a:off x="4071934" y="3357562"/>
                                    <a:ext cx="406215" cy="353687"/>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5" name="Łącznik prosty 44"/>
                                <p:cNvCxnSpPr/>
                                <p:nvPr/>
                              </p:nvCxnSpPr>
                              <p:spPr>
                                <a:xfrm rot="5400000" flipH="1" flipV="1">
                                  <a:off x="4393405" y="3821909"/>
                                  <a:ext cx="285752" cy="214314"/>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Prostokąt 48"/>
                                <p:cNvSpPr/>
                                <p:nvPr/>
                              </p:nvSpPr>
                              <p:spPr>
                                <a:xfrm>
                                  <a:off x="4286248" y="3500438"/>
                                  <a:ext cx="256801" cy="261610"/>
                                </a:xfrm>
                                <a:prstGeom prst="rect">
                                  <a:avLst/>
                                </a:prstGeom>
                              </p:spPr>
                              <p:txBody>
                                <a:bodyPr wrap="none">
                                  <a:spAutoFit/>
                                </a:bodyPr>
                                <a:lstStyle/>
                                <a:p>
                                  <a:pPr lvl="0" algn="r">
                                    <a:spcBef>
                                      <a:spcPct val="0"/>
                                    </a:spcBef>
                                    <a:defRPr/>
                                  </a:pPr>
                                  <a:r>
                                    <a:rPr lang="pl-PL" sz="1100" b="1" dirty="0" smtClean="0">
                                      <a:solidFill>
                                        <a:schemeClr val="bg1"/>
                                      </a:solidFill>
                                    </a:rPr>
                                    <a:t>4</a:t>
                                  </a:r>
                                  <a:endParaRPr lang="pl-PL" sz="1100" b="1" dirty="0">
                                    <a:solidFill>
                                      <a:schemeClr val="bg1"/>
                                    </a:solidFill>
                                  </a:endParaRPr>
                                </a:p>
                              </p:txBody>
                            </p:sp>
                          </p:grpSp>
                          <p:grpSp>
                            <p:nvGrpSpPr>
                              <p:cNvPr id="21" name="Grupa 39"/>
                              <p:cNvGrpSpPr/>
                              <p:nvPr/>
                            </p:nvGrpSpPr>
                            <p:grpSpPr>
                              <a:xfrm>
                                <a:off x="5365226" y="1071546"/>
                                <a:ext cx="424330" cy="1047750"/>
                                <a:chOff x="5143500" y="1514475"/>
                                <a:chExt cx="424330" cy="1047750"/>
                              </a:xfrm>
                            </p:grpSpPr>
                            <p:sp>
                              <p:nvSpPr>
                                <p:cNvPr id="41" name="Dowolny kształt 40"/>
                                <p:cNvSpPr/>
                                <p:nvPr/>
                              </p:nvSpPr>
                              <p:spPr>
                                <a:xfrm>
                                  <a:off x="5143500" y="1514475"/>
                                  <a:ext cx="249238" cy="1047750"/>
                                </a:xfrm>
                                <a:custGeom>
                                  <a:avLst/>
                                  <a:gdLst>
                                    <a:gd name="connsiteX0" fmla="*/ 0 w 249238"/>
                                    <a:gd name="connsiteY0" fmla="*/ 1047750 h 1047750"/>
                                    <a:gd name="connsiteX1" fmla="*/ 219075 w 249238"/>
                                    <a:gd name="connsiteY1" fmla="*/ 742950 h 1047750"/>
                                    <a:gd name="connsiteX2" fmla="*/ 180975 w 249238"/>
                                    <a:gd name="connsiteY2" fmla="*/ 600075 h 1047750"/>
                                    <a:gd name="connsiteX3" fmla="*/ 133350 w 249238"/>
                                    <a:gd name="connsiteY3" fmla="*/ 0 h 1047750"/>
                                  </a:gdLst>
                                  <a:ahLst/>
                                  <a:cxnLst>
                                    <a:cxn ang="0">
                                      <a:pos x="connsiteX0" y="connsiteY0"/>
                                    </a:cxn>
                                    <a:cxn ang="0">
                                      <a:pos x="connsiteX1" y="connsiteY1"/>
                                    </a:cxn>
                                    <a:cxn ang="0">
                                      <a:pos x="connsiteX2" y="connsiteY2"/>
                                    </a:cxn>
                                    <a:cxn ang="0">
                                      <a:pos x="connsiteX3" y="connsiteY3"/>
                                    </a:cxn>
                                  </a:cxnLst>
                                  <a:rect l="l" t="t" r="r" b="b"/>
                                  <a:pathLst>
                                    <a:path w="249238" h="1047750">
                                      <a:moveTo>
                                        <a:pt x="0" y="1047750"/>
                                      </a:moveTo>
                                      <a:cubicBezTo>
                                        <a:pt x="94456" y="932656"/>
                                        <a:pt x="188913" y="817563"/>
                                        <a:pt x="219075" y="742950"/>
                                      </a:cubicBezTo>
                                      <a:cubicBezTo>
                                        <a:pt x="249238" y="668338"/>
                                        <a:pt x="195263" y="723900"/>
                                        <a:pt x="180975" y="600075"/>
                                      </a:cubicBezTo>
                                      <a:cubicBezTo>
                                        <a:pt x="166688" y="476250"/>
                                        <a:pt x="150019" y="238125"/>
                                        <a:pt x="133350"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42" name="Prostokąt 41"/>
                                <p:cNvSpPr/>
                                <p:nvPr/>
                              </p:nvSpPr>
                              <p:spPr>
                                <a:xfrm>
                                  <a:off x="5278968" y="1657351"/>
                                  <a:ext cx="288862" cy="261610"/>
                                </a:xfrm>
                                <a:prstGeom prst="rect">
                                  <a:avLst/>
                                </a:prstGeom>
                              </p:spPr>
                              <p:txBody>
                                <a:bodyPr wrap="none">
                                  <a:spAutoFit/>
                                </a:bodyPr>
                                <a:lstStyle/>
                                <a:p>
                                  <a:pPr lvl="0" algn="r">
                                    <a:spcBef>
                                      <a:spcPct val="0"/>
                                    </a:spcBef>
                                    <a:defRPr/>
                                  </a:pPr>
                                  <a:r>
                                    <a:rPr lang="pl-PL" sz="1100" b="1" dirty="0" smtClean="0">
                                      <a:solidFill>
                                        <a:schemeClr val="bg1"/>
                                      </a:solidFill>
                                    </a:rPr>
                                    <a:t>5 </a:t>
                                  </a:r>
                                  <a:endParaRPr lang="pl-PL" sz="1100" b="1" dirty="0">
                                    <a:solidFill>
                                      <a:schemeClr val="bg1"/>
                                    </a:solidFill>
                                  </a:endParaRPr>
                                </a:p>
                              </p:txBody>
                            </p:sp>
                          </p:grpSp>
                        </p:grpSp>
                        <p:sp>
                          <p:nvSpPr>
                            <p:cNvPr id="43" name="Prostokąt 42"/>
                            <p:cNvSpPr/>
                            <p:nvPr/>
                          </p:nvSpPr>
                          <p:spPr>
                            <a:xfrm>
                              <a:off x="3357554" y="2214554"/>
                              <a:ext cx="288862" cy="261610"/>
                            </a:xfrm>
                            <a:prstGeom prst="rect">
                              <a:avLst/>
                            </a:prstGeom>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grpSp>
                          <p:nvGrpSpPr>
                            <p:cNvPr id="22" name="Grupa 50"/>
                            <p:cNvGrpSpPr/>
                            <p:nvPr/>
                          </p:nvGrpSpPr>
                          <p:grpSpPr>
                            <a:xfrm>
                              <a:off x="3357554" y="2714620"/>
                              <a:ext cx="288862" cy="285752"/>
                              <a:chOff x="2500298" y="4429132"/>
                              <a:chExt cx="288862" cy="285752"/>
                            </a:xfrm>
                          </p:grpSpPr>
                          <p:sp>
                            <p:nvSpPr>
                              <p:cNvPr id="47" name="Prostokąt 46"/>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48" name="Elipsa 47"/>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1" name="Grupa 51"/>
                            <p:cNvGrpSpPr/>
                            <p:nvPr/>
                          </p:nvGrpSpPr>
                          <p:grpSpPr>
                            <a:xfrm>
                              <a:off x="3786182" y="3214686"/>
                              <a:ext cx="288862" cy="285752"/>
                              <a:chOff x="2500298" y="4429132"/>
                              <a:chExt cx="288862" cy="285752"/>
                            </a:xfrm>
                          </p:grpSpPr>
                          <p:sp>
                            <p:nvSpPr>
                              <p:cNvPr id="53" name="Prostokąt 52"/>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54" name="Elipsa 53"/>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2" name="Grupa 54"/>
                            <p:cNvGrpSpPr/>
                            <p:nvPr/>
                          </p:nvGrpSpPr>
                          <p:grpSpPr>
                            <a:xfrm>
                              <a:off x="4643438" y="4071942"/>
                              <a:ext cx="288862" cy="285752"/>
                              <a:chOff x="2500298" y="4429132"/>
                              <a:chExt cx="288862" cy="285752"/>
                            </a:xfrm>
                          </p:grpSpPr>
                          <p:sp>
                            <p:nvSpPr>
                              <p:cNvPr id="56" name="Prostokąt 55"/>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57" name="Elipsa 56"/>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5" name="Grupa 57"/>
                            <p:cNvGrpSpPr/>
                            <p:nvPr/>
                          </p:nvGrpSpPr>
                          <p:grpSpPr>
                            <a:xfrm>
                              <a:off x="5072066" y="4071942"/>
                              <a:ext cx="288862" cy="285752"/>
                              <a:chOff x="2500298" y="4429132"/>
                              <a:chExt cx="288862" cy="285752"/>
                            </a:xfrm>
                          </p:grpSpPr>
                          <p:sp>
                            <p:nvSpPr>
                              <p:cNvPr id="59" name="Prostokąt 58"/>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60" name="Elipsa 59"/>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
                        <p:nvSpPr>
                          <p:cNvPr id="64" name="Prostokąt 63"/>
                          <p:cNvSpPr/>
                          <p:nvPr/>
                        </p:nvSpPr>
                        <p:spPr>
                          <a:xfrm>
                            <a:off x="6072198" y="4429132"/>
                            <a:ext cx="288862" cy="261610"/>
                          </a:xfrm>
                          <a:prstGeom prst="rect">
                            <a:avLst/>
                          </a:prstGeom>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grpSp>
                    <p:sp>
                      <p:nvSpPr>
                        <p:cNvPr id="69" name="Prostokąt 68"/>
                        <p:cNvSpPr/>
                        <p:nvPr/>
                      </p:nvSpPr>
                      <p:spPr>
                        <a:xfrm>
                          <a:off x="4786314" y="3786190"/>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7 </a:t>
                          </a:r>
                          <a:endParaRPr lang="pl-PL" sz="1100" b="1" dirty="0">
                            <a:solidFill>
                              <a:schemeClr val="bg1"/>
                            </a:solidFill>
                          </a:endParaRPr>
                        </a:p>
                      </p:txBody>
                    </p:sp>
                  </p:grpSp>
                  <p:grpSp>
                    <p:nvGrpSpPr>
                      <p:cNvPr id="58" name="Grupa 69"/>
                      <p:cNvGrpSpPr/>
                      <p:nvPr/>
                    </p:nvGrpSpPr>
                    <p:grpSpPr>
                      <a:xfrm>
                        <a:off x="4857752" y="4000504"/>
                        <a:ext cx="214314" cy="285752"/>
                        <a:chOff x="5000628" y="3643314"/>
                        <a:chExt cx="214314" cy="285752"/>
                      </a:xfrm>
                    </p:grpSpPr>
                    <p:sp>
                      <p:nvSpPr>
                        <p:cNvPr id="61" name="Prostokąt zaokrąglony 60"/>
                        <p:cNvSpPr/>
                        <p:nvPr/>
                      </p:nvSpPr>
                      <p:spPr>
                        <a:xfrm>
                          <a:off x="5000628" y="3643314"/>
                          <a:ext cx="214314" cy="250036"/>
                        </a:xfrm>
                        <a:prstGeom prst="roundRect">
                          <a:avLst/>
                        </a:pr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solidFill>
                              <a:srgbClr val="080808"/>
                            </a:solidFill>
                          </a:endParaRPr>
                        </a:p>
                      </p:txBody>
                    </p:sp>
                    <p:sp>
                      <p:nvSpPr>
                        <p:cNvPr id="65" name="Prostokąt 64"/>
                        <p:cNvSpPr/>
                        <p:nvPr/>
                      </p:nvSpPr>
                      <p:spPr>
                        <a:xfrm>
                          <a:off x="5000628" y="3667456"/>
                          <a:ext cx="142876" cy="261610"/>
                        </a:xfrm>
                        <a:prstGeom prst="rect">
                          <a:avLst/>
                        </a:prstGeom>
                      </p:spPr>
                      <p:txBody>
                        <a:bodyPr wrap="square">
                          <a:spAutoFit/>
                        </a:bodyPr>
                        <a:lstStyle/>
                        <a:p>
                          <a:pPr lvl="0" algn="r">
                            <a:spcBef>
                              <a:spcPct val="0"/>
                            </a:spcBef>
                            <a:defRPr/>
                          </a:pPr>
                          <a:r>
                            <a:rPr lang="pl-PL" sz="1100" b="1" dirty="0" smtClean="0">
                              <a:solidFill>
                                <a:schemeClr val="bg1"/>
                              </a:solidFill>
                            </a:rPr>
                            <a:t>8</a:t>
                          </a:r>
                          <a:endParaRPr lang="pl-PL" sz="1100" b="1" dirty="0">
                            <a:solidFill>
                              <a:schemeClr val="bg1"/>
                            </a:solidFill>
                          </a:endParaRPr>
                        </a:p>
                      </p:txBody>
                    </p:sp>
                  </p:grpSp>
                </p:grpSp>
                <p:grpSp>
                  <p:nvGrpSpPr>
                    <p:cNvPr id="62" name="Grupa 70"/>
                    <p:cNvGrpSpPr/>
                    <p:nvPr/>
                  </p:nvGrpSpPr>
                  <p:grpSpPr>
                    <a:xfrm>
                      <a:off x="3714744" y="3143248"/>
                      <a:ext cx="500066" cy="485448"/>
                      <a:chOff x="3714744" y="3143248"/>
                      <a:chExt cx="500066" cy="485448"/>
                    </a:xfrm>
                  </p:grpSpPr>
                  <p:sp>
                    <p:nvSpPr>
                      <p:cNvPr id="66" name="Prostokąt zaokrąglony 65"/>
                      <p:cNvSpPr/>
                      <p:nvPr/>
                    </p:nvSpPr>
                    <p:spPr>
                      <a:xfrm>
                        <a:off x="3714744" y="3143248"/>
                        <a:ext cx="500066" cy="428628"/>
                      </a:xfrm>
                      <a:prstGeom prst="roundRect">
                        <a:avLst/>
                      </a:pr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solidFill>
                            <a:srgbClr val="080808"/>
                          </a:solidFill>
                        </a:endParaRPr>
                      </a:p>
                    </p:txBody>
                  </p:sp>
                  <p:sp>
                    <p:nvSpPr>
                      <p:cNvPr id="70" name="Prostokąt 69"/>
                      <p:cNvSpPr/>
                      <p:nvPr/>
                    </p:nvSpPr>
                    <p:spPr>
                      <a:xfrm>
                        <a:off x="4000496" y="3357562"/>
                        <a:ext cx="204790" cy="271134"/>
                      </a:xfrm>
                      <a:prstGeom prst="rect">
                        <a:avLst/>
                      </a:prstGeom>
                    </p:spPr>
                    <p:txBody>
                      <a:bodyPr wrap="square">
                        <a:spAutoFit/>
                      </a:bodyPr>
                      <a:lstStyle/>
                      <a:p>
                        <a:pPr lvl="0" algn="r">
                          <a:spcBef>
                            <a:spcPct val="0"/>
                          </a:spcBef>
                          <a:defRPr/>
                        </a:pPr>
                        <a:r>
                          <a:rPr lang="pl-PL" sz="1100" b="1" dirty="0" smtClean="0">
                            <a:solidFill>
                              <a:schemeClr val="bg1"/>
                            </a:solidFill>
                          </a:rPr>
                          <a:t>9</a:t>
                        </a:r>
                        <a:endParaRPr lang="pl-PL" sz="1100" b="1" dirty="0">
                          <a:solidFill>
                            <a:schemeClr val="bg1"/>
                          </a:solidFill>
                        </a:endParaRPr>
                      </a:p>
                    </p:txBody>
                  </p:sp>
                </p:grpSp>
              </p:grpSp>
              <p:grpSp>
                <p:nvGrpSpPr>
                  <p:cNvPr id="74" name="Grupa 71"/>
                  <p:cNvGrpSpPr/>
                  <p:nvPr/>
                </p:nvGrpSpPr>
                <p:grpSpPr>
                  <a:xfrm>
                    <a:off x="5217505" y="3571876"/>
                    <a:ext cx="426065" cy="355902"/>
                    <a:chOff x="5217505" y="3571876"/>
                    <a:chExt cx="426065" cy="355902"/>
                  </a:xfrm>
                </p:grpSpPr>
                <p:sp>
                  <p:nvSpPr>
                    <p:cNvPr id="68" name="Prostokąt 67"/>
                    <p:cNvSpPr/>
                    <p:nvPr/>
                  </p:nvSpPr>
                  <p:spPr>
                    <a:xfrm rot="18728815">
                      <a:off x="5214992" y="3574615"/>
                      <a:ext cx="355676" cy="350649"/>
                    </a:xfrm>
                    <a:prstGeom prst="rect">
                      <a:avLst/>
                    </a:prstGeom>
                    <a:solidFill>
                      <a:srgbClr val="00B0F0">
                        <a:alpha val="30000"/>
                      </a:srgbClr>
                    </a:solid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1" name="Prostokąt 70"/>
                    <p:cNvSpPr/>
                    <p:nvPr/>
                  </p:nvSpPr>
                  <p:spPr>
                    <a:xfrm>
                      <a:off x="5286380" y="3571876"/>
                      <a:ext cx="357190" cy="261610"/>
                    </a:xfrm>
                    <a:prstGeom prst="rect">
                      <a:avLst/>
                    </a:prstGeom>
                  </p:spPr>
                  <p:txBody>
                    <a:bodyPr wrap="square">
                      <a:spAutoFit/>
                    </a:bodyPr>
                    <a:lstStyle/>
                    <a:p>
                      <a:pPr lvl="0" algn="r">
                        <a:spcBef>
                          <a:spcPct val="0"/>
                        </a:spcBef>
                        <a:defRPr/>
                      </a:pPr>
                      <a:r>
                        <a:rPr lang="pl-PL" sz="1100" b="1" dirty="0" smtClean="0">
                          <a:solidFill>
                            <a:schemeClr val="bg1"/>
                          </a:solidFill>
                        </a:rPr>
                        <a:t>10 </a:t>
                      </a:r>
                      <a:endParaRPr lang="pl-PL" sz="1100" b="1" dirty="0">
                        <a:solidFill>
                          <a:schemeClr val="bg1"/>
                        </a:solidFill>
                      </a:endParaRPr>
                    </a:p>
                  </p:txBody>
                </p:sp>
              </p:grpSp>
            </p:grpSp>
            <p:grpSp>
              <p:nvGrpSpPr>
                <p:cNvPr id="76" name="Grupa 74"/>
                <p:cNvGrpSpPr/>
                <p:nvPr/>
              </p:nvGrpSpPr>
              <p:grpSpPr>
                <a:xfrm>
                  <a:off x="3143240" y="2500306"/>
                  <a:ext cx="3361392" cy="2500330"/>
                  <a:chOff x="3143240" y="2500306"/>
                  <a:chExt cx="3361392" cy="2500330"/>
                </a:xfrm>
              </p:grpSpPr>
              <p:sp>
                <p:nvSpPr>
                  <p:cNvPr id="72" name="Dowolny kształt 71"/>
                  <p:cNvSpPr/>
                  <p:nvPr/>
                </p:nvSpPr>
                <p:spPr>
                  <a:xfrm>
                    <a:off x="3143240" y="2500306"/>
                    <a:ext cx="3205552" cy="2500330"/>
                  </a:xfrm>
                  <a:custGeom>
                    <a:avLst/>
                    <a:gdLst>
                      <a:gd name="connsiteX0" fmla="*/ 3700131 w 3756838"/>
                      <a:gd name="connsiteY0" fmla="*/ 3030279 h 3030279"/>
                      <a:gd name="connsiteX1" fmla="*/ 3551275 w 3756838"/>
                      <a:gd name="connsiteY1" fmla="*/ 2849526 h 3030279"/>
                      <a:gd name="connsiteX2" fmla="*/ 3721396 w 3756838"/>
                      <a:gd name="connsiteY2" fmla="*/ 2402959 h 3030279"/>
                      <a:gd name="connsiteX3" fmla="*/ 3646968 w 3756838"/>
                      <a:gd name="connsiteY3" fmla="*/ 2020186 h 3030279"/>
                      <a:gd name="connsiteX4" fmla="*/ 3062177 w 3756838"/>
                      <a:gd name="connsiteY4" fmla="*/ 1509824 h 3030279"/>
                      <a:gd name="connsiteX5" fmla="*/ 2477386 w 3756838"/>
                      <a:gd name="connsiteY5" fmla="*/ 744279 h 3030279"/>
                      <a:gd name="connsiteX6" fmla="*/ 2339163 w 3756838"/>
                      <a:gd name="connsiteY6" fmla="*/ 393405 h 3030279"/>
                      <a:gd name="connsiteX7" fmla="*/ 1509824 w 3756838"/>
                      <a:gd name="connsiteY7" fmla="*/ 308345 h 3030279"/>
                      <a:gd name="connsiteX8" fmla="*/ 882503 w 3756838"/>
                      <a:gd name="connsiteY8" fmla="*/ 499731 h 3030279"/>
                      <a:gd name="connsiteX9" fmla="*/ 0 w 3756838"/>
                      <a:gd name="connsiteY9" fmla="*/ 0 h 303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56838" h="3030279">
                        <a:moveTo>
                          <a:pt x="3700131" y="3030279"/>
                        </a:moveTo>
                        <a:cubicBezTo>
                          <a:pt x="3623931" y="2992179"/>
                          <a:pt x="3547731" y="2954079"/>
                          <a:pt x="3551275" y="2849526"/>
                        </a:cubicBezTo>
                        <a:cubicBezTo>
                          <a:pt x="3554819" y="2744973"/>
                          <a:pt x="3705447" y="2541182"/>
                          <a:pt x="3721396" y="2402959"/>
                        </a:cubicBezTo>
                        <a:cubicBezTo>
                          <a:pt x="3737345" y="2264736"/>
                          <a:pt x="3756838" y="2169042"/>
                          <a:pt x="3646968" y="2020186"/>
                        </a:cubicBezTo>
                        <a:cubicBezTo>
                          <a:pt x="3537098" y="1871330"/>
                          <a:pt x="3257107" y="1722475"/>
                          <a:pt x="3062177" y="1509824"/>
                        </a:cubicBezTo>
                        <a:cubicBezTo>
                          <a:pt x="2867247" y="1297173"/>
                          <a:pt x="2597888" y="930349"/>
                          <a:pt x="2477386" y="744279"/>
                        </a:cubicBezTo>
                        <a:cubicBezTo>
                          <a:pt x="2356884" y="558209"/>
                          <a:pt x="2500423" y="466061"/>
                          <a:pt x="2339163" y="393405"/>
                        </a:cubicBezTo>
                        <a:cubicBezTo>
                          <a:pt x="2177903" y="320749"/>
                          <a:pt x="1752601" y="290624"/>
                          <a:pt x="1509824" y="308345"/>
                        </a:cubicBezTo>
                        <a:cubicBezTo>
                          <a:pt x="1267047" y="326066"/>
                          <a:pt x="1134140" y="551122"/>
                          <a:pt x="882503" y="499731"/>
                        </a:cubicBezTo>
                        <a:cubicBezTo>
                          <a:pt x="630866" y="448340"/>
                          <a:pt x="315433" y="224170"/>
                          <a:pt x="0" y="0"/>
                        </a:cubicBezTo>
                      </a:path>
                    </a:pathLst>
                  </a:custGeom>
                  <a:ln w="38100">
                    <a:solidFill>
                      <a:schemeClr val="tx2">
                        <a:lumMod val="50000"/>
                      </a:schemeClr>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73" name="Prostokąt 72"/>
                  <p:cNvSpPr/>
                  <p:nvPr/>
                </p:nvSpPr>
                <p:spPr>
                  <a:xfrm>
                    <a:off x="6143636" y="4714884"/>
                    <a:ext cx="360996" cy="261610"/>
                  </a:xfrm>
                  <a:prstGeom prst="rect">
                    <a:avLst/>
                  </a:prstGeom>
                </p:spPr>
                <p:txBody>
                  <a:bodyPr wrap="none">
                    <a:spAutoFit/>
                  </a:bodyPr>
                  <a:lstStyle/>
                  <a:p>
                    <a:pPr lvl="0" algn="r">
                      <a:spcBef>
                        <a:spcPct val="0"/>
                      </a:spcBef>
                      <a:defRPr/>
                    </a:pPr>
                    <a:r>
                      <a:rPr lang="pl-PL" sz="1100" b="1" dirty="0" smtClean="0">
                        <a:solidFill>
                          <a:schemeClr val="bg1"/>
                        </a:solidFill>
                      </a:rPr>
                      <a:t>11 </a:t>
                    </a:r>
                    <a:endParaRPr lang="pl-PL" sz="1100" b="1" dirty="0">
                      <a:solidFill>
                        <a:schemeClr val="bg1"/>
                      </a:solidFill>
                    </a:endParaRPr>
                  </a:p>
                </p:txBody>
              </p:sp>
            </p:grpSp>
          </p:grpSp>
          <p:grpSp>
            <p:nvGrpSpPr>
              <p:cNvPr id="77" name="Grupa 78"/>
              <p:cNvGrpSpPr/>
              <p:nvPr/>
            </p:nvGrpSpPr>
            <p:grpSpPr>
              <a:xfrm>
                <a:off x="2928926" y="2714620"/>
                <a:ext cx="432434" cy="285752"/>
                <a:chOff x="2928926" y="2714620"/>
                <a:chExt cx="432434" cy="285752"/>
              </a:xfrm>
            </p:grpSpPr>
            <p:sp>
              <p:nvSpPr>
                <p:cNvPr id="75" name="Elipsa 74"/>
                <p:cNvSpPr/>
                <p:nvPr/>
              </p:nvSpPr>
              <p:spPr>
                <a:xfrm>
                  <a:off x="3071802" y="2714620"/>
                  <a:ext cx="285752" cy="285752"/>
                </a:xfrm>
                <a:prstGeom prst="ellipse">
                  <a:avLst/>
                </a:prstGeom>
                <a:ln w="25400">
                  <a:solidFill>
                    <a:schemeClr val="tx2">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78" name="Prostokąt 77"/>
                <p:cNvSpPr/>
                <p:nvPr/>
              </p:nvSpPr>
              <p:spPr>
                <a:xfrm>
                  <a:off x="2928926" y="2714620"/>
                  <a:ext cx="432434" cy="261610"/>
                </a:xfrm>
                <a:prstGeom prst="rect">
                  <a:avLst/>
                </a:prstGeom>
              </p:spPr>
              <p:txBody>
                <a:bodyPr wrap="square">
                  <a:spAutoFit/>
                </a:bodyPr>
                <a:lstStyle/>
                <a:p>
                  <a:pPr lvl="0" algn="r">
                    <a:spcBef>
                      <a:spcPct val="0"/>
                    </a:spcBef>
                    <a:defRPr/>
                  </a:pPr>
                  <a:r>
                    <a:rPr lang="pl-PL" sz="1100" b="1" dirty="0" smtClean="0">
                      <a:solidFill>
                        <a:schemeClr val="bg1"/>
                      </a:solidFill>
                    </a:rPr>
                    <a:t>12 </a:t>
                  </a:r>
                  <a:endParaRPr lang="pl-PL" sz="1100" b="1" dirty="0">
                    <a:solidFill>
                      <a:schemeClr val="bg1"/>
                    </a:solidFill>
                  </a:endParaRPr>
                </a:p>
              </p:txBody>
            </p:sp>
          </p:grpSp>
        </p:grpSp>
        <p:grpSp>
          <p:nvGrpSpPr>
            <p:cNvPr id="81" name="Grupa 80"/>
            <p:cNvGrpSpPr/>
            <p:nvPr/>
          </p:nvGrpSpPr>
          <p:grpSpPr>
            <a:xfrm>
              <a:off x="2571736" y="2071678"/>
              <a:ext cx="360996" cy="285752"/>
              <a:chOff x="2928927" y="4714884"/>
              <a:chExt cx="360996" cy="285752"/>
            </a:xfrm>
          </p:grpSpPr>
          <p:sp>
            <p:nvSpPr>
              <p:cNvPr id="79" name="Elipsa 78"/>
              <p:cNvSpPr/>
              <p:nvPr/>
            </p:nvSpPr>
            <p:spPr>
              <a:xfrm>
                <a:off x="3000364" y="4714884"/>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Prostokąt 79"/>
              <p:cNvSpPr/>
              <p:nvPr/>
            </p:nvSpPr>
            <p:spPr>
              <a:xfrm>
                <a:off x="2928927" y="4714884"/>
                <a:ext cx="360996" cy="261610"/>
              </a:xfrm>
              <a:prstGeom prst="rect">
                <a:avLst/>
              </a:prstGeom>
            </p:spPr>
            <p:txBody>
              <a:bodyPr wrap="none">
                <a:spAutoFit/>
              </a:bodyPr>
              <a:lstStyle/>
              <a:p>
                <a:pPr lvl="0" algn="r">
                  <a:spcBef>
                    <a:spcPct val="0"/>
                  </a:spcBef>
                  <a:defRPr/>
                </a:pPr>
                <a:r>
                  <a:rPr lang="pl-PL" sz="1100" b="1" dirty="0" smtClean="0">
                    <a:solidFill>
                      <a:schemeClr val="bg1"/>
                    </a:solidFill>
                  </a:rPr>
                  <a:t>13 </a:t>
                </a:r>
                <a:endParaRPr lang="pl-PL" sz="1100" b="1" dirty="0">
                  <a:solidFill>
                    <a:schemeClr val="bg1"/>
                  </a:solidFill>
                </a:endParaRPr>
              </a:p>
            </p:txBody>
          </p:sp>
        </p:grpSp>
      </p:grpSp>
      <p:pic>
        <p:nvPicPr>
          <p:cNvPr id="83" name="Obraz 82"/>
          <p:cNvPicPr>
            <a:picLocks noChangeAspect="1"/>
          </p:cNvPicPr>
          <p:nvPr/>
        </p:nvPicPr>
        <p:blipFill rotWithShape="1">
          <a:blip r:embed="rId4"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3"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215238" cy="661578"/>
          </a:xfrm>
          <a:prstGeom prst="rect">
            <a:avLst/>
          </a:prstGeom>
          <a:noFill/>
        </p:spPr>
        <p:txBody>
          <a:bodyPr wrap="square">
            <a:noAutofit/>
          </a:bodyPr>
          <a:lstStyle/>
          <a:p>
            <a:pPr marL="342900" indent="-342900">
              <a:spcBef>
                <a:spcPct val="0"/>
              </a:spcBef>
              <a:defRPr/>
            </a:pPr>
            <a:r>
              <a:rPr lang="pl-PL" sz="1000" b="1" dirty="0" smtClean="0">
                <a:solidFill>
                  <a:schemeClr val="accent1"/>
                </a:solidFill>
              </a:rPr>
              <a:t>PARKING PRZY UL. SUWALSKIEJ</a:t>
            </a:r>
          </a:p>
          <a:p>
            <a:pPr>
              <a:spcBef>
                <a:spcPct val="0"/>
              </a:spcBef>
              <a:defRPr/>
            </a:pPr>
            <a:r>
              <a:rPr lang="pl-PL" sz="1000" dirty="0" smtClean="0"/>
              <a:t>ROZBUDOWA PARKINGU PRZY SZKOLE NA UL. SUWALSKIEJ I UDOSTĘPNIENIE GO DLA MIESZKAŃCÓW PO GODZINACH PRACY SZKOŁY.</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1"/>
                  </a:solidFill>
                  <a:prstDash val="solid"/>
                </a:ln>
                <a:solidFill>
                  <a:schemeClr val="accent1"/>
                </a:solidFill>
                <a:effectLst>
                  <a:reflection blurRad="12700" stA="28000" endPos="45000" dist="1000" dir="5400000" sy="-100000" algn="bl" rotWithShape="0"/>
                </a:effectLst>
              </a:rPr>
              <a:t>14</a:t>
            </a:r>
            <a:endParaRPr lang="pl-PL" sz="1200" cap="all" dirty="0">
              <a:ln w="9000" cmpd="sng">
                <a:solidFill>
                  <a:schemeClr val="accent1"/>
                </a:solidFill>
                <a:prstDash val="solid"/>
              </a:ln>
              <a:solidFill>
                <a:schemeClr val="accent1"/>
              </a:solidFill>
              <a:effectLst>
                <a:reflection blurRad="12700" stA="28000" endPos="45000" dist="1000" dir="5400000" sy="-100000" algn="bl" rotWithShape="0"/>
              </a:effectLst>
            </a:endParaRPr>
          </a:p>
        </p:txBody>
      </p:sp>
      <p:sp>
        <p:nvSpPr>
          <p:cNvPr id="11"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12" name="Prostokąt 11"/>
          <p:cNvSpPr/>
          <p:nvPr/>
        </p:nvSpPr>
        <p:spPr>
          <a:xfrm>
            <a:off x="1428728" y="928670"/>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1"/>
                  </a:solidFill>
                  <a:prstDash val="solid"/>
                </a:ln>
                <a:solidFill>
                  <a:schemeClr val="bg1"/>
                </a:solidFill>
                <a:effectLst>
                  <a:reflection blurRad="12700" stA="28000" endPos="45000" dist="1000" dir="5400000" sy="-100000" algn="bl" rotWithShape="0"/>
                </a:effectLst>
              </a:rPr>
              <a:t>PRZEMIESZCZANIE SIĘ</a:t>
            </a:r>
            <a:endParaRPr lang="pl-PL" sz="3200" cap="all" dirty="0">
              <a:ln w="9000" cmpd="sng">
                <a:solidFill>
                  <a:schemeClr val="accent1"/>
                </a:solidFill>
                <a:prstDash val="solid"/>
              </a:ln>
              <a:solidFill>
                <a:schemeClr val="bg1"/>
              </a:solidFill>
              <a:effectLst>
                <a:reflection blurRad="12700" stA="28000" endPos="45000" dist="1000" dir="5400000" sy="-100000" algn="bl" rotWithShape="0"/>
              </a:effectLst>
            </a:endParaRPr>
          </a:p>
        </p:txBody>
      </p:sp>
      <p:sp>
        <p:nvSpPr>
          <p:cNvPr id="40" name="Elipsa 39"/>
          <p:cNvSpPr/>
          <p:nvPr/>
        </p:nvSpPr>
        <p:spPr>
          <a:xfrm>
            <a:off x="3357554" y="2214554"/>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Elipsa 62"/>
          <p:cNvSpPr/>
          <p:nvPr/>
        </p:nvSpPr>
        <p:spPr>
          <a:xfrm>
            <a:off x="60721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67" name="Łącznik prosty 66"/>
          <p:cNvCxnSpPr/>
          <p:nvPr/>
        </p:nvCxnSpPr>
        <p:spPr>
          <a:xfrm rot="5400000" flipH="1" flipV="1">
            <a:off x="4750595" y="3893347"/>
            <a:ext cx="285752" cy="214314"/>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6" name="Grupa 85"/>
          <p:cNvGrpSpPr/>
          <p:nvPr/>
        </p:nvGrpSpPr>
        <p:grpSpPr>
          <a:xfrm>
            <a:off x="2571736" y="1071546"/>
            <a:ext cx="3932896" cy="4011144"/>
            <a:chOff x="2571736" y="1071546"/>
            <a:chExt cx="3932896" cy="4011144"/>
          </a:xfrm>
        </p:grpSpPr>
        <p:grpSp>
          <p:nvGrpSpPr>
            <p:cNvPr id="2" name="Grupa 81"/>
            <p:cNvGrpSpPr/>
            <p:nvPr/>
          </p:nvGrpSpPr>
          <p:grpSpPr>
            <a:xfrm>
              <a:off x="2571736" y="1071546"/>
              <a:ext cx="3932896" cy="4011144"/>
              <a:chOff x="2571736" y="1071546"/>
              <a:chExt cx="3932896" cy="4011144"/>
            </a:xfrm>
          </p:grpSpPr>
          <p:grpSp>
            <p:nvGrpSpPr>
              <p:cNvPr id="3" name="Grupa 79"/>
              <p:cNvGrpSpPr/>
              <p:nvPr/>
            </p:nvGrpSpPr>
            <p:grpSpPr>
              <a:xfrm>
                <a:off x="2928926" y="1071546"/>
                <a:ext cx="3575706" cy="4011144"/>
                <a:chOff x="2928926" y="1071546"/>
                <a:chExt cx="3575706" cy="4011144"/>
              </a:xfrm>
            </p:grpSpPr>
            <p:grpSp>
              <p:nvGrpSpPr>
                <p:cNvPr id="4" name="Grupa 75"/>
                <p:cNvGrpSpPr/>
                <p:nvPr/>
              </p:nvGrpSpPr>
              <p:grpSpPr>
                <a:xfrm>
                  <a:off x="2928926" y="1071546"/>
                  <a:ext cx="3575706" cy="4011144"/>
                  <a:chOff x="2928926" y="1071546"/>
                  <a:chExt cx="3575706" cy="4011144"/>
                </a:xfrm>
              </p:grpSpPr>
              <p:grpSp>
                <p:nvGrpSpPr>
                  <p:cNvPr id="5" name="Grupa 72"/>
                  <p:cNvGrpSpPr/>
                  <p:nvPr/>
                </p:nvGrpSpPr>
                <p:grpSpPr>
                  <a:xfrm>
                    <a:off x="2928926" y="1071546"/>
                    <a:ext cx="3432134" cy="4011144"/>
                    <a:chOff x="2928926" y="1071546"/>
                    <a:chExt cx="3432134" cy="4011144"/>
                  </a:xfrm>
                </p:grpSpPr>
                <p:grpSp>
                  <p:nvGrpSpPr>
                    <p:cNvPr id="6" name="Grupa 71"/>
                    <p:cNvGrpSpPr/>
                    <p:nvPr/>
                  </p:nvGrpSpPr>
                  <p:grpSpPr>
                    <a:xfrm>
                      <a:off x="2928926" y="1071546"/>
                      <a:ext cx="3432134" cy="4011144"/>
                      <a:chOff x="2928926" y="1071546"/>
                      <a:chExt cx="3432134" cy="4011144"/>
                    </a:xfrm>
                  </p:grpSpPr>
                  <p:grpSp>
                    <p:nvGrpSpPr>
                      <p:cNvPr id="7" name="Grupa 70"/>
                      <p:cNvGrpSpPr/>
                      <p:nvPr/>
                    </p:nvGrpSpPr>
                    <p:grpSpPr>
                      <a:xfrm>
                        <a:off x="2928926" y="1071546"/>
                        <a:ext cx="3432134" cy="4011144"/>
                        <a:chOff x="2928926" y="1071546"/>
                        <a:chExt cx="3432134" cy="4011144"/>
                      </a:xfrm>
                    </p:grpSpPr>
                    <p:grpSp>
                      <p:nvGrpSpPr>
                        <p:cNvPr id="8" name="Grupa 69"/>
                        <p:cNvGrpSpPr/>
                        <p:nvPr/>
                      </p:nvGrpSpPr>
                      <p:grpSpPr>
                        <a:xfrm>
                          <a:off x="2928926" y="1071546"/>
                          <a:ext cx="3432134" cy="4011144"/>
                          <a:chOff x="2928926" y="1071546"/>
                          <a:chExt cx="3432134" cy="4011144"/>
                        </a:xfrm>
                      </p:grpSpPr>
                      <p:grpSp>
                        <p:nvGrpSpPr>
                          <p:cNvPr id="9" name="Grupa 64"/>
                          <p:cNvGrpSpPr/>
                          <p:nvPr/>
                        </p:nvGrpSpPr>
                        <p:grpSpPr>
                          <a:xfrm>
                            <a:off x="2928926" y="1071546"/>
                            <a:ext cx="3432134" cy="4011144"/>
                            <a:chOff x="2928926" y="1071546"/>
                            <a:chExt cx="3432134" cy="4011144"/>
                          </a:xfrm>
                        </p:grpSpPr>
                        <p:grpSp>
                          <p:nvGrpSpPr>
                            <p:cNvPr id="10" name="Grupa 60"/>
                            <p:cNvGrpSpPr/>
                            <p:nvPr/>
                          </p:nvGrpSpPr>
                          <p:grpSpPr>
                            <a:xfrm>
                              <a:off x="2928926" y="1071546"/>
                              <a:ext cx="3333277" cy="4011144"/>
                              <a:chOff x="2928926" y="1071546"/>
                              <a:chExt cx="3333277" cy="4011144"/>
                            </a:xfrm>
                          </p:grpSpPr>
                          <p:grpSp>
                            <p:nvGrpSpPr>
                              <p:cNvPr id="14" name="Grupa 42"/>
                              <p:cNvGrpSpPr/>
                              <p:nvPr/>
                            </p:nvGrpSpPr>
                            <p:grpSpPr>
                              <a:xfrm>
                                <a:off x="2928926" y="1071546"/>
                                <a:ext cx="3333277" cy="4011144"/>
                                <a:chOff x="2928926" y="1071546"/>
                                <a:chExt cx="3333277" cy="4011144"/>
                              </a:xfrm>
                            </p:grpSpPr>
                            <p:grpSp>
                              <p:nvGrpSpPr>
                                <p:cNvPr id="15" name="Grupa 50"/>
                                <p:cNvGrpSpPr/>
                                <p:nvPr/>
                              </p:nvGrpSpPr>
                              <p:grpSpPr>
                                <a:xfrm>
                                  <a:off x="2928926" y="1428736"/>
                                  <a:ext cx="3333277" cy="3653954"/>
                                  <a:chOff x="2928926" y="1428736"/>
                                  <a:chExt cx="3333277" cy="3653954"/>
                                </a:xfrm>
                              </p:grpSpPr>
                              <p:grpSp>
                                <p:nvGrpSpPr>
                                  <p:cNvPr id="16" name="Grupa 42"/>
                                  <p:cNvGrpSpPr/>
                                  <p:nvPr/>
                                </p:nvGrpSpPr>
                                <p:grpSpPr>
                                  <a:xfrm>
                                    <a:off x="2928926" y="1428736"/>
                                    <a:ext cx="3333277" cy="3653954"/>
                                    <a:chOff x="2928926" y="1428736"/>
                                    <a:chExt cx="3333277" cy="3653954"/>
                                  </a:xfrm>
                                </p:grpSpPr>
                                <p:grpSp>
                                  <p:nvGrpSpPr>
                                    <p:cNvPr id="17" name="Grupa 39"/>
                                    <p:cNvGrpSpPr/>
                                    <p:nvPr/>
                                  </p:nvGrpSpPr>
                                  <p:grpSpPr>
                                    <a:xfrm>
                                      <a:off x="2928926" y="1428736"/>
                                      <a:ext cx="3333277" cy="3653954"/>
                                      <a:chOff x="2928926" y="1428736"/>
                                      <a:chExt cx="3333277" cy="3653954"/>
                                    </a:xfrm>
                                  </p:grpSpPr>
                                  <p:grpSp>
                                    <p:nvGrpSpPr>
                                      <p:cNvPr id="18" name="Grupa 37"/>
                                      <p:cNvGrpSpPr/>
                                      <p:nvPr/>
                                    </p:nvGrpSpPr>
                                    <p:grpSpPr>
                                      <a:xfrm>
                                        <a:off x="2928926" y="1428736"/>
                                        <a:ext cx="3333277" cy="3296101"/>
                                        <a:chOff x="2928926" y="1428736"/>
                                        <a:chExt cx="3333277" cy="3296101"/>
                                      </a:xfrm>
                                    </p:grpSpPr>
                                    <p:grpSp>
                                      <p:nvGrpSpPr>
                                        <p:cNvPr id="19" name="Grupa 23"/>
                                        <p:cNvGrpSpPr/>
                                        <p:nvPr/>
                                      </p:nvGrpSpPr>
                                      <p:grpSpPr>
                                        <a:xfrm>
                                          <a:off x="3357554" y="1428736"/>
                                          <a:ext cx="428628" cy="1000132"/>
                                          <a:chOff x="2688483" y="1476375"/>
                                          <a:chExt cx="438150" cy="1251438"/>
                                        </a:xfrm>
                                      </p:grpSpPr>
                                      <p:sp>
                                        <p:nvSpPr>
                                          <p:cNvPr id="25" name="Dowolny kształt 24"/>
                                          <p:cNvSpPr/>
                                          <p:nvPr/>
                                        </p:nvSpPr>
                                        <p:spPr>
                                          <a:xfrm>
                                            <a:off x="2688483" y="1476375"/>
                                            <a:ext cx="438150" cy="1251438"/>
                                          </a:xfrm>
                                          <a:custGeom>
                                            <a:avLst/>
                                            <a:gdLst>
                                              <a:gd name="connsiteX0" fmla="*/ 438150 w 438150"/>
                                              <a:gd name="connsiteY0" fmla="*/ 1162050 h 1162050"/>
                                              <a:gd name="connsiteX1" fmla="*/ 0 w 438150"/>
                                              <a:gd name="connsiteY1" fmla="*/ 0 h 1162050"/>
                                            </a:gdLst>
                                            <a:ahLst/>
                                            <a:cxnLst>
                                              <a:cxn ang="0">
                                                <a:pos x="connsiteX0" y="connsiteY0"/>
                                              </a:cxn>
                                              <a:cxn ang="0">
                                                <a:pos x="connsiteX1" y="connsiteY1"/>
                                              </a:cxn>
                                            </a:cxnLst>
                                            <a:rect l="l" t="t" r="r" b="b"/>
                                            <a:pathLst>
                                              <a:path w="438150" h="1162050">
                                                <a:moveTo>
                                                  <a:pt x="438150" y="1162050"/>
                                                </a:moveTo>
                                                <a:cubicBezTo>
                                                  <a:pt x="254000" y="680243"/>
                                                  <a:pt x="69850" y="198437"/>
                                                  <a:pt x="0"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26" name="Prostokąt 25"/>
                                          <p:cNvSpPr/>
                                          <p:nvPr/>
                                        </p:nvSpPr>
                                        <p:spPr>
                                          <a:xfrm>
                                            <a:off x="2807620" y="1500174"/>
                                            <a:ext cx="306829" cy="346918"/>
                                          </a:xfrm>
                                          <a:prstGeom prst="rect">
                                            <a:avLst/>
                                          </a:prstGeom>
                                        </p:spPr>
                                        <p:txBody>
                                          <a:bodyPr wrap="none">
                                            <a:spAutoFit/>
                                          </a:bodyPr>
                                          <a:lstStyle/>
                                          <a:p>
                                            <a:pPr lvl="0" algn="r">
                                              <a:spcBef>
                                                <a:spcPct val="0"/>
                                              </a:spcBef>
                                              <a:defRPr/>
                                            </a:pPr>
                                            <a:r>
                                              <a:rPr lang="pl-PL" sz="1100" b="1" dirty="0" smtClean="0">
                                                <a:solidFill>
                                                  <a:schemeClr val="bg1"/>
                                                </a:solidFill>
                                              </a:rPr>
                                              <a:t>2</a:t>
                                            </a:r>
                                            <a:endParaRPr lang="pl-PL" sz="1100" b="1" dirty="0">
                                              <a:solidFill>
                                                <a:schemeClr val="bg1"/>
                                              </a:solidFill>
                                            </a:endParaRPr>
                                          </a:p>
                                        </p:txBody>
                                      </p:sp>
                                    </p:grpSp>
                                    <p:grpSp>
                                      <p:nvGrpSpPr>
                                        <p:cNvPr id="20" name="Grupa 26"/>
                                        <p:cNvGrpSpPr/>
                                        <p:nvPr/>
                                      </p:nvGrpSpPr>
                                      <p:grpSpPr>
                                        <a:xfrm>
                                          <a:off x="2928926" y="1428736"/>
                                          <a:ext cx="3333277" cy="3296101"/>
                                          <a:chOff x="2928926" y="1428736"/>
                                          <a:chExt cx="3333277" cy="3296101"/>
                                        </a:xfrm>
                                      </p:grpSpPr>
                                      <p:sp>
                                        <p:nvSpPr>
                                          <p:cNvPr id="28" name="Dowolny kształt 27"/>
                                          <p:cNvSpPr/>
                                          <p:nvPr/>
                                        </p:nvSpPr>
                                        <p:spPr>
                                          <a:xfrm>
                                            <a:off x="2928926" y="2295222"/>
                                            <a:ext cx="3333277" cy="2429615"/>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nvGrpSpPr>
                                          <p:cNvPr id="21" name="Grupa 25"/>
                                          <p:cNvGrpSpPr/>
                                          <p:nvPr/>
                                        </p:nvGrpSpPr>
                                        <p:grpSpPr>
                                          <a:xfrm>
                                            <a:off x="3071802" y="1428736"/>
                                            <a:ext cx="3144251" cy="2822683"/>
                                            <a:chOff x="3071802" y="1428736"/>
                                            <a:chExt cx="3144251" cy="2822683"/>
                                          </a:xfrm>
                                        </p:grpSpPr>
                                        <p:cxnSp>
                                          <p:nvCxnSpPr>
                                            <p:cNvPr id="32" name="Łącznik prosty 31"/>
                                            <p:cNvCxnSpPr/>
                                            <p:nvPr/>
                                          </p:nvCxnSpPr>
                                          <p:spPr>
                                            <a:xfrm rot="16200000" flipV="1">
                                              <a:off x="2865972" y="1777443"/>
                                              <a:ext cx="973959" cy="276545"/>
                                            </a:xfrm>
                                            <a:prstGeom prst="line">
                                              <a:avLst/>
                                            </a:pr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cxnSp>
                                        <p:sp>
                                          <p:nvSpPr>
                                            <p:cNvPr id="33" name="Dowolny kształt 32"/>
                                            <p:cNvSpPr/>
                                            <p:nvPr/>
                                          </p:nvSpPr>
                                          <p:spPr>
                                            <a:xfrm>
                                              <a:off x="5224556" y="2831167"/>
                                              <a:ext cx="991497" cy="98256"/>
                                            </a:xfrm>
                                            <a:custGeom>
                                              <a:avLst/>
                                              <a:gdLst>
                                                <a:gd name="connsiteX0" fmla="*/ 0 w 1180213"/>
                                                <a:gd name="connsiteY0" fmla="*/ 0 h 116958"/>
                                                <a:gd name="connsiteX1" fmla="*/ 414669 w 1180213"/>
                                                <a:gd name="connsiteY1" fmla="*/ 21265 h 116958"/>
                                                <a:gd name="connsiteX2" fmla="*/ 754911 w 1180213"/>
                                                <a:gd name="connsiteY2" fmla="*/ 31897 h 116958"/>
                                                <a:gd name="connsiteX3" fmla="*/ 1180213 w 1180213"/>
                                                <a:gd name="connsiteY3" fmla="*/ 116958 h 116958"/>
                                              </a:gdLst>
                                              <a:ahLst/>
                                              <a:cxnLst>
                                                <a:cxn ang="0">
                                                  <a:pos x="connsiteX0" y="connsiteY0"/>
                                                </a:cxn>
                                                <a:cxn ang="0">
                                                  <a:pos x="connsiteX1" y="connsiteY1"/>
                                                </a:cxn>
                                                <a:cxn ang="0">
                                                  <a:pos x="connsiteX2" y="connsiteY2"/>
                                                </a:cxn>
                                                <a:cxn ang="0">
                                                  <a:pos x="connsiteX3" y="connsiteY3"/>
                                                </a:cxn>
                                              </a:cxnLst>
                                              <a:rect l="l" t="t" r="r" b="b"/>
                                              <a:pathLst>
                                                <a:path w="1180213" h="116958">
                                                  <a:moveTo>
                                                    <a:pt x="0" y="0"/>
                                                  </a:moveTo>
                                                  <a:lnTo>
                                                    <a:pt x="414669" y="21265"/>
                                                  </a:lnTo>
                                                  <a:cubicBezTo>
                                                    <a:pt x="540488" y="26581"/>
                                                    <a:pt x="627321" y="15948"/>
                                                    <a:pt x="754911" y="31897"/>
                                                  </a:cubicBezTo>
                                                  <a:cubicBezTo>
                                                    <a:pt x="882501" y="47846"/>
                                                    <a:pt x="1031357" y="82402"/>
                                                    <a:pt x="1180213" y="116958"/>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4" name="Dowolny kształt 33"/>
                                            <p:cNvSpPr/>
                                            <p:nvPr/>
                                          </p:nvSpPr>
                                          <p:spPr>
                                            <a:xfrm>
                                              <a:off x="3929058" y="1428736"/>
                                              <a:ext cx="164081" cy="1009405"/>
                                            </a:xfrm>
                                            <a:custGeom>
                                              <a:avLst/>
                                              <a:gdLst>
                                                <a:gd name="connsiteX0" fmla="*/ 85060 w 237461"/>
                                                <a:gd name="connsiteY0" fmla="*/ 1371600 h 1371600"/>
                                                <a:gd name="connsiteX1" fmla="*/ 223284 w 237461"/>
                                                <a:gd name="connsiteY1" fmla="*/ 701749 h 1371600"/>
                                                <a:gd name="connsiteX2" fmla="*/ 0 w 237461"/>
                                                <a:gd name="connsiteY2" fmla="*/ 0 h 1371600"/>
                                              </a:gdLst>
                                              <a:ahLst/>
                                              <a:cxnLst>
                                                <a:cxn ang="0">
                                                  <a:pos x="connsiteX0" y="connsiteY0"/>
                                                </a:cxn>
                                                <a:cxn ang="0">
                                                  <a:pos x="connsiteX1" y="connsiteY1"/>
                                                </a:cxn>
                                                <a:cxn ang="0">
                                                  <a:pos x="connsiteX2" y="connsiteY2"/>
                                                </a:cxn>
                                              </a:cxnLst>
                                              <a:rect l="l" t="t" r="r" b="b"/>
                                              <a:pathLst>
                                                <a:path w="237461" h="1371600">
                                                  <a:moveTo>
                                                    <a:pt x="85060" y="1371600"/>
                                                  </a:moveTo>
                                                  <a:cubicBezTo>
                                                    <a:pt x="161260" y="1150974"/>
                                                    <a:pt x="237461" y="930349"/>
                                                    <a:pt x="223284" y="701749"/>
                                                  </a:cubicBezTo>
                                                  <a:cubicBezTo>
                                                    <a:pt x="209107" y="473149"/>
                                                    <a:pt x="104553" y="236574"/>
                                                    <a:pt x="0" y="0"/>
                                                  </a:cubicBez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5" name="Dowolny kształt 34"/>
                                            <p:cNvSpPr/>
                                            <p:nvPr/>
                                          </p:nvSpPr>
                                          <p:spPr>
                                            <a:xfrm>
                                              <a:off x="4012725" y="2438141"/>
                                              <a:ext cx="263506" cy="509147"/>
                                            </a:xfrm>
                                            <a:custGeom>
                                              <a:avLst/>
                                              <a:gdLst>
                                                <a:gd name="connsiteX0" fmla="*/ 38986 w 313660"/>
                                                <a:gd name="connsiteY0" fmla="*/ 0 h 606056"/>
                                                <a:gd name="connsiteX1" fmla="*/ 38986 w 313660"/>
                                                <a:gd name="connsiteY1" fmla="*/ 382772 h 606056"/>
                                                <a:gd name="connsiteX2" fmla="*/ 272902 w 313660"/>
                                                <a:gd name="connsiteY2" fmla="*/ 574158 h 606056"/>
                                                <a:gd name="connsiteX3" fmla="*/ 283535 w 313660"/>
                                                <a:gd name="connsiteY3" fmla="*/ 574158 h 606056"/>
                                              </a:gdLst>
                                              <a:ahLst/>
                                              <a:cxnLst>
                                                <a:cxn ang="0">
                                                  <a:pos x="connsiteX0" y="connsiteY0"/>
                                                </a:cxn>
                                                <a:cxn ang="0">
                                                  <a:pos x="connsiteX1" y="connsiteY1"/>
                                                </a:cxn>
                                                <a:cxn ang="0">
                                                  <a:pos x="connsiteX2" y="connsiteY2"/>
                                                </a:cxn>
                                                <a:cxn ang="0">
                                                  <a:pos x="connsiteX3" y="connsiteY3"/>
                                                </a:cxn>
                                              </a:cxnLst>
                                              <a:rect l="l" t="t" r="r" b="b"/>
                                              <a:pathLst>
                                                <a:path w="313660" h="606056">
                                                  <a:moveTo>
                                                    <a:pt x="38986" y="0"/>
                                                  </a:moveTo>
                                                  <a:cubicBezTo>
                                                    <a:pt x="19493" y="143539"/>
                                                    <a:pt x="0" y="287079"/>
                                                    <a:pt x="38986" y="382772"/>
                                                  </a:cubicBezTo>
                                                  <a:cubicBezTo>
                                                    <a:pt x="77972" y="478465"/>
                                                    <a:pt x="232144" y="542260"/>
                                                    <a:pt x="272902" y="574158"/>
                                                  </a:cubicBezTo>
                                                  <a:cubicBezTo>
                                                    <a:pt x="313660" y="606056"/>
                                                    <a:pt x="298597" y="590107"/>
                                                    <a:pt x="283535" y="574158"/>
                                                  </a:cubicBezTo>
                                                </a:path>
                                              </a:pathLst>
                                            </a:cu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6" name="Dowolny kształt 35"/>
                                            <p:cNvSpPr/>
                                            <p:nvPr/>
                                          </p:nvSpPr>
                                          <p:spPr>
                                            <a:xfrm>
                                              <a:off x="5233487" y="3724408"/>
                                              <a:ext cx="446621" cy="527011"/>
                                            </a:xfrm>
                                            <a:custGeom>
                                              <a:avLst/>
                                              <a:gdLst>
                                                <a:gd name="connsiteX0" fmla="*/ 0 w 531628"/>
                                                <a:gd name="connsiteY0" fmla="*/ 627320 h 627320"/>
                                                <a:gd name="connsiteX1" fmla="*/ 148856 w 531628"/>
                                                <a:gd name="connsiteY1" fmla="*/ 361506 h 627320"/>
                                                <a:gd name="connsiteX2" fmla="*/ 531628 w 531628"/>
                                                <a:gd name="connsiteY2" fmla="*/ 0 h 627320"/>
                                              </a:gdLst>
                                              <a:ahLst/>
                                              <a:cxnLst>
                                                <a:cxn ang="0">
                                                  <a:pos x="connsiteX0" y="connsiteY0"/>
                                                </a:cxn>
                                                <a:cxn ang="0">
                                                  <a:pos x="connsiteX1" y="connsiteY1"/>
                                                </a:cxn>
                                                <a:cxn ang="0">
                                                  <a:pos x="connsiteX2" y="connsiteY2"/>
                                                </a:cxn>
                                              </a:cxnLst>
                                              <a:rect l="l" t="t" r="r" b="b"/>
                                              <a:pathLst>
                                                <a:path w="531628" h="627320">
                                                  <a:moveTo>
                                                    <a:pt x="0" y="627320"/>
                                                  </a:moveTo>
                                                  <a:cubicBezTo>
                                                    <a:pt x="30125" y="546689"/>
                                                    <a:pt x="60251" y="466059"/>
                                                    <a:pt x="148856" y="361506"/>
                                                  </a:cubicBezTo>
                                                  <a:cubicBezTo>
                                                    <a:pt x="237461" y="256953"/>
                                                    <a:pt x="384544" y="128476"/>
                                                    <a:pt x="531628"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7" name="Prostokąt 36"/>
                                            <p:cNvSpPr/>
                                            <p:nvPr/>
                                          </p:nvSpPr>
                                          <p:spPr>
                                            <a:xfrm>
                                              <a:off x="3071802" y="1714488"/>
                                              <a:ext cx="240060" cy="206850"/>
                                            </a:xfrm>
                                            <a:prstGeom prst="rect">
                                              <a:avLst/>
                                            </a:prstGeom>
                                            <a:ln w="25400">
                                              <a:noFill/>
                                            </a:ln>
                                          </p:spPr>
                                          <p:txBody>
                                            <a:bodyPr wrap="square">
                                              <a:spAutoFit/>
                                            </a:bodyPr>
                                            <a:lstStyle/>
                                            <a:p>
                                              <a:pPr lvl="0" algn="r">
                                                <a:spcBef>
                                                  <a:spcPct val="0"/>
                                                </a:spcBef>
                                                <a:defRPr/>
                                              </a:pPr>
                                              <a:r>
                                                <a:rPr lang="pl-PL" sz="1000" b="1" dirty="0" smtClean="0">
                                                  <a:solidFill>
                                                    <a:schemeClr val="bg1"/>
                                                  </a:solidFill>
                                                </a:rPr>
                                                <a:t>1 </a:t>
                                              </a:r>
                                              <a:endParaRPr lang="pl-PL" sz="1000" b="1" dirty="0">
                                                <a:solidFill>
                                                  <a:schemeClr val="bg1"/>
                                                </a:solidFill>
                                              </a:endParaRPr>
                                            </a:p>
                                          </p:txBody>
                                        </p:sp>
                                      </p:grpSp>
                                    </p:grpSp>
                                  </p:grpSp>
                                  <p:sp>
                                    <p:nvSpPr>
                                      <p:cNvPr id="24" name="Dowolny kształt 23"/>
                                      <p:cNvSpPr/>
                                      <p:nvPr/>
                                    </p:nvSpPr>
                                    <p:spPr>
                                      <a:xfrm>
                                        <a:off x="3214678" y="2786058"/>
                                        <a:ext cx="2392326" cy="2296632"/>
                                      </a:xfrm>
                                      <a:custGeom>
                                        <a:avLst/>
                                        <a:gdLst>
                                          <a:gd name="connsiteX0" fmla="*/ 0 w 2392326"/>
                                          <a:gd name="connsiteY0" fmla="*/ 53163 h 2296632"/>
                                          <a:gd name="connsiteX1" fmla="*/ 1467293 w 2392326"/>
                                          <a:gd name="connsiteY1" fmla="*/ 2137144 h 2296632"/>
                                          <a:gd name="connsiteX2" fmla="*/ 1488558 w 2392326"/>
                                          <a:gd name="connsiteY2" fmla="*/ 2020186 h 2296632"/>
                                          <a:gd name="connsiteX3" fmla="*/ 1594884 w 2392326"/>
                                          <a:gd name="connsiteY3" fmla="*/ 1956391 h 2296632"/>
                                          <a:gd name="connsiteX4" fmla="*/ 1711842 w 2392326"/>
                                          <a:gd name="connsiteY4" fmla="*/ 2041451 h 2296632"/>
                                          <a:gd name="connsiteX5" fmla="*/ 1733107 w 2392326"/>
                                          <a:gd name="connsiteY5" fmla="*/ 2009553 h 2296632"/>
                                          <a:gd name="connsiteX6" fmla="*/ 1775637 w 2392326"/>
                                          <a:gd name="connsiteY6" fmla="*/ 1977656 h 2296632"/>
                                          <a:gd name="connsiteX7" fmla="*/ 1956391 w 2392326"/>
                                          <a:gd name="connsiteY7" fmla="*/ 2296632 h 2296632"/>
                                          <a:gd name="connsiteX8" fmla="*/ 2328530 w 2392326"/>
                                          <a:gd name="connsiteY8" fmla="*/ 1541721 h 2296632"/>
                                          <a:gd name="connsiteX9" fmla="*/ 2392326 w 2392326"/>
                                          <a:gd name="connsiteY9" fmla="*/ 1446028 h 2296632"/>
                                          <a:gd name="connsiteX10" fmla="*/ 1329070 w 2392326"/>
                                          <a:gd name="connsiteY10" fmla="*/ 1339702 h 2296632"/>
                                          <a:gd name="connsiteX11" fmla="*/ 1137684 w 2392326"/>
                                          <a:gd name="connsiteY11" fmla="*/ 1265274 h 2296632"/>
                                          <a:gd name="connsiteX12" fmla="*/ 999461 w 2392326"/>
                                          <a:gd name="connsiteY12" fmla="*/ 925032 h 2296632"/>
                                          <a:gd name="connsiteX13" fmla="*/ 446568 w 2392326"/>
                                          <a:gd name="connsiteY13" fmla="*/ 148856 h 2296632"/>
                                          <a:gd name="connsiteX14" fmla="*/ 223284 w 2392326"/>
                                          <a:gd name="connsiteY14" fmla="*/ 31898 h 2296632"/>
                                          <a:gd name="connsiteX15" fmla="*/ 85061 w 2392326"/>
                                          <a:gd name="connsiteY15" fmla="*/ 0 h 2296632"/>
                                          <a:gd name="connsiteX16" fmla="*/ 0 w 2392326"/>
                                          <a:gd name="connsiteY16" fmla="*/ 53163 h 229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92326" h="2296632">
                                            <a:moveTo>
                                              <a:pt x="0" y="53163"/>
                                            </a:moveTo>
                                            <a:lnTo>
                                              <a:pt x="1467293" y="2137144"/>
                                            </a:lnTo>
                                            <a:lnTo>
                                              <a:pt x="1488558" y="2020186"/>
                                            </a:lnTo>
                                            <a:lnTo>
                                              <a:pt x="1594884" y="1956391"/>
                                            </a:lnTo>
                                            <a:lnTo>
                                              <a:pt x="1711842" y="2041451"/>
                                            </a:lnTo>
                                            <a:lnTo>
                                              <a:pt x="1733107" y="2009553"/>
                                            </a:lnTo>
                                            <a:lnTo>
                                              <a:pt x="1775637" y="1977656"/>
                                            </a:lnTo>
                                            <a:lnTo>
                                              <a:pt x="1956391" y="2296632"/>
                                            </a:lnTo>
                                            <a:lnTo>
                                              <a:pt x="2328530" y="1541721"/>
                                            </a:lnTo>
                                            <a:lnTo>
                                              <a:pt x="2392326" y="1446028"/>
                                            </a:lnTo>
                                            <a:lnTo>
                                              <a:pt x="1329070" y="1339702"/>
                                            </a:lnTo>
                                            <a:lnTo>
                                              <a:pt x="1137684" y="1265274"/>
                                            </a:lnTo>
                                            <a:lnTo>
                                              <a:pt x="999461" y="925032"/>
                                            </a:lnTo>
                                            <a:lnTo>
                                              <a:pt x="446568" y="148856"/>
                                            </a:lnTo>
                                            <a:lnTo>
                                              <a:pt x="223284" y="31898"/>
                                            </a:lnTo>
                                            <a:lnTo>
                                              <a:pt x="85061" y="0"/>
                                            </a:lnTo>
                                            <a:lnTo>
                                              <a:pt x="0" y="53163"/>
                                            </a:lnTo>
                                            <a:close/>
                                          </a:path>
                                        </a:pathLst>
                                      </a:custGeom>
                                      <a:solidFill>
                                        <a:srgbClr val="00B0F0">
                                          <a:alpha val="30000"/>
                                        </a:srgbClr>
                                      </a:solid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Dowolny kształt 26"/>
                                      <p:cNvSpPr/>
                                      <p:nvPr/>
                                    </p:nvSpPr>
                                    <p:spPr>
                                      <a:xfrm>
                                        <a:off x="4958637" y="4214818"/>
                                        <a:ext cx="219123" cy="785818"/>
                                      </a:xfrm>
                                      <a:custGeom>
                                        <a:avLst/>
                                        <a:gdLst>
                                          <a:gd name="connsiteX0" fmla="*/ 0 w 276225"/>
                                          <a:gd name="connsiteY0" fmla="*/ 990600 h 990600"/>
                                          <a:gd name="connsiteX1" fmla="*/ 66675 w 276225"/>
                                          <a:gd name="connsiteY1" fmla="*/ 962025 h 990600"/>
                                          <a:gd name="connsiteX2" fmla="*/ 200025 w 276225"/>
                                          <a:gd name="connsiteY2" fmla="*/ 828675 h 990600"/>
                                          <a:gd name="connsiteX3" fmla="*/ 171450 w 276225"/>
                                          <a:gd name="connsiteY3" fmla="*/ 466725 h 990600"/>
                                          <a:gd name="connsiteX4" fmla="*/ 276225 w 276225"/>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990600">
                                            <a:moveTo>
                                              <a:pt x="0" y="990600"/>
                                            </a:moveTo>
                                            <a:cubicBezTo>
                                              <a:pt x="16669" y="989806"/>
                                              <a:pt x="33338" y="989013"/>
                                              <a:pt x="66675" y="962025"/>
                                            </a:cubicBezTo>
                                            <a:cubicBezTo>
                                              <a:pt x="100013" y="935038"/>
                                              <a:pt x="182563" y="911225"/>
                                              <a:pt x="200025" y="828675"/>
                                            </a:cubicBezTo>
                                            <a:cubicBezTo>
                                              <a:pt x="217487" y="746125"/>
                                              <a:pt x="158750" y="604837"/>
                                              <a:pt x="171450" y="466725"/>
                                            </a:cubicBezTo>
                                            <a:cubicBezTo>
                                              <a:pt x="184150" y="328613"/>
                                              <a:pt x="230187" y="164306"/>
                                              <a:pt x="276225" y="0"/>
                                            </a:cubicBez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1" name="Dowolny kształt 30"/>
                                      <p:cNvSpPr/>
                                      <p:nvPr/>
                                    </p:nvSpPr>
                                    <p:spPr>
                                      <a:xfrm>
                                        <a:off x="4768137" y="4168390"/>
                                        <a:ext cx="123733" cy="689372"/>
                                      </a:xfrm>
                                      <a:custGeom>
                                        <a:avLst/>
                                        <a:gdLst>
                                          <a:gd name="connsiteX0" fmla="*/ 0 w 133350"/>
                                          <a:gd name="connsiteY0" fmla="*/ 742950 h 742950"/>
                                          <a:gd name="connsiteX1" fmla="*/ 133350 w 133350"/>
                                          <a:gd name="connsiteY1" fmla="*/ 0 h 742950"/>
                                        </a:gdLst>
                                        <a:ahLst/>
                                        <a:cxnLst>
                                          <a:cxn ang="0">
                                            <a:pos x="connsiteX0" y="connsiteY0"/>
                                          </a:cxn>
                                          <a:cxn ang="0">
                                            <a:pos x="connsiteX1" y="connsiteY1"/>
                                          </a:cxn>
                                        </a:cxnLst>
                                        <a:rect l="l" t="t" r="r" b="b"/>
                                        <a:pathLst>
                                          <a:path w="133350" h="742950">
                                            <a:moveTo>
                                              <a:pt x="0" y="742950"/>
                                            </a:moveTo>
                                            <a:lnTo>
                                              <a:pt x="133350" y="0"/>
                                            </a:ln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9" name="Prostokąt 38"/>
                                      <p:cNvSpPr/>
                                      <p:nvPr/>
                                    </p:nvSpPr>
                                    <p:spPr>
                                      <a:xfrm>
                                        <a:off x="4786314" y="4357694"/>
                                        <a:ext cx="256801" cy="261610"/>
                                      </a:xfrm>
                                      <a:prstGeom prst="rect">
                                        <a:avLst/>
                                      </a:prstGeom>
                                    </p:spPr>
                                    <p:txBody>
                                      <a:bodyPr wrap="none">
                                        <a:spAutoFit/>
                                      </a:bodyPr>
                                      <a:lstStyle/>
                                      <a:p>
                                        <a:pPr lvl="0" algn="r">
                                          <a:spcBef>
                                            <a:spcPct val="0"/>
                                          </a:spcBef>
                                          <a:defRPr/>
                                        </a:pPr>
                                        <a:r>
                                          <a:rPr lang="pl-PL" sz="1100" b="1" dirty="0" smtClean="0">
                                            <a:solidFill>
                                              <a:schemeClr val="bg1"/>
                                            </a:solidFill>
                                          </a:rPr>
                                          <a:t>3</a:t>
                                        </a:r>
                                        <a:endParaRPr lang="pl-PL" sz="1100" b="1" dirty="0">
                                          <a:solidFill>
                                            <a:schemeClr val="bg1"/>
                                          </a:solidFill>
                                        </a:endParaRPr>
                                      </a:p>
                                    </p:txBody>
                                  </p:sp>
                                </p:grpSp>
                                <p:cxnSp>
                                  <p:nvCxnSpPr>
                                    <p:cNvPr id="38" name="Łącznik prosty 37"/>
                                    <p:cNvCxnSpPr/>
                                    <p:nvPr/>
                                  </p:nvCxnSpPr>
                                  <p:spPr>
                                    <a:xfrm flipV="1">
                                      <a:off x="4071934" y="3357562"/>
                                      <a:ext cx="406215" cy="353687"/>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5" name="Łącznik prosty 44"/>
                                  <p:cNvCxnSpPr/>
                                  <p:nvPr/>
                                </p:nvCxnSpPr>
                                <p:spPr>
                                  <a:xfrm rot="5400000" flipH="1" flipV="1">
                                    <a:off x="4393405" y="3821909"/>
                                    <a:ext cx="285752" cy="214314"/>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Prostokąt 48"/>
                                  <p:cNvSpPr/>
                                  <p:nvPr/>
                                </p:nvSpPr>
                                <p:spPr>
                                  <a:xfrm>
                                    <a:off x="4286248" y="3500438"/>
                                    <a:ext cx="256801" cy="261610"/>
                                  </a:xfrm>
                                  <a:prstGeom prst="rect">
                                    <a:avLst/>
                                  </a:prstGeom>
                                </p:spPr>
                                <p:txBody>
                                  <a:bodyPr wrap="none">
                                    <a:spAutoFit/>
                                  </a:bodyPr>
                                  <a:lstStyle/>
                                  <a:p>
                                    <a:pPr lvl="0" algn="r">
                                      <a:spcBef>
                                        <a:spcPct val="0"/>
                                      </a:spcBef>
                                      <a:defRPr/>
                                    </a:pPr>
                                    <a:r>
                                      <a:rPr lang="pl-PL" sz="1100" b="1" dirty="0" smtClean="0">
                                        <a:solidFill>
                                          <a:schemeClr val="bg1"/>
                                        </a:solidFill>
                                      </a:rPr>
                                      <a:t>4</a:t>
                                    </a:r>
                                    <a:endParaRPr lang="pl-PL" sz="1100" b="1" dirty="0">
                                      <a:solidFill>
                                        <a:schemeClr val="bg1"/>
                                      </a:solidFill>
                                    </a:endParaRPr>
                                  </a:p>
                                </p:txBody>
                              </p:sp>
                            </p:grpSp>
                            <p:grpSp>
                              <p:nvGrpSpPr>
                                <p:cNvPr id="22" name="Grupa 39"/>
                                <p:cNvGrpSpPr/>
                                <p:nvPr/>
                              </p:nvGrpSpPr>
                              <p:grpSpPr>
                                <a:xfrm>
                                  <a:off x="5365226" y="1071546"/>
                                  <a:ext cx="424330" cy="1047750"/>
                                  <a:chOff x="5143500" y="1514475"/>
                                  <a:chExt cx="424330" cy="1047750"/>
                                </a:xfrm>
                              </p:grpSpPr>
                              <p:sp>
                                <p:nvSpPr>
                                  <p:cNvPr id="41" name="Dowolny kształt 40"/>
                                  <p:cNvSpPr/>
                                  <p:nvPr/>
                                </p:nvSpPr>
                                <p:spPr>
                                  <a:xfrm>
                                    <a:off x="5143500" y="1514475"/>
                                    <a:ext cx="249238" cy="1047750"/>
                                  </a:xfrm>
                                  <a:custGeom>
                                    <a:avLst/>
                                    <a:gdLst>
                                      <a:gd name="connsiteX0" fmla="*/ 0 w 249238"/>
                                      <a:gd name="connsiteY0" fmla="*/ 1047750 h 1047750"/>
                                      <a:gd name="connsiteX1" fmla="*/ 219075 w 249238"/>
                                      <a:gd name="connsiteY1" fmla="*/ 742950 h 1047750"/>
                                      <a:gd name="connsiteX2" fmla="*/ 180975 w 249238"/>
                                      <a:gd name="connsiteY2" fmla="*/ 600075 h 1047750"/>
                                      <a:gd name="connsiteX3" fmla="*/ 133350 w 249238"/>
                                      <a:gd name="connsiteY3" fmla="*/ 0 h 1047750"/>
                                    </a:gdLst>
                                    <a:ahLst/>
                                    <a:cxnLst>
                                      <a:cxn ang="0">
                                        <a:pos x="connsiteX0" y="connsiteY0"/>
                                      </a:cxn>
                                      <a:cxn ang="0">
                                        <a:pos x="connsiteX1" y="connsiteY1"/>
                                      </a:cxn>
                                      <a:cxn ang="0">
                                        <a:pos x="connsiteX2" y="connsiteY2"/>
                                      </a:cxn>
                                      <a:cxn ang="0">
                                        <a:pos x="connsiteX3" y="connsiteY3"/>
                                      </a:cxn>
                                    </a:cxnLst>
                                    <a:rect l="l" t="t" r="r" b="b"/>
                                    <a:pathLst>
                                      <a:path w="249238" h="1047750">
                                        <a:moveTo>
                                          <a:pt x="0" y="1047750"/>
                                        </a:moveTo>
                                        <a:cubicBezTo>
                                          <a:pt x="94456" y="932656"/>
                                          <a:pt x="188913" y="817563"/>
                                          <a:pt x="219075" y="742950"/>
                                        </a:cubicBezTo>
                                        <a:cubicBezTo>
                                          <a:pt x="249238" y="668338"/>
                                          <a:pt x="195263" y="723900"/>
                                          <a:pt x="180975" y="600075"/>
                                        </a:cubicBezTo>
                                        <a:cubicBezTo>
                                          <a:pt x="166688" y="476250"/>
                                          <a:pt x="150019" y="238125"/>
                                          <a:pt x="133350"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42" name="Prostokąt 41"/>
                                  <p:cNvSpPr/>
                                  <p:nvPr/>
                                </p:nvSpPr>
                                <p:spPr>
                                  <a:xfrm>
                                    <a:off x="5278968" y="1657351"/>
                                    <a:ext cx="288862" cy="261610"/>
                                  </a:xfrm>
                                  <a:prstGeom prst="rect">
                                    <a:avLst/>
                                  </a:prstGeom>
                                </p:spPr>
                                <p:txBody>
                                  <a:bodyPr wrap="none">
                                    <a:spAutoFit/>
                                  </a:bodyPr>
                                  <a:lstStyle/>
                                  <a:p>
                                    <a:pPr lvl="0" algn="r">
                                      <a:spcBef>
                                        <a:spcPct val="0"/>
                                      </a:spcBef>
                                      <a:defRPr/>
                                    </a:pPr>
                                    <a:r>
                                      <a:rPr lang="pl-PL" sz="1100" b="1" dirty="0" smtClean="0">
                                        <a:solidFill>
                                          <a:schemeClr val="bg1"/>
                                        </a:solidFill>
                                      </a:rPr>
                                      <a:t>5 </a:t>
                                    </a:r>
                                    <a:endParaRPr lang="pl-PL" sz="1100" b="1" dirty="0">
                                      <a:solidFill>
                                        <a:schemeClr val="bg1"/>
                                      </a:solidFill>
                                    </a:endParaRPr>
                                  </a:p>
                                </p:txBody>
                              </p:sp>
                            </p:grpSp>
                          </p:grpSp>
                          <p:sp>
                            <p:nvSpPr>
                              <p:cNvPr id="43" name="Prostokąt 42"/>
                              <p:cNvSpPr/>
                              <p:nvPr/>
                            </p:nvSpPr>
                            <p:spPr>
                              <a:xfrm>
                                <a:off x="3357554" y="2214554"/>
                                <a:ext cx="288862" cy="261610"/>
                              </a:xfrm>
                              <a:prstGeom prst="rect">
                                <a:avLst/>
                              </a:prstGeom>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grpSp>
                            <p:nvGrpSpPr>
                              <p:cNvPr id="51" name="Grupa 50"/>
                              <p:cNvGrpSpPr/>
                              <p:nvPr/>
                            </p:nvGrpSpPr>
                            <p:grpSpPr>
                              <a:xfrm>
                                <a:off x="3357554" y="2714620"/>
                                <a:ext cx="288862" cy="285752"/>
                                <a:chOff x="2500298" y="4429132"/>
                                <a:chExt cx="288862" cy="285752"/>
                              </a:xfrm>
                            </p:grpSpPr>
                            <p:sp>
                              <p:nvSpPr>
                                <p:cNvPr id="47" name="Prostokąt 46"/>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48" name="Elipsa 47"/>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2" name="Grupa 51"/>
                              <p:cNvGrpSpPr/>
                              <p:nvPr/>
                            </p:nvGrpSpPr>
                            <p:grpSpPr>
                              <a:xfrm>
                                <a:off x="3786182" y="3214686"/>
                                <a:ext cx="288862" cy="285752"/>
                                <a:chOff x="2500298" y="4429132"/>
                                <a:chExt cx="288862" cy="285752"/>
                              </a:xfrm>
                            </p:grpSpPr>
                            <p:sp>
                              <p:nvSpPr>
                                <p:cNvPr id="53" name="Prostokąt 52"/>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54" name="Elipsa 53"/>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5" name="Grupa 54"/>
                              <p:cNvGrpSpPr/>
                              <p:nvPr/>
                            </p:nvGrpSpPr>
                            <p:grpSpPr>
                              <a:xfrm>
                                <a:off x="4643438" y="4071942"/>
                                <a:ext cx="288862" cy="285752"/>
                                <a:chOff x="2500298" y="4429132"/>
                                <a:chExt cx="288862" cy="285752"/>
                              </a:xfrm>
                            </p:grpSpPr>
                            <p:sp>
                              <p:nvSpPr>
                                <p:cNvPr id="56" name="Prostokąt 55"/>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57" name="Elipsa 56"/>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8" name="Grupa 57"/>
                              <p:cNvGrpSpPr/>
                              <p:nvPr/>
                            </p:nvGrpSpPr>
                            <p:grpSpPr>
                              <a:xfrm>
                                <a:off x="5072066" y="4071942"/>
                                <a:ext cx="288862" cy="285752"/>
                                <a:chOff x="2500298" y="4429132"/>
                                <a:chExt cx="288862" cy="285752"/>
                              </a:xfrm>
                            </p:grpSpPr>
                            <p:sp>
                              <p:nvSpPr>
                                <p:cNvPr id="59" name="Prostokąt 58"/>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60" name="Elipsa 59"/>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
                          <p:nvSpPr>
                            <p:cNvPr id="64" name="Prostokąt 63"/>
                            <p:cNvSpPr/>
                            <p:nvPr/>
                          </p:nvSpPr>
                          <p:spPr>
                            <a:xfrm>
                              <a:off x="6072198" y="4429132"/>
                              <a:ext cx="288862" cy="261610"/>
                            </a:xfrm>
                            <a:prstGeom prst="rect">
                              <a:avLst/>
                            </a:prstGeom>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grpSp>
                      <p:sp>
                        <p:nvSpPr>
                          <p:cNvPr id="69" name="Prostokąt 68"/>
                          <p:cNvSpPr/>
                          <p:nvPr/>
                        </p:nvSpPr>
                        <p:spPr>
                          <a:xfrm>
                            <a:off x="4786314" y="3786190"/>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7 </a:t>
                            </a:r>
                            <a:endParaRPr lang="pl-PL" sz="1100" b="1" dirty="0">
                              <a:solidFill>
                                <a:schemeClr val="bg1"/>
                              </a:solidFill>
                            </a:endParaRPr>
                          </a:p>
                        </p:txBody>
                      </p:sp>
                    </p:grpSp>
                    <p:grpSp>
                      <p:nvGrpSpPr>
                        <p:cNvPr id="62" name="Grupa 69"/>
                        <p:cNvGrpSpPr/>
                        <p:nvPr/>
                      </p:nvGrpSpPr>
                      <p:grpSpPr>
                        <a:xfrm>
                          <a:off x="4857752" y="4000504"/>
                          <a:ext cx="214314" cy="285752"/>
                          <a:chOff x="5000628" y="3643314"/>
                          <a:chExt cx="214314" cy="285752"/>
                        </a:xfrm>
                      </p:grpSpPr>
                      <p:sp>
                        <p:nvSpPr>
                          <p:cNvPr id="61" name="Prostokąt zaokrąglony 60"/>
                          <p:cNvSpPr/>
                          <p:nvPr/>
                        </p:nvSpPr>
                        <p:spPr>
                          <a:xfrm>
                            <a:off x="5000628" y="3643314"/>
                            <a:ext cx="214314" cy="250036"/>
                          </a:xfrm>
                          <a:prstGeom prst="roundRect">
                            <a:avLst/>
                          </a:pr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solidFill>
                                <a:srgbClr val="080808"/>
                              </a:solidFill>
                            </a:endParaRPr>
                          </a:p>
                        </p:txBody>
                      </p:sp>
                      <p:sp>
                        <p:nvSpPr>
                          <p:cNvPr id="65" name="Prostokąt 64"/>
                          <p:cNvSpPr/>
                          <p:nvPr/>
                        </p:nvSpPr>
                        <p:spPr>
                          <a:xfrm>
                            <a:off x="5000628" y="3667456"/>
                            <a:ext cx="142876" cy="261610"/>
                          </a:xfrm>
                          <a:prstGeom prst="rect">
                            <a:avLst/>
                          </a:prstGeom>
                        </p:spPr>
                        <p:txBody>
                          <a:bodyPr wrap="square">
                            <a:spAutoFit/>
                          </a:bodyPr>
                          <a:lstStyle/>
                          <a:p>
                            <a:pPr lvl="0" algn="r">
                              <a:spcBef>
                                <a:spcPct val="0"/>
                              </a:spcBef>
                              <a:defRPr/>
                            </a:pPr>
                            <a:r>
                              <a:rPr lang="pl-PL" sz="1100" b="1" dirty="0" smtClean="0">
                                <a:solidFill>
                                  <a:schemeClr val="bg1"/>
                                </a:solidFill>
                              </a:rPr>
                              <a:t>8</a:t>
                            </a:r>
                            <a:endParaRPr lang="pl-PL" sz="1100" b="1" dirty="0">
                              <a:solidFill>
                                <a:schemeClr val="bg1"/>
                              </a:solidFill>
                            </a:endParaRPr>
                          </a:p>
                        </p:txBody>
                      </p:sp>
                    </p:grpSp>
                  </p:grpSp>
                  <p:grpSp>
                    <p:nvGrpSpPr>
                      <p:cNvPr id="74" name="Grupa 70"/>
                      <p:cNvGrpSpPr/>
                      <p:nvPr/>
                    </p:nvGrpSpPr>
                    <p:grpSpPr>
                      <a:xfrm>
                        <a:off x="3714744" y="3143248"/>
                        <a:ext cx="500066" cy="485448"/>
                        <a:chOff x="3714744" y="3143248"/>
                        <a:chExt cx="500066" cy="485448"/>
                      </a:xfrm>
                    </p:grpSpPr>
                    <p:sp>
                      <p:nvSpPr>
                        <p:cNvPr id="66" name="Prostokąt zaokrąglony 65"/>
                        <p:cNvSpPr/>
                        <p:nvPr/>
                      </p:nvSpPr>
                      <p:spPr>
                        <a:xfrm>
                          <a:off x="3714744" y="3143248"/>
                          <a:ext cx="500066" cy="428628"/>
                        </a:xfrm>
                        <a:prstGeom prst="roundRect">
                          <a:avLst/>
                        </a:pr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solidFill>
                              <a:srgbClr val="080808"/>
                            </a:solidFill>
                          </a:endParaRPr>
                        </a:p>
                      </p:txBody>
                    </p:sp>
                    <p:sp>
                      <p:nvSpPr>
                        <p:cNvPr id="70" name="Prostokąt 69"/>
                        <p:cNvSpPr/>
                        <p:nvPr/>
                      </p:nvSpPr>
                      <p:spPr>
                        <a:xfrm>
                          <a:off x="4000496" y="3357562"/>
                          <a:ext cx="204790" cy="271134"/>
                        </a:xfrm>
                        <a:prstGeom prst="rect">
                          <a:avLst/>
                        </a:prstGeom>
                      </p:spPr>
                      <p:txBody>
                        <a:bodyPr wrap="square">
                          <a:spAutoFit/>
                        </a:bodyPr>
                        <a:lstStyle/>
                        <a:p>
                          <a:pPr lvl="0" algn="r">
                            <a:spcBef>
                              <a:spcPct val="0"/>
                            </a:spcBef>
                            <a:defRPr/>
                          </a:pPr>
                          <a:r>
                            <a:rPr lang="pl-PL" sz="1100" b="1" dirty="0" smtClean="0">
                              <a:solidFill>
                                <a:schemeClr val="bg1"/>
                              </a:solidFill>
                            </a:rPr>
                            <a:t>9</a:t>
                          </a:r>
                          <a:endParaRPr lang="pl-PL" sz="1100" b="1" dirty="0">
                            <a:solidFill>
                              <a:schemeClr val="bg1"/>
                            </a:solidFill>
                          </a:endParaRPr>
                        </a:p>
                      </p:txBody>
                    </p:sp>
                  </p:grpSp>
                </p:grpSp>
                <p:grpSp>
                  <p:nvGrpSpPr>
                    <p:cNvPr id="76" name="Grupa 71"/>
                    <p:cNvGrpSpPr/>
                    <p:nvPr/>
                  </p:nvGrpSpPr>
                  <p:grpSpPr>
                    <a:xfrm>
                      <a:off x="5217505" y="3571876"/>
                      <a:ext cx="426065" cy="355902"/>
                      <a:chOff x="5217505" y="3571876"/>
                      <a:chExt cx="426065" cy="355902"/>
                    </a:xfrm>
                  </p:grpSpPr>
                  <p:sp>
                    <p:nvSpPr>
                      <p:cNvPr id="68" name="Prostokąt 67"/>
                      <p:cNvSpPr/>
                      <p:nvPr/>
                    </p:nvSpPr>
                    <p:spPr>
                      <a:xfrm rot="18728815">
                        <a:off x="5214992" y="3574615"/>
                        <a:ext cx="355676" cy="350649"/>
                      </a:xfrm>
                      <a:prstGeom prst="rect">
                        <a:avLst/>
                      </a:prstGeom>
                      <a:solidFill>
                        <a:srgbClr val="00B0F0">
                          <a:alpha val="30000"/>
                        </a:srgbClr>
                      </a:solid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1" name="Prostokąt 70"/>
                      <p:cNvSpPr/>
                      <p:nvPr/>
                    </p:nvSpPr>
                    <p:spPr>
                      <a:xfrm>
                        <a:off x="5286380" y="3571876"/>
                        <a:ext cx="357190" cy="261610"/>
                      </a:xfrm>
                      <a:prstGeom prst="rect">
                        <a:avLst/>
                      </a:prstGeom>
                    </p:spPr>
                    <p:txBody>
                      <a:bodyPr wrap="square">
                        <a:spAutoFit/>
                      </a:bodyPr>
                      <a:lstStyle/>
                      <a:p>
                        <a:pPr lvl="0" algn="r">
                          <a:spcBef>
                            <a:spcPct val="0"/>
                          </a:spcBef>
                          <a:defRPr/>
                        </a:pPr>
                        <a:r>
                          <a:rPr lang="pl-PL" sz="1100" b="1" dirty="0" smtClean="0">
                            <a:solidFill>
                              <a:schemeClr val="bg1"/>
                            </a:solidFill>
                          </a:rPr>
                          <a:t>10 </a:t>
                        </a:r>
                        <a:endParaRPr lang="pl-PL" sz="1100" b="1" dirty="0">
                          <a:solidFill>
                            <a:schemeClr val="bg1"/>
                          </a:solidFill>
                        </a:endParaRPr>
                      </a:p>
                    </p:txBody>
                  </p:sp>
                </p:grpSp>
              </p:grpSp>
              <p:grpSp>
                <p:nvGrpSpPr>
                  <p:cNvPr id="77" name="Grupa 74"/>
                  <p:cNvGrpSpPr/>
                  <p:nvPr/>
                </p:nvGrpSpPr>
                <p:grpSpPr>
                  <a:xfrm>
                    <a:off x="3143240" y="2500306"/>
                    <a:ext cx="3361392" cy="2500330"/>
                    <a:chOff x="3143240" y="2500306"/>
                    <a:chExt cx="3361392" cy="2500330"/>
                  </a:xfrm>
                </p:grpSpPr>
                <p:sp>
                  <p:nvSpPr>
                    <p:cNvPr id="72" name="Dowolny kształt 71"/>
                    <p:cNvSpPr/>
                    <p:nvPr/>
                  </p:nvSpPr>
                  <p:spPr>
                    <a:xfrm>
                      <a:off x="3143240" y="2500306"/>
                      <a:ext cx="3205552" cy="2500330"/>
                    </a:xfrm>
                    <a:custGeom>
                      <a:avLst/>
                      <a:gdLst>
                        <a:gd name="connsiteX0" fmla="*/ 3700131 w 3756838"/>
                        <a:gd name="connsiteY0" fmla="*/ 3030279 h 3030279"/>
                        <a:gd name="connsiteX1" fmla="*/ 3551275 w 3756838"/>
                        <a:gd name="connsiteY1" fmla="*/ 2849526 h 3030279"/>
                        <a:gd name="connsiteX2" fmla="*/ 3721396 w 3756838"/>
                        <a:gd name="connsiteY2" fmla="*/ 2402959 h 3030279"/>
                        <a:gd name="connsiteX3" fmla="*/ 3646968 w 3756838"/>
                        <a:gd name="connsiteY3" fmla="*/ 2020186 h 3030279"/>
                        <a:gd name="connsiteX4" fmla="*/ 3062177 w 3756838"/>
                        <a:gd name="connsiteY4" fmla="*/ 1509824 h 3030279"/>
                        <a:gd name="connsiteX5" fmla="*/ 2477386 w 3756838"/>
                        <a:gd name="connsiteY5" fmla="*/ 744279 h 3030279"/>
                        <a:gd name="connsiteX6" fmla="*/ 2339163 w 3756838"/>
                        <a:gd name="connsiteY6" fmla="*/ 393405 h 3030279"/>
                        <a:gd name="connsiteX7" fmla="*/ 1509824 w 3756838"/>
                        <a:gd name="connsiteY7" fmla="*/ 308345 h 3030279"/>
                        <a:gd name="connsiteX8" fmla="*/ 882503 w 3756838"/>
                        <a:gd name="connsiteY8" fmla="*/ 499731 h 3030279"/>
                        <a:gd name="connsiteX9" fmla="*/ 0 w 3756838"/>
                        <a:gd name="connsiteY9" fmla="*/ 0 h 303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56838" h="3030279">
                          <a:moveTo>
                            <a:pt x="3700131" y="3030279"/>
                          </a:moveTo>
                          <a:cubicBezTo>
                            <a:pt x="3623931" y="2992179"/>
                            <a:pt x="3547731" y="2954079"/>
                            <a:pt x="3551275" y="2849526"/>
                          </a:cubicBezTo>
                          <a:cubicBezTo>
                            <a:pt x="3554819" y="2744973"/>
                            <a:pt x="3705447" y="2541182"/>
                            <a:pt x="3721396" y="2402959"/>
                          </a:cubicBezTo>
                          <a:cubicBezTo>
                            <a:pt x="3737345" y="2264736"/>
                            <a:pt x="3756838" y="2169042"/>
                            <a:pt x="3646968" y="2020186"/>
                          </a:cubicBezTo>
                          <a:cubicBezTo>
                            <a:pt x="3537098" y="1871330"/>
                            <a:pt x="3257107" y="1722475"/>
                            <a:pt x="3062177" y="1509824"/>
                          </a:cubicBezTo>
                          <a:cubicBezTo>
                            <a:pt x="2867247" y="1297173"/>
                            <a:pt x="2597888" y="930349"/>
                            <a:pt x="2477386" y="744279"/>
                          </a:cubicBezTo>
                          <a:cubicBezTo>
                            <a:pt x="2356884" y="558209"/>
                            <a:pt x="2500423" y="466061"/>
                            <a:pt x="2339163" y="393405"/>
                          </a:cubicBezTo>
                          <a:cubicBezTo>
                            <a:pt x="2177903" y="320749"/>
                            <a:pt x="1752601" y="290624"/>
                            <a:pt x="1509824" y="308345"/>
                          </a:cubicBezTo>
                          <a:cubicBezTo>
                            <a:pt x="1267047" y="326066"/>
                            <a:pt x="1134140" y="551122"/>
                            <a:pt x="882503" y="499731"/>
                          </a:cubicBezTo>
                          <a:cubicBezTo>
                            <a:pt x="630866" y="448340"/>
                            <a:pt x="315433" y="224170"/>
                            <a:pt x="0" y="0"/>
                          </a:cubicBezTo>
                        </a:path>
                      </a:pathLst>
                    </a:custGeom>
                    <a:ln w="38100">
                      <a:solidFill>
                        <a:schemeClr val="tx2">
                          <a:lumMod val="50000"/>
                        </a:schemeClr>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73" name="Prostokąt 72"/>
                    <p:cNvSpPr/>
                    <p:nvPr/>
                  </p:nvSpPr>
                  <p:spPr>
                    <a:xfrm>
                      <a:off x="6143636" y="4714884"/>
                      <a:ext cx="360996" cy="261610"/>
                    </a:xfrm>
                    <a:prstGeom prst="rect">
                      <a:avLst/>
                    </a:prstGeom>
                  </p:spPr>
                  <p:txBody>
                    <a:bodyPr wrap="none">
                      <a:spAutoFit/>
                    </a:bodyPr>
                    <a:lstStyle/>
                    <a:p>
                      <a:pPr lvl="0" algn="r">
                        <a:spcBef>
                          <a:spcPct val="0"/>
                        </a:spcBef>
                        <a:defRPr/>
                      </a:pPr>
                      <a:r>
                        <a:rPr lang="pl-PL" sz="1100" b="1" dirty="0" smtClean="0">
                          <a:solidFill>
                            <a:schemeClr val="bg1"/>
                          </a:solidFill>
                        </a:rPr>
                        <a:t>11 </a:t>
                      </a:r>
                      <a:endParaRPr lang="pl-PL" sz="1100" b="1" dirty="0">
                        <a:solidFill>
                          <a:schemeClr val="bg1"/>
                        </a:solidFill>
                      </a:endParaRPr>
                    </a:p>
                  </p:txBody>
                </p:sp>
              </p:grpSp>
            </p:grpSp>
            <p:grpSp>
              <p:nvGrpSpPr>
                <p:cNvPr id="81" name="Grupa 78"/>
                <p:cNvGrpSpPr/>
                <p:nvPr/>
              </p:nvGrpSpPr>
              <p:grpSpPr>
                <a:xfrm>
                  <a:off x="2928926" y="2714620"/>
                  <a:ext cx="432434" cy="285752"/>
                  <a:chOff x="2928926" y="2714620"/>
                  <a:chExt cx="432434" cy="285752"/>
                </a:xfrm>
              </p:grpSpPr>
              <p:sp>
                <p:nvSpPr>
                  <p:cNvPr id="75" name="Elipsa 74"/>
                  <p:cNvSpPr/>
                  <p:nvPr/>
                </p:nvSpPr>
                <p:spPr>
                  <a:xfrm>
                    <a:off x="3071802" y="2714620"/>
                    <a:ext cx="285752" cy="285752"/>
                  </a:xfrm>
                  <a:prstGeom prst="ellipse">
                    <a:avLst/>
                  </a:prstGeom>
                  <a:ln w="25400">
                    <a:solidFill>
                      <a:schemeClr val="tx2">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78" name="Prostokąt 77"/>
                  <p:cNvSpPr/>
                  <p:nvPr/>
                </p:nvSpPr>
                <p:spPr>
                  <a:xfrm>
                    <a:off x="2928926" y="2714620"/>
                    <a:ext cx="432434" cy="261610"/>
                  </a:xfrm>
                  <a:prstGeom prst="rect">
                    <a:avLst/>
                  </a:prstGeom>
                </p:spPr>
                <p:txBody>
                  <a:bodyPr wrap="square">
                    <a:spAutoFit/>
                  </a:bodyPr>
                  <a:lstStyle/>
                  <a:p>
                    <a:pPr lvl="0" algn="r">
                      <a:spcBef>
                        <a:spcPct val="0"/>
                      </a:spcBef>
                      <a:defRPr/>
                    </a:pPr>
                    <a:r>
                      <a:rPr lang="pl-PL" sz="1100" b="1" dirty="0" smtClean="0">
                        <a:solidFill>
                          <a:schemeClr val="bg1"/>
                        </a:solidFill>
                      </a:rPr>
                      <a:t>12 </a:t>
                    </a:r>
                    <a:endParaRPr lang="pl-PL" sz="1100" b="1" dirty="0">
                      <a:solidFill>
                        <a:schemeClr val="bg1"/>
                      </a:solidFill>
                    </a:endParaRPr>
                  </a:p>
                </p:txBody>
              </p:sp>
            </p:grpSp>
          </p:grpSp>
          <p:grpSp>
            <p:nvGrpSpPr>
              <p:cNvPr id="82" name="Grupa 80"/>
              <p:cNvGrpSpPr/>
              <p:nvPr/>
            </p:nvGrpSpPr>
            <p:grpSpPr>
              <a:xfrm>
                <a:off x="2571736" y="2071678"/>
                <a:ext cx="360996" cy="285752"/>
                <a:chOff x="2928927" y="4714884"/>
                <a:chExt cx="360996" cy="285752"/>
              </a:xfrm>
            </p:grpSpPr>
            <p:sp>
              <p:nvSpPr>
                <p:cNvPr id="79" name="Elipsa 78"/>
                <p:cNvSpPr/>
                <p:nvPr/>
              </p:nvSpPr>
              <p:spPr>
                <a:xfrm>
                  <a:off x="3000364" y="4714884"/>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Prostokąt 79"/>
                <p:cNvSpPr/>
                <p:nvPr/>
              </p:nvSpPr>
              <p:spPr>
                <a:xfrm>
                  <a:off x="2928927" y="4714884"/>
                  <a:ext cx="360996" cy="261610"/>
                </a:xfrm>
                <a:prstGeom prst="rect">
                  <a:avLst/>
                </a:prstGeom>
              </p:spPr>
              <p:txBody>
                <a:bodyPr wrap="none">
                  <a:spAutoFit/>
                </a:bodyPr>
                <a:lstStyle/>
                <a:p>
                  <a:pPr lvl="0" algn="r">
                    <a:spcBef>
                      <a:spcPct val="0"/>
                    </a:spcBef>
                    <a:defRPr/>
                  </a:pPr>
                  <a:r>
                    <a:rPr lang="pl-PL" sz="1100" b="1" dirty="0" smtClean="0">
                      <a:solidFill>
                        <a:schemeClr val="bg1"/>
                      </a:solidFill>
                    </a:rPr>
                    <a:t>13 </a:t>
                  </a:r>
                  <a:endParaRPr lang="pl-PL" sz="1100" b="1" dirty="0">
                    <a:solidFill>
                      <a:schemeClr val="bg1"/>
                    </a:solidFill>
                  </a:endParaRPr>
                </a:p>
              </p:txBody>
            </p:sp>
          </p:grpSp>
        </p:grpSp>
        <p:grpSp>
          <p:nvGrpSpPr>
            <p:cNvPr id="85" name="Grupa 84"/>
            <p:cNvGrpSpPr/>
            <p:nvPr/>
          </p:nvGrpSpPr>
          <p:grpSpPr>
            <a:xfrm>
              <a:off x="4000496" y="2928934"/>
              <a:ext cx="360996" cy="261610"/>
              <a:chOff x="4000496" y="2928934"/>
              <a:chExt cx="360996" cy="261610"/>
            </a:xfrm>
          </p:grpSpPr>
          <p:sp>
            <p:nvSpPr>
              <p:cNvPr id="83" name="Prostokąt 82"/>
              <p:cNvSpPr/>
              <p:nvPr/>
            </p:nvSpPr>
            <p:spPr>
              <a:xfrm>
                <a:off x="4000496" y="2928934"/>
                <a:ext cx="285752" cy="214314"/>
              </a:xfrm>
              <a:prstGeom prst="rect">
                <a:avLst/>
              </a:prstGeom>
              <a:solidFill>
                <a:srgbClr val="00B0F0">
                  <a:alpha val="30000"/>
                </a:srgbClr>
              </a:solid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Prostokąt 83"/>
              <p:cNvSpPr/>
              <p:nvPr/>
            </p:nvSpPr>
            <p:spPr>
              <a:xfrm>
                <a:off x="4000496" y="2928934"/>
                <a:ext cx="360996" cy="261610"/>
              </a:xfrm>
              <a:prstGeom prst="rect">
                <a:avLst/>
              </a:prstGeom>
            </p:spPr>
            <p:txBody>
              <a:bodyPr wrap="none">
                <a:spAutoFit/>
              </a:bodyPr>
              <a:lstStyle/>
              <a:p>
                <a:pPr lvl="0" algn="r">
                  <a:spcBef>
                    <a:spcPct val="0"/>
                  </a:spcBef>
                  <a:defRPr/>
                </a:pPr>
                <a:r>
                  <a:rPr lang="pl-PL" sz="1100" b="1" dirty="0" smtClean="0">
                    <a:solidFill>
                      <a:schemeClr val="bg1"/>
                    </a:solidFill>
                  </a:rPr>
                  <a:t>14 </a:t>
                </a:r>
                <a:endParaRPr lang="pl-PL" sz="1100" b="1" dirty="0">
                  <a:solidFill>
                    <a:schemeClr val="bg1"/>
                  </a:solidFill>
                </a:endParaRPr>
              </a:p>
            </p:txBody>
          </p:sp>
        </p:grpSp>
      </p:grpSp>
      <p:pic>
        <p:nvPicPr>
          <p:cNvPr id="87" name="Obraz 86"/>
          <p:cNvPicPr>
            <a:picLocks noChangeAspect="1"/>
          </p:cNvPicPr>
          <p:nvPr/>
        </p:nvPicPr>
        <p:blipFill rotWithShape="1">
          <a:blip r:embed="rId4"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3"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215238" cy="661578"/>
          </a:xfrm>
          <a:prstGeom prst="rect">
            <a:avLst/>
          </a:prstGeom>
          <a:noFill/>
        </p:spPr>
        <p:txBody>
          <a:bodyPr wrap="square">
            <a:noAutofit/>
          </a:bodyPr>
          <a:lstStyle/>
          <a:p>
            <a:pPr marL="342900" indent="-342900">
              <a:spcBef>
                <a:spcPct val="0"/>
              </a:spcBef>
              <a:defRPr/>
            </a:pPr>
            <a:r>
              <a:rPr lang="pl-PL" sz="1000" b="1" dirty="0" smtClean="0">
                <a:solidFill>
                  <a:schemeClr val="accent1"/>
                </a:solidFill>
              </a:rPr>
              <a:t>PROM PRZEZ RZEKĘ ODRĘ</a:t>
            </a:r>
          </a:p>
          <a:p>
            <a:pPr>
              <a:spcBef>
                <a:spcPct val="0"/>
              </a:spcBef>
              <a:defRPr/>
            </a:pPr>
            <a:r>
              <a:rPr lang="pl-PL" sz="1000" dirty="0" smtClean="0"/>
              <a:t>PRZYWRÓCENIE PRZEPRAWY PROMOWEJ PRZEZ RZEKĘ ODRĘ, ŁĄCZĄC UL. RĘDZIŃSKĄ I UL. ŻUŻLOWCÓW, KOMUNIKACJA </a:t>
            </a:r>
          </a:p>
          <a:p>
            <a:pPr>
              <a:spcBef>
                <a:spcPct val="0"/>
              </a:spcBef>
              <a:defRPr/>
            </a:pPr>
            <a:r>
              <a:rPr lang="pl-PL" sz="1000" dirty="0" smtClean="0"/>
              <a:t>PIESZO </a:t>
            </a:r>
            <a:r>
              <a:rPr lang="pl-PL" sz="1000" dirty="0" smtClean="0"/>
              <a:t>- ROWEROWA</a:t>
            </a:r>
            <a:r>
              <a:rPr lang="pl-PL" sz="1000" dirty="0" smtClean="0"/>
              <a:t>.</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1"/>
                  </a:solidFill>
                  <a:prstDash val="solid"/>
                </a:ln>
                <a:solidFill>
                  <a:schemeClr val="accent1"/>
                </a:solidFill>
                <a:effectLst>
                  <a:reflection blurRad="12700" stA="28000" endPos="45000" dist="1000" dir="5400000" sy="-100000" algn="bl" rotWithShape="0"/>
                </a:effectLst>
              </a:rPr>
              <a:t>15</a:t>
            </a:r>
            <a:endParaRPr lang="pl-PL" sz="1200" cap="all" dirty="0">
              <a:ln w="9000" cmpd="sng">
                <a:solidFill>
                  <a:schemeClr val="accent1"/>
                </a:solidFill>
                <a:prstDash val="solid"/>
              </a:ln>
              <a:solidFill>
                <a:schemeClr val="accent1"/>
              </a:solidFill>
              <a:effectLst>
                <a:reflection blurRad="12700" stA="28000" endPos="45000" dist="1000" dir="5400000" sy="-100000" algn="bl" rotWithShape="0"/>
              </a:effectLst>
            </a:endParaRPr>
          </a:p>
        </p:txBody>
      </p:sp>
      <p:sp>
        <p:nvSpPr>
          <p:cNvPr id="11"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12" name="Prostokąt 11"/>
          <p:cNvSpPr/>
          <p:nvPr/>
        </p:nvSpPr>
        <p:spPr>
          <a:xfrm>
            <a:off x="1428728" y="928670"/>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1"/>
                  </a:solidFill>
                  <a:prstDash val="solid"/>
                </a:ln>
                <a:solidFill>
                  <a:schemeClr val="bg1"/>
                </a:solidFill>
                <a:effectLst>
                  <a:reflection blurRad="12700" stA="28000" endPos="45000" dist="1000" dir="5400000" sy="-100000" algn="bl" rotWithShape="0"/>
                </a:effectLst>
              </a:rPr>
              <a:t>PRZEMIESZCZANIE SIĘ</a:t>
            </a:r>
            <a:endParaRPr lang="pl-PL" sz="3200" cap="all" dirty="0">
              <a:ln w="9000" cmpd="sng">
                <a:solidFill>
                  <a:schemeClr val="accent1"/>
                </a:solidFill>
                <a:prstDash val="solid"/>
              </a:ln>
              <a:solidFill>
                <a:schemeClr val="bg1"/>
              </a:solidFill>
              <a:effectLst>
                <a:reflection blurRad="12700" stA="28000" endPos="45000" dist="1000" dir="5400000" sy="-100000" algn="bl" rotWithShape="0"/>
              </a:effectLst>
            </a:endParaRPr>
          </a:p>
        </p:txBody>
      </p:sp>
      <p:sp>
        <p:nvSpPr>
          <p:cNvPr id="40" name="Elipsa 39"/>
          <p:cNvSpPr/>
          <p:nvPr/>
        </p:nvSpPr>
        <p:spPr>
          <a:xfrm>
            <a:off x="3357554" y="2214554"/>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Elipsa 62"/>
          <p:cNvSpPr/>
          <p:nvPr/>
        </p:nvSpPr>
        <p:spPr>
          <a:xfrm>
            <a:off x="60721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67" name="Łącznik prosty 66"/>
          <p:cNvCxnSpPr/>
          <p:nvPr/>
        </p:nvCxnSpPr>
        <p:spPr>
          <a:xfrm rot="5400000" flipH="1" flipV="1">
            <a:off x="4750595" y="3893347"/>
            <a:ext cx="285752" cy="214314"/>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3" name="Grupa 92"/>
          <p:cNvGrpSpPr/>
          <p:nvPr/>
        </p:nvGrpSpPr>
        <p:grpSpPr>
          <a:xfrm>
            <a:off x="2571736" y="1071546"/>
            <a:ext cx="4071966" cy="4011144"/>
            <a:chOff x="2571736" y="1071546"/>
            <a:chExt cx="4071966" cy="4011144"/>
          </a:xfrm>
        </p:grpSpPr>
        <p:grpSp>
          <p:nvGrpSpPr>
            <p:cNvPr id="2" name="Grupa 85"/>
            <p:cNvGrpSpPr/>
            <p:nvPr/>
          </p:nvGrpSpPr>
          <p:grpSpPr>
            <a:xfrm>
              <a:off x="2571736" y="1071546"/>
              <a:ext cx="3932896" cy="4011144"/>
              <a:chOff x="2571736" y="1071546"/>
              <a:chExt cx="3932896" cy="4011144"/>
            </a:xfrm>
          </p:grpSpPr>
          <p:grpSp>
            <p:nvGrpSpPr>
              <p:cNvPr id="3" name="Grupa 81"/>
              <p:cNvGrpSpPr/>
              <p:nvPr/>
            </p:nvGrpSpPr>
            <p:grpSpPr>
              <a:xfrm>
                <a:off x="2571736" y="1071546"/>
                <a:ext cx="3932896" cy="4011144"/>
                <a:chOff x="2571736" y="1071546"/>
                <a:chExt cx="3932896" cy="4011144"/>
              </a:xfrm>
            </p:grpSpPr>
            <p:grpSp>
              <p:nvGrpSpPr>
                <p:cNvPr id="4" name="Grupa 79"/>
                <p:cNvGrpSpPr/>
                <p:nvPr/>
              </p:nvGrpSpPr>
              <p:grpSpPr>
                <a:xfrm>
                  <a:off x="2928926" y="1071546"/>
                  <a:ext cx="3575706" cy="4011144"/>
                  <a:chOff x="2928926" y="1071546"/>
                  <a:chExt cx="3575706" cy="4011144"/>
                </a:xfrm>
              </p:grpSpPr>
              <p:grpSp>
                <p:nvGrpSpPr>
                  <p:cNvPr id="5" name="Grupa 75"/>
                  <p:cNvGrpSpPr/>
                  <p:nvPr/>
                </p:nvGrpSpPr>
                <p:grpSpPr>
                  <a:xfrm>
                    <a:off x="2928926" y="1071546"/>
                    <a:ext cx="3575706" cy="4011144"/>
                    <a:chOff x="2928926" y="1071546"/>
                    <a:chExt cx="3575706" cy="4011144"/>
                  </a:xfrm>
                </p:grpSpPr>
                <p:grpSp>
                  <p:nvGrpSpPr>
                    <p:cNvPr id="6" name="Grupa 72"/>
                    <p:cNvGrpSpPr/>
                    <p:nvPr/>
                  </p:nvGrpSpPr>
                  <p:grpSpPr>
                    <a:xfrm>
                      <a:off x="2928926" y="1071546"/>
                      <a:ext cx="3432134" cy="4011144"/>
                      <a:chOff x="2928926" y="1071546"/>
                      <a:chExt cx="3432134" cy="4011144"/>
                    </a:xfrm>
                  </p:grpSpPr>
                  <p:grpSp>
                    <p:nvGrpSpPr>
                      <p:cNvPr id="7" name="Grupa 71"/>
                      <p:cNvGrpSpPr/>
                      <p:nvPr/>
                    </p:nvGrpSpPr>
                    <p:grpSpPr>
                      <a:xfrm>
                        <a:off x="2928926" y="1071546"/>
                        <a:ext cx="3432134" cy="4011144"/>
                        <a:chOff x="2928926" y="1071546"/>
                        <a:chExt cx="3432134" cy="4011144"/>
                      </a:xfrm>
                    </p:grpSpPr>
                    <p:grpSp>
                      <p:nvGrpSpPr>
                        <p:cNvPr id="8" name="Grupa 70"/>
                        <p:cNvGrpSpPr/>
                        <p:nvPr/>
                      </p:nvGrpSpPr>
                      <p:grpSpPr>
                        <a:xfrm>
                          <a:off x="2928926" y="1071546"/>
                          <a:ext cx="3432134" cy="4011144"/>
                          <a:chOff x="2928926" y="1071546"/>
                          <a:chExt cx="3432134" cy="4011144"/>
                        </a:xfrm>
                      </p:grpSpPr>
                      <p:grpSp>
                        <p:nvGrpSpPr>
                          <p:cNvPr id="9" name="Grupa 69"/>
                          <p:cNvGrpSpPr/>
                          <p:nvPr/>
                        </p:nvGrpSpPr>
                        <p:grpSpPr>
                          <a:xfrm>
                            <a:off x="2928926" y="1071546"/>
                            <a:ext cx="3432134" cy="4011144"/>
                            <a:chOff x="2928926" y="1071546"/>
                            <a:chExt cx="3432134" cy="4011144"/>
                          </a:xfrm>
                        </p:grpSpPr>
                        <p:grpSp>
                          <p:nvGrpSpPr>
                            <p:cNvPr id="10" name="Grupa 64"/>
                            <p:cNvGrpSpPr/>
                            <p:nvPr/>
                          </p:nvGrpSpPr>
                          <p:grpSpPr>
                            <a:xfrm>
                              <a:off x="2928926" y="1071546"/>
                              <a:ext cx="3432134" cy="4011144"/>
                              <a:chOff x="2928926" y="1071546"/>
                              <a:chExt cx="3432134" cy="4011144"/>
                            </a:xfrm>
                          </p:grpSpPr>
                          <p:grpSp>
                            <p:nvGrpSpPr>
                              <p:cNvPr id="14" name="Grupa 60"/>
                              <p:cNvGrpSpPr/>
                              <p:nvPr/>
                            </p:nvGrpSpPr>
                            <p:grpSpPr>
                              <a:xfrm>
                                <a:off x="2928926" y="1071546"/>
                                <a:ext cx="3333277" cy="4011144"/>
                                <a:chOff x="2928926" y="1071546"/>
                                <a:chExt cx="3333277" cy="4011144"/>
                              </a:xfrm>
                            </p:grpSpPr>
                            <p:grpSp>
                              <p:nvGrpSpPr>
                                <p:cNvPr id="15" name="Grupa 42"/>
                                <p:cNvGrpSpPr/>
                                <p:nvPr/>
                              </p:nvGrpSpPr>
                              <p:grpSpPr>
                                <a:xfrm>
                                  <a:off x="2928926" y="1071546"/>
                                  <a:ext cx="3333277" cy="4011144"/>
                                  <a:chOff x="2928926" y="1071546"/>
                                  <a:chExt cx="3333277" cy="4011144"/>
                                </a:xfrm>
                              </p:grpSpPr>
                              <p:grpSp>
                                <p:nvGrpSpPr>
                                  <p:cNvPr id="16" name="Grupa 50"/>
                                  <p:cNvGrpSpPr/>
                                  <p:nvPr/>
                                </p:nvGrpSpPr>
                                <p:grpSpPr>
                                  <a:xfrm>
                                    <a:off x="2928926" y="1428736"/>
                                    <a:ext cx="3333277" cy="3653954"/>
                                    <a:chOff x="2928926" y="1428736"/>
                                    <a:chExt cx="3333277" cy="3653954"/>
                                  </a:xfrm>
                                </p:grpSpPr>
                                <p:grpSp>
                                  <p:nvGrpSpPr>
                                    <p:cNvPr id="17" name="Grupa 42"/>
                                    <p:cNvGrpSpPr/>
                                    <p:nvPr/>
                                  </p:nvGrpSpPr>
                                  <p:grpSpPr>
                                    <a:xfrm>
                                      <a:off x="2928926" y="1428736"/>
                                      <a:ext cx="3333277" cy="3653954"/>
                                      <a:chOff x="2928926" y="1428736"/>
                                      <a:chExt cx="3333277" cy="3653954"/>
                                    </a:xfrm>
                                  </p:grpSpPr>
                                  <p:grpSp>
                                    <p:nvGrpSpPr>
                                      <p:cNvPr id="18" name="Grupa 39"/>
                                      <p:cNvGrpSpPr/>
                                      <p:nvPr/>
                                    </p:nvGrpSpPr>
                                    <p:grpSpPr>
                                      <a:xfrm>
                                        <a:off x="2928926" y="1428736"/>
                                        <a:ext cx="3333277" cy="3653954"/>
                                        <a:chOff x="2928926" y="1428736"/>
                                        <a:chExt cx="3333277" cy="3653954"/>
                                      </a:xfrm>
                                    </p:grpSpPr>
                                    <p:grpSp>
                                      <p:nvGrpSpPr>
                                        <p:cNvPr id="19" name="Grupa 37"/>
                                        <p:cNvGrpSpPr/>
                                        <p:nvPr/>
                                      </p:nvGrpSpPr>
                                      <p:grpSpPr>
                                        <a:xfrm>
                                          <a:off x="2928926" y="1428736"/>
                                          <a:ext cx="3333277" cy="3296101"/>
                                          <a:chOff x="2928926" y="1428736"/>
                                          <a:chExt cx="3333277" cy="3296101"/>
                                        </a:xfrm>
                                      </p:grpSpPr>
                                      <p:grpSp>
                                        <p:nvGrpSpPr>
                                          <p:cNvPr id="20" name="Grupa 23"/>
                                          <p:cNvGrpSpPr/>
                                          <p:nvPr/>
                                        </p:nvGrpSpPr>
                                        <p:grpSpPr>
                                          <a:xfrm>
                                            <a:off x="3357554" y="1428736"/>
                                            <a:ext cx="428628" cy="1000132"/>
                                            <a:chOff x="2688483" y="1476375"/>
                                            <a:chExt cx="438150" cy="1251438"/>
                                          </a:xfrm>
                                        </p:grpSpPr>
                                        <p:sp>
                                          <p:nvSpPr>
                                            <p:cNvPr id="25" name="Dowolny kształt 24"/>
                                            <p:cNvSpPr/>
                                            <p:nvPr/>
                                          </p:nvSpPr>
                                          <p:spPr>
                                            <a:xfrm>
                                              <a:off x="2688483" y="1476375"/>
                                              <a:ext cx="438150" cy="1251438"/>
                                            </a:xfrm>
                                            <a:custGeom>
                                              <a:avLst/>
                                              <a:gdLst>
                                                <a:gd name="connsiteX0" fmla="*/ 438150 w 438150"/>
                                                <a:gd name="connsiteY0" fmla="*/ 1162050 h 1162050"/>
                                                <a:gd name="connsiteX1" fmla="*/ 0 w 438150"/>
                                                <a:gd name="connsiteY1" fmla="*/ 0 h 1162050"/>
                                              </a:gdLst>
                                              <a:ahLst/>
                                              <a:cxnLst>
                                                <a:cxn ang="0">
                                                  <a:pos x="connsiteX0" y="connsiteY0"/>
                                                </a:cxn>
                                                <a:cxn ang="0">
                                                  <a:pos x="connsiteX1" y="connsiteY1"/>
                                                </a:cxn>
                                              </a:cxnLst>
                                              <a:rect l="l" t="t" r="r" b="b"/>
                                              <a:pathLst>
                                                <a:path w="438150" h="1162050">
                                                  <a:moveTo>
                                                    <a:pt x="438150" y="1162050"/>
                                                  </a:moveTo>
                                                  <a:cubicBezTo>
                                                    <a:pt x="254000" y="680243"/>
                                                    <a:pt x="69850" y="198437"/>
                                                    <a:pt x="0"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26" name="Prostokąt 25"/>
                                            <p:cNvSpPr/>
                                            <p:nvPr/>
                                          </p:nvSpPr>
                                          <p:spPr>
                                            <a:xfrm>
                                              <a:off x="2807620" y="1500174"/>
                                              <a:ext cx="306829" cy="346918"/>
                                            </a:xfrm>
                                            <a:prstGeom prst="rect">
                                              <a:avLst/>
                                            </a:prstGeom>
                                          </p:spPr>
                                          <p:txBody>
                                            <a:bodyPr wrap="none">
                                              <a:spAutoFit/>
                                            </a:bodyPr>
                                            <a:lstStyle/>
                                            <a:p>
                                              <a:pPr lvl="0" algn="r">
                                                <a:spcBef>
                                                  <a:spcPct val="0"/>
                                                </a:spcBef>
                                                <a:defRPr/>
                                              </a:pPr>
                                              <a:r>
                                                <a:rPr lang="pl-PL" sz="1100" b="1" dirty="0" smtClean="0">
                                                  <a:solidFill>
                                                    <a:schemeClr val="bg1"/>
                                                  </a:solidFill>
                                                </a:rPr>
                                                <a:t>2</a:t>
                                              </a:r>
                                              <a:endParaRPr lang="pl-PL" sz="1100" b="1" dirty="0">
                                                <a:solidFill>
                                                  <a:schemeClr val="bg1"/>
                                                </a:solidFill>
                                              </a:endParaRPr>
                                            </a:p>
                                          </p:txBody>
                                        </p:sp>
                                      </p:grpSp>
                                      <p:grpSp>
                                        <p:nvGrpSpPr>
                                          <p:cNvPr id="21" name="Grupa 26"/>
                                          <p:cNvGrpSpPr/>
                                          <p:nvPr/>
                                        </p:nvGrpSpPr>
                                        <p:grpSpPr>
                                          <a:xfrm>
                                            <a:off x="2928926" y="1428736"/>
                                            <a:ext cx="3333277" cy="3296101"/>
                                            <a:chOff x="2928926" y="1428736"/>
                                            <a:chExt cx="3333277" cy="3296101"/>
                                          </a:xfrm>
                                        </p:grpSpPr>
                                        <p:sp>
                                          <p:nvSpPr>
                                            <p:cNvPr id="28" name="Dowolny kształt 27"/>
                                            <p:cNvSpPr/>
                                            <p:nvPr/>
                                          </p:nvSpPr>
                                          <p:spPr>
                                            <a:xfrm>
                                              <a:off x="2928926" y="2295222"/>
                                              <a:ext cx="3333277" cy="2429615"/>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nvGrpSpPr>
                                            <p:cNvPr id="22" name="Grupa 25"/>
                                            <p:cNvGrpSpPr/>
                                            <p:nvPr/>
                                          </p:nvGrpSpPr>
                                          <p:grpSpPr>
                                            <a:xfrm>
                                              <a:off x="3071802" y="1428736"/>
                                              <a:ext cx="3144251" cy="2822683"/>
                                              <a:chOff x="3071802" y="1428736"/>
                                              <a:chExt cx="3144251" cy="2822683"/>
                                            </a:xfrm>
                                          </p:grpSpPr>
                                          <p:cxnSp>
                                            <p:nvCxnSpPr>
                                              <p:cNvPr id="32" name="Łącznik prosty 31"/>
                                              <p:cNvCxnSpPr/>
                                              <p:nvPr/>
                                            </p:nvCxnSpPr>
                                            <p:spPr>
                                              <a:xfrm rot="16200000" flipV="1">
                                                <a:off x="2865972" y="1777443"/>
                                                <a:ext cx="973959" cy="276545"/>
                                              </a:xfrm>
                                              <a:prstGeom prst="line">
                                                <a:avLst/>
                                              </a:pr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cxnSp>
                                          <p:sp>
                                            <p:nvSpPr>
                                              <p:cNvPr id="33" name="Dowolny kształt 32"/>
                                              <p:cNvSpPr/>
                                              <p:nvPr/>
                                            </p:nvSpPr>
                                            <p:spPr>
                                              <a:xfrm>
                                                <a:off x="5224556" y="2831167"/>
                                                <a:ext cx="991497" cy="98256"/>
                                              </a:xfrm>
                                              <a:custGeom>
                                                <a:avLst/>
                                                <a:gdLst>
                                                  <a:gd name="connsiteX0" fmla="*/ 0 w 1180213"/>
                                                  <a:gd name="connsiteY0" fmla="*/ 0 h 116958"/>
                                                  <a:gd name="connsiteX1" fmla="*/ 414669 w 1180213"/>
                                                  <a:gd name="connsiteY1" fmla="*/ 21265 h 116958"/>
                                                  <a:gd name="connsiteX2" fmla="*/ 754911 w 1180213"/>
                                                  <a:gd name="connsiteY2" fmla="*/ 31897 h 116958"/>
                                                  <a:gd name="connsiteX3" fmla="*/ 1180213 w 1180213"/>
                                                  <a:gd name="connsiteY3" fmla="*/ 116958 h 116958"/>
                                                </a:gdLst>
                                                <a:ahLst/>
                                                <a:cxnLst>
                                                  <a:cxn ang="0">
                                                    <a:pos x="connsiteX0" y="connsiteY0"/>
                                                  </a:cxn>
                                                  <a:cxn ang="0">
                                                    <a:pos x="connsiteX1" y="connsiteY1"/>
                                                  </a:cxn>
                                                  <a:cxn ang="0">
                                                    <a:pos x="connsiteX2" y="connsiteY2"/>
                                                  </a:cxn>
                                                  <a:cxn ang="0">
                                                    <a:pos x="connsiteX3" y="connsiteY3"/>
                                                  </a:cxn>
                                                </a:cxnLst>
                                                <a:rect l="l" t="t" r="r" b="b"/>
                                                <a:pathLst>
                                                  <a:path w="1180213" h="116958">
                                                    <a:moveTo>
                                                      <a:pt x="0" y="0"/>
                                                    </a:moveTo>
                                                    <a:lnTo>
                                                      <a:pt x="414669" y="21265"/>
                                                    </a:lnTo>
                                                    <a:cubicBezTo>
                                                      <a:pt x="540488" y="26581"/>
                                                      <a:pt x="627321" y="15948"/>
                                                      <a:pt x="754911" y="31897"/>
                                                    </a:cubicBezTo>
                                                    <a:cubicBezTo>
                                                      <a:pt x="882501" y="47846"/>
                                                      <a:pt x="1031357" y="82402"/>
                                                      <a:pt x="1180213" y="116958"/>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4" name="Dowolny kształt 33"/>
                                              <p:cNvSpPr/>
                                              <p:nvPr/>
                                            </p:nvSpPr>
                                            <p:spPr>
                                              <a:xfrm>
                                                <a:off x="3929058" y="1428736"/>
                                                <a:ext cx="164081" cy="1009405"/>
                                              </a:xfrm>
                                              <a:custGeom>
                                                <a:avLst/>
                                                <a:gdLst>
                                                  <a:gd name="connsiteX0" fmla="*/ 85060 w 237461"/>
                                                  <a:gd name="connsiteY0" fmla="*/ 1371600 h 1371600"/>
                                                  <a:gd name="connsiteX1" fmla="*/ 223284 w 237461"/>
                                                  <a:gd name="connsiteY1" fmla="*/ 701749 h 1371600"/>
                                                  <a:gd name="connsiteX2" fmla="*/ 0 w 237461"/>
                                                  <a:gd name="connsiteY2" fmla="*/ 0 h 1371600"/>
                                                </a:gdLst>
                                                <a:ahLst/>
                                                <a:cxnLst>
                                                  <a:cxn ang="0">
                                                    <a:pos x="connsiteX0" y="connsiteY0"/>
                                                  </a:cxn>
                                                  <a:cxn ang="0">
                                                    <a:pos x="connsiteX1" y="connsiteY1"/>
                                                  </a:cxn>
                                                  <a:cxn ang="0">
                                                    <a:pos x="connsiteX2" y="connsiteY2"/>
                                                  </a:cxn>
                                                </a:cxnLst>
                                                <a:rect l="l" t="t" r="r" b="b"/>
                                                <a:pathLst>
                                                  <a:path w="237461" h="1371600">
                                                    <a:moveTo>
                                                      <a:pt x="85060" y="1371600"/>
                                                    </a:moveTo>
                                                    <a:cubicBezTo>
                                                      <a:pt x="161260" y="1150974"/>
                                                      <a:pt x="237461" y="930349"/>
                                                      <a:pt x="223284" y="701749"/>
                                                    </a:cubicBezTo>
                                                    <a:cubicBezTo>
                                                      <a:pt x="209107" y="473149"/>
                                                      <a:pt x="104553" y="236574"/>
                                                      <a:pt x="0" y="0"/>
                                                    </a:cubicBez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5" name="Dowolny kształt 34"/>
                                              <p:cNvSpPr/>
                                              <p:nvPr/>
                                            </p:nvSpPr>
                                            <p:spPr>
                                              <a:xfrm>
                                                <a:off x="4012725" y="2438141"/>
                                                <a:ext cx="263506" cy="509147"/>
                                              </a:xfrm>
                                              <a:custGeom>
                                                <a:avLst/>
                                                <a:gdLst>
                                                  <a:gd name="connsiteX0" fmla="*/ 38986 w 313660"/>
                                                  <a:gd name="connsiteY0" fmla="*/ 0 h 606056"/>
                                                  <a:gd name="connsiteX1" fmla="*/ 38986 w 313660"/>
                                                  <a:gd name="connsiteY1" fmla="*/ 382772 h 606056"/>
                                                  <a:gd name="connsiteX2" fmla="*/ 272902 w 313660"/>
                                                  <a:gd name="connsiteY2" fmla="*/ 574158 h 606056"/>
                                                  <a:gd name="connsiteX3" fmla="*/ 283535 w 313660"/>
                                                  <a:gd name="connsiteY3" fmla="*/ 574158 h 606056"/>
                                                </a:gdLst>
                                                <a:ahLst/>
                                                <a:cxnLst>
                                                  <a:cxn ang="0">
                                                    <a:pos x="connsiteX0" y="connsiteY0"/>
                                                  </a:cxn>
                                                  <a:cxn ang="0">
                                                    <a:pos x="connsiteX1" y="connsiteY1"/>
                                                  </a:cxn>
                                                  <a:cxn ang="0">
                                                    <a:pos x="connsiteX2" y="connsiteY2"/>
                                                  </a:cxn>
                                                  <a:cxn ang="0">
                                                    <a:pos x="connsiteX3" y="connsiteY3"/>
                                                  </a:cxn>
                                                </a:cxnLst>
                                                <a:rect l="l" t="t" r="r" b="b"/>
                                                <a:pathLst>
                                                  <a:path w="313660" h="606056">
                                                    <a:moveTo>
                                                      <a:pt x="38986" y="0"/>
                                                    </a:moveTo>
                                                    <a:cubicBezTo>
                                                      <a:pt x="19493" y="143539"/>
                                                      <a:pt x="0" y="287079"/>
                                                      <a:pt x="38986" y="382772"/>
                                                    </a:cubicBezTo>
                                                    <a:cubicBezTo>
                                                      <a:pt x="77972" y="478465"/>
                                                      <a:pt x="232144" y="542260"/>
                                                      <a:pt x="272902" y="574158"/>
                                                    </a:cubicBezTo>
                                                    <a:cubicBezTo>
                                                      <a:pt x="313660" y="606056"/>
                                                      <a:pt x="298597" y="590107"/>
                                                      <a:pt x="283535" y="574158"/>
                                                    </a:cubicBezTo>
                                                  </a:path>
                                                </a:pathLst>
                                              </a:cu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6" name="Dowolny kształt 35"/>
                                              <p:cNvSpPr/>
                                              <p:nvPr/>
                                            </p:nvSpPr>
                                            <p:spPr>
                                              <a:xfrm>
                                                <a:off x="5233487" y="3724408"/>
                                                <a:ext cx="446621" cy="527011"/>
                                              </a:xfrm>
                                              <a:custGeom>
                                                <a:avLst/>
                                                <a:gdLst>
                                                  <a:gd name="connsiteX0" fmla="*/ 0 w 531628"/>
                                                  <a:gd name="connsiteY0" fmla="*/ 627320 h 627320"/>
                                                  <a:gd name="connsiteX1" fmla="*/ 148856 w 531628"/>
                                                  <a:gd name="connsiteY1" fmla="*/ 361506 h 627320"/>
                                                  <a:gd name="connsiteX2" fmla="*/ 531628 w 531628"/>
                                                  <a:gd name="connsiteY2" fmla="*/ 0 h 627320"/>
                                                </a:gdLst>
                                                <a:ahLst/>
                                                <a:cxnLst>
                                                  <a:cxn ang="0">
                                                    <a:pos x="connsiteX0" y="connsiteY0"/>
                                                  </a:cxn>
                                                  <a:cxn ang="0">
                                                    <a:pos x="connsiteX1" y="connsiteY1"/>
                                                  </a:cxn>
                                                  <a:cxn ang="0">
                                                    <a:pos x="connsiteX2" y="connsiteY2"/>
                                                  </a:cxn>
                                                </a:cxnLst>
                                                <a:rect l="l" t="t" r="r" b="b"/>
                                                <a:pathLst>
                                                  <a:path w="531628" h="627320">
                                                    <a:moveTo>
                                                      <a:pt x="0" y="627320"/>
                                                    </a:moveTo>
                                                    <a:cubicBezTo>
                                                      <a:pt x="30125" y="546689"/>
                                                      <a:pt x="60251" y="466059"/>
                                                      <a:pt x="148856" y="361506"/>
                                                    </a:cubicBezTo>
                                                    <a:cubicBezTo>
                                                      <a:pt x="237461" y="256953"/>
                                                      <a:pt x="384544" y="128476"/>
                                                      <a:pt x="531628"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7" name="Prostokąt 36"/>
                                              <p:cNvSpPr/>
                                              <p:nvPr/>
                                            </p:nvSpPr>
                                            <p:spPr>
                                              <a:xfrm>
                                                <a:off x="3071802" y="1714488"/>
                                                <a:ext cx="240060" cy="206850"/>
                                              </a:xfrm>
                                              <a:prstGeom prst="rect">
                                                <a:avLst/>
                                              </a:prstGeom>
                                              <a:ln w="25400">
                                                <a:noFill/>
                                              </a:ln>
                                            </p:spPr>
                                            <p:txBody>
                                              <a:bodyPr wrap="square">
                                                <a:spAutoFit/>
                                              </a:bodyPr>
                                              <a:lstStyle/>
                                              <a:p>
                                                <a:pPr lvl="0" algn="r">
                                                  <a:spcBef>
                                                    <a:spcPct val="0"/>
                                                  </a:spcBef>
                                                  <a:defRPr/>
                                                </a:pPr>
                                                <a:r>
                                                  <a:rPr lang="pl-PL" sz="1000" b="1" dirty="0" smtClean="0">
                                                    <a:solidFill>
                                                      <a:schemeClr val="bg1"/>
                                                    </a:solidFill>
                                                  </a:rPr>
                                                  <a:t>1 </a:t>
                                                </a:r>
                                                <a:endParaRPr lang="pl-PL" sz="1000" b="1" dirty="0">
                                                  <a:solidFill>
                                                    <a:schemeClr val="bg1"/>
                                                  </a:solidFill>
                                                </a:endParaRPr>
                                              </a:p>
                                            </p:txBody>
                                          </p:sp>
                                        </p:grpSp>
                                      </p:grpSp>
                                    </p:grpSp>
                                    <p:sp>
                                      <p:nvSpPr>
                                        <p:cNvPr id="24" name="Dowolny kształt 23"/>
                                        <p:cNvSpPr/>
                                        <p:nvPr/>
                                      </p:nvSpPr>
                                      <p:spPr>
                                        <a:xfrm>
                                          <a:off x="3214678" y="2786058"/>
                                          <a:ext cx="2392326" cy="2296632"/>
                                        </a:xfrm>
                                        <a:custGeom>
                                          <a:avLst/>
                                          <a:gdLst>
                                            <a:gd name="connsiteX0" fmla="*/ 0 w 2392326"/>
                                            <a:gd name="connsiteY0" fmla="*/ 53163 h 2296632"/>
                                            <a:gd name="connsiteX1" fmla="*/ 1467293 w 2392326"/>
                                            <a:gd name="connsiteY1" fmla="*/ 2137144 h 2296632"/>
                                            <a:gd name="connsiteX2" fmla="*/ 1488558 w 2392326"/>
                                            <a:gd name="connsiteY2" fmla="*/ 2020186 h 2296632"/>
                                            <a:gd name="connsiteX3" fmla="*/ 1594884 w 2392326"/>
                                            <a:gd name="connsiteY3" fmla="*/ 1956391 h 2296632"/>
                                            <a:gd name="connsiteX4" fmla="*/ 1711842 w 2392326"/>
                                            <a:gd name="connsiteY4" fmla="*/ 2041451 h 2296632"/>
                                            <a:gd name="connsiteX5" fmla="*/ 1733107 w 2392326"/>
                                            <a:gd name="connsiteY5" fmla="*/ 2009553 h 2296632"/>
                                            <a:gd name="connsiteX6" fmla="*/ 1775637 w 2392326"/>
                                            <a:gd name="connsiteY6" fmla="*/ 1977656 h 2296632"/>
                                            <a:gd name="connsiteX7" fmla="*/ 1956391 w 2392326"/>
                                            <a:gd name="connsiteY7" fmla="*/ 2296632 h 2296632"/>
                                            <a:gd name="connsiteX8" fmla="*/ 2328530 w 2392326"/>
                                            <a:gd name="connsiteY8" fmla="*/ 1541721 h 2296632"/>
                                            <a:gd name="connsiteX9" fmla="*/ 2392326 w 2392326"/>
                                            <a:gd name="connsiteY9" fmla="*/ 1446028 h 2296632"/>
                                            <a:gd name="connsiteX10" fmla="*/ 1329070 w 2392326"/>
                                            <a:gd name="connsiteY10" fmla="*/ 1339702 h 2296632"/>
                                            <a:gd name="connsiteX11" fmla="*/ 1137684 w 2392326"/>
                                            <a:gd name="connsiteY11" fmla="*/ 1265274 h 2296632"/>
                                            <a:gd name="connsiteX12" fmla="*/ 999461 w 2392326"/>
                                            <a:gd name="connsiteY12" fmla="*/ 925032 h 2296632"/>
                                            <a:gd name="connsiteX13" fmla="*/ 446568 w 2392326"/>
                                            <a:gd name="connsiteY13" fmla="*/ 148856 h 2296632"/>
                                            <a:gd name="connsiteX14" fmla="*/ 223284 w 2392326"/>
                                            <a:gd name="connsiteY14" fmla="*/ 31898 h 2296632"/>
                                            <a:gd name="connsiteX15" fmla="*/ 85061 w 2392326"/>
                                            <a:gd name="connsiteY15" fmla="*/ 0 h 2296632"/>
                                            <a:gd name="connsiteX16" fmla="*/ 0 w 2392326"/>
                                            <a:gd name="connsiteY16" fmla="*/ 53163 h 229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92326" h="2296632">
                                              <a:moveTo>
                                                <a:pt x="0" y="53163"/>
                                              </a:moveTo>
                                              <a:lnTo>
                                                <a:pt x="1467293" y="2137144"/>
                                              </a:lnTo>
                                              <a:lnTo>
                                                <a:pt x="1488558" y="2020186"/>
                                              </a:lnTo>
                                              <a:lnTo>
                                                <a:pt x="1594884" y="1956391"/>
                                              </a:lnTo>
                                              <a:lnTo>
                                                <a:pt x="1711842" y="2041451"/>
                                              </a:lnTo>
                                              <a:lnTo>
                                                <a:pt x="1733107" y="2009553"/>
                                              </a:lnTo>
                                              <a:lnTo>
                                                <a:pt x="1775637" y="1977656"/>
                                              </a:lnTo>
                                              <a:lnTo>
                                                <a:pt x="1956391" y="2296632"/>
                                              </a:lnTo>
                                              <a:lnTo>
                                                <a:pt x="2328530" y="1541721"/>
                                              </a:lnTo>
                                              <a:lnTo>
                                                <a:pt x="2392326" y="1446028"/>
                                              </a:lnTo>
                                              <a:lnTo>
                                                <a:pt x="1329070" y="1339702"/>
                                              </a:lnTo>
                                              <a:lnTo>
                                                <a:pt x="1137684" y="1265274"/>
                                              </a:lnTo>
                                              <a:lnTo>
                                                <a:pt x="999461" y="925032"/>
                                              </a:lnTo>
                                              <a:lnTo>
                                                <a:pt x="446568" y="148856"/>
                                              </a:lnTo>
                                              <a:lnTo>
                                                <a:pt x="223284" y="31898"/>
                                              </a:lnTo>
                                              <a:lnTo>
                                                <a:pt x="85061" y="0"/>
                                              </a:lnTo>
                                              <a:lnTo>
                                                <a:pt x="0" y="53163"/>
                                              </a:lnTo>
                                              <a:close/>
                                            </a:path>
                                          </a:pathLst>
                                        </a:custGeom>
                                        <a:solidFill>
                                          <a:srgbClr val="00B0F0">
                                            <a:alpha val="30000"/>
                                          </a:srgbClr>
                                        </a:solid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Dowolny kształt 26"/>
                                        <p:cNvSpPr/>
                                        <p:nvPr/>
                                      </p:nvSpPr>
                                      <p:spPr>
                                        <a:xfrm>
                                          <a:off x="4958637" y="4214818"/>
                                          <a:ext cx="219123" cy="785818"/>
                                        </a:xfrm>
                                        <a:custGeom>
                                          <a:avLst/>
                                          <a:gdLst>
                                            <a:gd name="connsiteX0" fmla="*/ 0 w 276225"/>
                                            <a:gd name="connsiteY0" fmla="*/ 990600 h 990600"/>
                                            <a:gd name="connsiteX1" fmla="*/ 66675 w 276225"/>
                                            <a:gd name="connsiteY1" fmla="*/ 962025 h 990600"/>
                                            <a:gd name="connsiteX2" fmla="*/ 200025 w 276225"/>
                                            <a:gd name="connsiteY2" fmla="*/ 828675 h 990600"/>
                                            <a:gd name="connsiteX3" fmla="*/ 171450 w 276225"/>
                                            <a:gd name="connsiteY3" fmla="*/ 466725 h 990600"/>
                                            <a:gd name="connsiteX4" fmla="*/ 276225 w 276225"/>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990600">
                                              <a:moveTo>
                                                <a:pt x="0" y="990600"/>
                                              </a:moveTo>
                                              <a:cubicBezTo>
                                                <a:pt x="16669" y="989806"/>
                                                <a:pt x="33338" y="989013"/>
                                                <a:pt x="66675" y="962025"/>
                                              </a:cubicBezTo>
                                              <a:cubicBezTo>
                                                <a:pt x="100013" y="935038"/>
                                                <a:pt x="182563" y="911225"/>
                                                <a:pt x="200025" y="828675"/>
                                              </a:cubicBezTo>
                                              <a:cubicBezTo>
                                                <a:pt x="217487" y="746125"/>
                                                <a:pt x="158750" y="604837"/>
                                                <a:pt x="171450" y="466725"/>
                                              </a:cubicBezTo>
                                              <a:cubicBezTo>
                                                <a:pt x="184150" y="328613"/>
                                                <a:pt x="230187" y="164306"/>
                                                <a:pt x="276225" y="0"/>
                                              </a:cubicBez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1" name="Dowolny kształt 30"/>
                                        <p:cNvSpPr/>
                                        <p:nvPr/>
                                      </p:nvSpPr>
                                      <p:spPr>
                                        <a:xfrm>
                                          <a:off x="4768137" y="4168390"/>
                                          <a:ext cx="123733" cy="689372"/>
                                        </a:xfrm>
                                        <a:custGeom>
                                          <a:avLst/>
                                          <a:gdLst>
                                            <a:gd name="connsiteX0" fmla="*/ 0 w 133350"/>
                                            <a:gd name="connsiteY0" fmla="*/ 742950 h 742950"/>
                                            <a:gd name="connsiteX1" fmla="*/ 133350 w 133350"/>
                                            <a:gd name="connsiteY1" fmla="*/ 0 h 742950"/>
                                          </a:gdLst>
                                          <a:ahLst/>
                                          <a:cxnLst>
                                            <a:cxn ang="0">
                                              <a:pos x="connsiteX0" y="connsiteY0"/>
                                            </a:cxn>
                                            <a:cxn ang="0">
                                              <a:pos x="connsiteX1" y="connsiteY1"/>
                                            </a:cxn>
                                          </a:cxnLst>
                                          <a:rect l="l" t="t" r="r" b="b"/>
                                          <a:pathLst>
                                            <a:path w="133350" h="742950">
                                              <a:moveTo>
                                                <a:pt x="0" y="742950"/>
                                              </a:moveTo>
                                              <a:lnTo>
                                                <a:pt x="133350" y="0"/>
                                              </a:ln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9" name="Prostokąt 38"/>
                                        <p:cNvSpPr/>
                                        <p:nvPr/>
                                      </p:nvSpPr>
                                      <p:spPr>
                                        <a:xfrm>
                                          <a:off x="4786314" y="4357694"/>
                                          <a:ext cx="256801" cy="261610"/>
                                        </a:xfrm>
                                        <a:prstGeom prst="rect">
                                          <a:avLst/>
                                        </a:prstGeom>
                                      </p:spPr>
                                      <p:txBody>
                                        <a:bodyPr wrap="none">
                                          <a:spAutoFit/>
                                        </a:bodyPr>
                                        <a:lstStyle/>
                                        <a:p>
                                          <a:pPr lvl="0" algn="r">
                                            <a:spcBef>
                                              <a:spcPct val="0"/>
                                            </a:spcBef>
                                            <a:defRPr/>
                                          </a:pPr>
                                          <a:r>
                                            <a:rPr lang="pl-PL" sz="1100" b="1" dirty="0" smtClean="0">
                                              <a:solidFill>
                                                <a:schemeClr val="bg1"/>
                                              </a:solidFill>
                                            </a:rPr>
                                            <a:t>3</a:t>
                                          </a:r>
                                          <a:endParaRPr lang="pl-PL" sz="1100" b="1" dirty="0">
                                            <a:solidFill>
                                              <a:schemeClr val="bg1"/>
                                            </a:solidFill>
                                          </a:endParaRPr>
                                        </a:p>
                                      </p:txBody>
                                    </p:sp>
                                  </p:grpSp>
                                  <p:cxnSp>
                                    <p:nvCxnSpPr>
                                      <p:cNvPr id="38" name="Łącznik prosty 37"/>
                                      <p:cNvCxnSpPr/>
                                      <p:nvPr/>
                                    </p:nvCxnSpPr>
                                    <p:spPr>
                                      <a:xfrm flipV="1">
                                        <a:off x="4071934" y="3357562"/>
                                        <a:ext cx="406215" cy="353687"/>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5" name="Łącznik prosty 44"/>
                                    <p:cNvCxnSpPr/>
                                    <p:nvPr/>
                                  </p:nvCxnSpPr>
                                  <p:spPr>
                                    <a:xfrm rot="5400000" flipH="1" flipV="1">
                                      <a:off x="4393405" y="3821909"/>
                                      <a:ext cx="285752" cy="214314"/>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Prostokąt 48"/>
                                    <p:cNvSpPr/>
                                    <p:nvPr/>
                                  </p:nvSpPr>
                                  <p:spPr>
                                    <a:xfrm>
                                      <a:off x="4286248" y="3500438"/>
                                      <a:ext cx="256801" cy="261610"/>
                                    </a:xfrm>
                                    <a:prstGeom prst="rect">
                                      <a:avLst/>
                                    </a:prstGeom>
                                  </p:spPr>
                                  <p:txBody>
                                    <a:bodyPr wrap="none">
                                      <a:spAutoFit/>
                                    </a:bodyPr>
                                    <a:lstStyle/>
                                    <a:p>
                                      <a:pPr lvl="0" algn="r">
                                        <a:spcBef>
                                          <a:spcPct val="0"/>
                                        </a:spcBef>
                                        <a:defRPr/>
                                      </a:pPr>
                                      <a:r>
                                        <a:rPr lang="pl-PL" sz="1100" b="1" dirty="0" smtClean="0">
                                          <a:solidFill>
                                            <a:schemeClr val="bg1"/>
                                          </a:solidFill>
                                        </a:rPr>
                                        <a:t>4</a:t>
                                      </a:r>
                                      <a:endParaRPr lang="pl-PL" sz="1100" b="1" dirty="0">
                                        <a:solidFill>
                                          <a:schemeClr val="bg1"/>
                                        </a:solidFill>
                                      </a:endParaRPr>
                                    </a:p>
                                  </p:txBody>
                                </p:sp>
                              </p:grpSp>
                              <p:grpSp>
                                <p:nvGrpSpPr>
                                  <p:cNvPr id="51" name="Grupa 39"/>
                                  <p:cNvGrpSpPr/>
                                  <p:nvPr/>
                                </p:nvGrpSpPr>
                                <p:grpSpPr>
                                  <a:xfrm>
                                    <a:off x="5365226" y="1071546"/>
                                    <a:ext cx="424330" cy="1047750"/>
                                    <a:chOff x="5143500" y="1514475"/>
                                    <a:chExt cx="424330" cy="1047750"/>
                                  </a:xfrm>
                                </p:grpSpPr>
                                <p:sp>
                                  <p:nvSpPr>
                                    <p:cNvPr id="41" name="Dowolny kształt 40"/>
                                    <p:cNvSpPr/>
                                    <p:nvPr/>
                                  </p:nvSpPr>
                                  <p:spPr>
                                    <a:xfrm>
                                      <a:off x="5143500" y="1514475"/>
                                      <a:ext cx="249238" cy="1047750"/>
                                    </a:xfrm>
                                    <a:custGeom>
                                      <a:avLst/>
                                      <a:gdLst>
                                        <a:gd name="connsiteX0" fmla="*/ 0 w 249238"/>
                                        <a:gd name="connsiteY0" fmla="*/ 1047750 h 1047750"/>
                                        <a:gd name="connsiteX1" fmla="*/ 219075 w 249238"/>
                                        <a:gd name="connsiteY1" fmla="*/ 742950 h 1047750"/>
                                        <a:gd name="connsiteX2" fmla="*/ 180975 w 249238"/>
                                        <a:gd name="connsiteY2" fmla="*/ 600075 h 1047750"/>
                                        <a:gd name="connsiteX3" fmla="*/ 133350 w 249238"/>
                                        <a:gd name="connsiteY3" fmla="*/ 0 h 1047750"/>
                                      </a:gdLst>
                                      <a:ahLst/>
                                      <a:cxnLst>
                                        <a:cxn ang="0">
                                          <a:pos x="connsiteX0" y="connsiteY0"/>
                                        </a:cxn>
                                        <a:cxn ang="0">
                                          <a:pos x="connsiteX1" y="connsiteY1"/>
                                        </a:cxn>
                                        <a:cxn ang="0">
                                          <a:pos x="connsiteX2" y="connsiteY2"/>
                                        </a:cxn>
                                        <a:cxn ang="0">
                                          <a:pos x="connsiteX3" y="connsiteY3"/>
                                        </a:cxn>
                                      </a:cxnLst>
                                      <a:rect l="l" t="t" r="r" b="b"/>
                                      <a:pathLst>
                                        <a:path w="249238" h="1047750">
                                          <a:moveTo>
                                            <a:pt x="0" y="1047750"/>
                                          </a:moveTo>
                                          <a:cubicBezTo>
                                            <a:pt x="94456" y="932656"/>
                                            <a:pt x="188913" y="817563"/>
                                            <a:pt x="219075" y="742950"/>
                                          </a:cubicBezTo>
                                          <a:cubicBezTo>
                                            <a:pt x="249238" y="668338"/>
                                            <a:pt x="195263" y="723900"/>
                                            <a:pt x="180975" y="600075"/>
                                          </a:cubicBezTo>
                                          <a:cubicBezTo>
                                            <a:pt x="166688" y="476250"/>
                                            <a:pt x="150019" y="238125"/>
                                            <a:pt x="133350"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42" name="Prostokąt 41"/>
                                    <p:cNvSpPr/>
                                    <p:nvPr/>
                                  </p:nvSpPr>
                                  <p:spPr>
                                    <a:xfrm>
                                      <a:off x="5278968" y="1657351"/>
                                      <a:ext cx="288862" cy="261610"/>
                                    </a:xfrm>
                                    <a:prstGeom prst="rect">
                                      <a:avLst/>
                                    </a:prstGeom>
                                  </p:spPr>
                                  <p:txBody>
                                    <a:bodyPr wrap="none">
                                      <a:spAutoFit/>
                                    </a:bodyPr>
                                    <a:lstStyle/>
                                    <a:p>
                                      <a:pPr lvl="0" algn="r">
                                        <a:spcBef>
                                          <a:spcPct val="0"/>
                                        </a:spcBef>
                                        <a:defRPr/>
                                      </a:pPr>
                                      <a:r>
                                        <a:rPr lang="pl-PL" sz="1100" b="1" dirty="0" smtClean="0">
                                          <a:solidFill>
                                            <a:schemeClr val="bg1"/>
                                          </a:solidFill>
                                        </a:rPr>
                                        <a:t>5 </a:t>
                                      </a:r>
                                      <a:endParaRPr lang="pl-PL" sz="1100" b="1" dirty="0">
                                        <a:solidFill>
                                          <a:schemeClr val="bg1"/>
                                        </a:solidFill>
                                      </a:endParaRPr>
                                    </a:p>
                                  </p:txBody>
                                </p:sp>
                              </p:grpSp>
                            </p:grpSp>
                            <p:sp>
                              <p:nvSpPr>
                                <p:cNvPr id="43" name="Prostokąt 42"/>
                                <p:cNvSpPr/>
                                <p:nvPr/>
                              </p:nvSpPr>
                              <p:spPr>
                                <a:xfrm>
                                  <a:off x="3357554" y="2214554"/>
                                  <a:ext cx="288862" cy="261610"/>
                                </a:xfrm>
                                <a:prstGeom prst="rect">
                                  <a:avLst/>
                                </a:prstGeom>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grpSp>
                              <p:nvGrpSpPr>
                                <p:cNvPr id="52" name="Grupa 50"/>
                                <p:cNvGrpSpPr/>
                                <p:nvPr/>
                              </p:nvGrpSpPr>
                              <p:grpSpPr>
                                <a:xfrm>
                                  <a:off x="3357554" y="2714620"/>
                                  <a:ext cx="288862" cy="285752"/>
                                  <a:chOff x="2500298" y="4429132"/>
                                  <a:chExt cx="288862" cy="285752"/>
                                </a:xfrm>
                              </p:grpSpPr>
                              <p:sp>
                                <p:nvSpPr>
                                  <p:cNvPr id="47" name="Prostokąt 46"/>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48" name="Elipsa 47"/>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5" name="Grupa 51"/>
                                <p:cNvGrpSpPr/>
                                <p:nvPr/>
                              </p:nvGrpSpPr>
                              <p:grpSpPr>
                                <a:xfrm>
                                  <a:off x="3786182" y="3214686"/>
                                  <a:ext cx="288862" cy="285752"/>
                                  <a:chOff x="2500298" y="4429132"/>
                                  <a:chExt cx="288862" cy="285752"/>
                                </a:xfrm>
                              </p:grpSpPr>
                              <p:sp>
                                <p:nvSpPr>
                                  <p:cNvPr id="53" name="Prostokąt 52"/>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54" name="Elipsa 53"/>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8" name="Grupa 54"/>
                                <p:cNvGrpSpPr/>
                                <p:nvPr/>
                              </p:nvGrpSpPr>
                              <p:grpSpPr>
                                <a:xfrm>
                                  <a:off x="4643438" y="4071942"/>
                                  <a:ext cx="288862" cy="285752"/>
                                  <a:chOff x="2500298" y="4429132"/>
                                  <a:chExt cx="288862" cy="285752"/>
                                </a:xfrm>
                              </p:grpSpPr>
                              <p:sp>
                                <p:nvSpPr>
                                  <p:cNvPr id="56" name="Prostokąt 55"/>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57" name="Elipsa 56"/>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2" name="Grupa 57"/>
                                <p:cNvGrpSpPr/>
                                <p:nvPr/>
                              </p:nvGrpSpPr>
                              <p:grpSpPr>
                                <a:xfrm>
                                  <a:off x="5072066" y="4071942"/>
                                  <a:ext cx="288862" cy="285752"/>
                                  <a:chOff x="2500298" y="4429132"/>
                                  <a:chExt cx="288862" cy="285752"/>
                                </a:xfrm>
                              </p:grpSpPr>
                              <p:sp>
                                <p:nvSpPr>
                                  <p:cNvPr id="59" name="Prostokąt 58"/>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60" name="Elipsa 59"/>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
                            <p:nvSpPr>
                              <p:cNvPr id="64" name="Prostokąt 63"/>
                              <p:cNvSpPr/>
                              <p:nvPr/>
                            </p:nvSpPr>
                            <p:spPr>
                              <a:xfrm>
                                <a:off x="6072198" y="4429132"/>
                                <a:ext cx="288862" cy="261610"/>
                              </a:xfrm>
                              <a:prstGeom prst="rect">
                                <a:avLst/>
                              </a:prstGeom>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grpSp>
                        <p:sp>
                          <p:nvSpPr>
                            <p:cNvPr id="69" name="Prostokąt 68"/>
                            <p:cNvSpPr/>
                            <p:nvPr/>
                          </p:nvSpPr>
                          <p:spPr>
                            <a:xfrm>
                              <a:off x="4786314" y="3786190"/>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7 </a:t>
                              </a:r>
                              <a:endParaRPr lang="pl-PL" sz="1100" b="1" dirty="0">
                                <a:solidFill>
                                  <a:schemeClr val="bg1"/>
                                </a:solidFill>
                              </a:endParaRPr>
                            </a:p>
                          </p:txBody>
                        </p:sp>
                      </p:grpSp>
                      <p:grpSp>
                        <p:nvGrpSpPr>
                          <p:cNvPr id="74" name="Grupa 69"/>
                          <p:cNvGrpSpPr/>
                          <p:nvPr/>
                        </p:nvGrpSpPr>
                        <p:grpSpPr>
                          <a:xfrm>
                            <a:off x="4857752" y="4000504"/>
                            <a:ext cx="214314" cy="285752"/>
                            <a:chOff x="5000628" y="3643314"/>
                            <a:chExt cx="214314" cy="285752"/>
                          </a:xfrm>
                        </p:grpSpPr>
                        <p:sp>
                          <p:nvSpPr>
                            <p:cNvPr id="61" name="Prostokąt zaokrąglony 60"/>
                            <p:cNvSpPr/>
                            <p:nvPr/>
                          </p:nvSpPr>
                          <p:spPr>
                            <a:xfrm>
                              <a:off x="5000628" y="3643314"/>
                              <a:ext cx="214314" cy="250036"/>
                            </a:xfrm>
                            <a:prstGeom prst="roundRect">
                              <a:avLst/>
                            </a:pr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solidFill>
                                  <a:srgbClr val="080808"/>
                                </a:solidFill>
                              </a:endParaRPr>
                            </a:p>
                          </p:txBody>
                        </p:sp>
                        <p:sp>
                          <p:nvSpPr>
                            <p:cNvPr id="65" name="Prostokąt 64"/>
                            <p:cNvSpPr/>
                            <p:nvPr/>
                          </p:nvSpPr>
                          <p:spPr>
                            <a:xfrm>
                              <a:off x="5000628" y="3667456"/>
                              <a:ext cx="142876" cy="261610"/>
                            </a:xfrm>
                            <a:prstGeom prst="rect">
                              <a:avLst/>
                            </a:prstGeom>
                          </p:spPr>
                          <p:txBody>
                            <a:bodyPr wrap="square">
                              <a:spAutoFit/>
                            </a:bodyPr>
                            <a:lstStyle/>
                            <a:p>
                              <a:pPr lvl="0" algn="r">
                                <a:spcBef>
                                  <a:spcPct val="0"/>
                                </a:spcBef>
                                <a:defRPr/>
                              </a:pPr>
                              <a:r>
                                <a:rPr lang="pl-PL" sz="1100" b="1" dirty="0" smtClean="0">
                                  <a:solidFill>
                                    <a:schemeClr val="bg1"/>
                                  </a:solidFill>
                                </a:rPr>
                                <a:t>8</a:t>
                              </a:r>
                              <a:endParaRPr lang="pl-PL" sz="1100" b="1" dirty="0">
                                <a:solidFill>
                                  <a:schemeClr val="bg1"/>
                                </a:solidFill>
                              </a:endParaRPr>
                            </a:p>
                          </p:txBody>
                        </p:sp>
                      </p:grpSp>
                    </p:grpSp>
                    <p:grpSp>
                      <p:nvGrpSpPr>
                        <p:cNvPr id="76" name="Grupa 70"/>
                        <p:cNvGrpSpPr/>
                        <p:nvPr/>
                      </p:nvGrpSpPr>
                      <p:grpSpPr>
                        <a:xfrm>
                          <a:off x="3714744" y="3143248"/>
                          <a:ext cx="500066" cy="485448"/>
                          <a:chOff x="3714744" y="3143248"/>
                          <a:chExt cx="500066" cy="485448"/>
                        </a:xfrm>
                      </p:grpSpPr>
                      <p:sp>
                        <p:nvSpPr>
                          <p:cNvPr id="66" name="Prostokąt zaokrąglony 65"/>
                          <p:cNvSpPr/>
                          <p:nvPr/>
                        </p:nvSpPr>
                        <p:spPr>
                          <a:xfrm>
                            <a:off x="3714744" y="3143248"/>
                            <a:ext cx="500066" cy="428628"/>
                          </a:xfrm>
                          <a:prstGeom prst="roundRect">
                            <a:avLst/>
                          </a:pr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solidFill>
                                <a:srgbClr val="080808"/>
                              </a:solidFill>
                            </a:endParaRPr>
                          </a:p>
                        </p:txBody>
                      </p:sp>
                      <p:sp>
                        <p:nvSpPr>
                          <p:cNvPr id="70" name="Prostokąt 69"/>
                          <p:cNvSpPr/>
                          <p:nvPr/>
                        </p:nvSpPr>
                        <p:spPr>
                          <a:xfrm>
                            <a:off x="4000496" y="3357562"/>
                            <a:ext cx="204790" cy="271134"/>
                          </a:xfrm>
                          <a:prstGeom prst="rect">
                            <a:avLst/>
                          </a:prstGeom>
                        </p:spPr>
                        <p:txBody>
                          <a:bodyPr wrap="square">
                            <a:spAutoFit/>
                          </a:bodyPr>
                          <a:lstStyle/>
                          <a:p>
                            <a:pPr lvl="0" algn="r">
                              <a:spcBef>
                                <a:spcPct val="0"/>
                              </a:spcBef>
                              <a:defRPr/>
                            </a:pPr>
                            <a:r>
                              <a:rPr lang="pl-PL" sz="1100" b="1" dirty="0" smtClean="0">
                                <a:solidFill>
                                  <a:schemeClr val="bg1"/>
                                </a:solidFill>
                              </a:rPr>
                              <a:t>9</a:t>
                            </a:r>
                            <a:endParaRPr lang="pl-PL" sz="1100" b="1" dirty="0">
                              <a:solidFill>
                                <a:schemeClr val="bg1"/>
                              </a:solidFill>
                            </a:endParaRPr>
                          </a:p>
                        </p:txBody>
                      </p:sp>
                    </p:grpSp>
                  </p:grpSp>
                  <p:grpSp>
                    <p:nvGrpSpPr>
                      <p:cNvPr id="77" name="Grupa 71"/>
                      <p:cNvGrpSpPr/>
                      <p:nvPr/>
                    </p:nvGrpSpPr>
                    <p:grpSpPr>
                      <a:xfrm>
                        <a:off x="5217505" y="3571876"/>
                        <a:ext cx="426065" cy="355902"/>
                        <a:chOff x="5217505" y="3571876"/>
                        <a:chExt cx="426065" cy="355902"/>
                      </a:xfrm>
                    </p:grpSpPr>
                    <p:sp>
                      <p:nvSpPr>
                        <p:cNvPr id="68" name="Prostokąt 67"/>
                        <p:cNvSpPr/>
                        <p:nvPr/>
                      </p:nvSpPr>
                      <p:spPr>
                        <a:xfrm rot="18728815">
                          <a:off x="5214992" y="3574615"/>
                          <a:ext cx="355676" cy="350649"/>
                        </a:xfrm>
                        <a:prstGeom prst="rect">
                          <a:avLst/>
                        </a:prstGeom>
                        <a:solidFill>
                          <a:srgbClr val="00B0F0">
                            <a:alpha val="30000"/>
                          </a:srgbClr>
                        </a:solid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1" name="Prostokąt 70"/>
                        <p:cNvSpPr/>
                        <p:nvPr/>
                      </p:nvSpPr>
                      <p:spPr>
                        <a:xfrm>
                          <a:off x="5286380" y="3571876"/>
                          <a:ext cx="357190" cy="261610"/>
                        </a:xfrm>
                        <a:prstGeom prst="rect">
                          <a:avLst/>
                        </a:prstGeom>
                      </p:spPr>
                      <p:txBody>
                        <a:bodyPr wrap="square">
                          <a:spAutoFit/>
                        </a:bodyPr>
                        <a:lstStyle/>
                        <a:p>
                          <a:pPr lvl="0" algn="r">
                            <a:spcBef>
                              <a:spcPct val="0"/>
                            </a:spcBef>
                            <a:defRPr/>
                          </a:pPr>
                          <a:r>
                            <a:rPr lang="pl-PL" sz="1100" b="1" dirty="0" smtClean="0">
                              <a:solidFill>
                                <a:schemeClr val="bg1"/>
                              </a:solidFill>
                            </a:rPr>
                            <a:t>10 </a:t>
                          </a:r>
                          <a:endParaRPr lang="pl-PL" sz="1100" b="1" dirty="0">
                            <a:solidFill>
                              <a:schemeClr val="bg1"/>
                            </a:solidFill>
                          </a:endParaRPr>
                        </a:p>
                      </p:txBody>
                    </p:sp>
                  </p:grpSp>
                </p:grpSp>
                <p:grpSp>
                  <p:nvGrpSpPr>
                    <p:cNvPr id="81" name="Grupa 74"/>
                    <p:cNvGrpSpPr/>
                    <p:nvPr/>
                  </p:nvGrpSpPr>
                  <p:grpSpPr>
                    <a:xfrm>
                      <a:off x="3143240" y="2500306"/>
                      <a:ext cx="3361392" cy="2500330"/>
                      <a:chOff x="3143240" y="2500306"/>
                      <a:chExt cx="3361392" cy="2500330"/>
                    </a:xfrm>
                  </p:grpSpPr>
                  <p:sp>
                    <p:nvSpPr>
                      <p:cNvPr id="72" name="Dowolny kształt 71"/>
                      <p:cNvSpPr/>
                      <p:nvPr/>
                    </p:nvSpPr>
                    <p:spPr>
                      <a:xfrm>
                        <a:off x="3143240" y="2500306"/>
                        <a:ext cx="3205552" cy="2500330"/>
                      </a:xfrm>
                      <a:custGeom>
                        <a:avLst/>
                        <a:gdLst>
                          <a:gd name="connsiteX0" fmla="*/ 3700131 w 3756838"/>
                          <a:gd name="connsiteY0" fmla="*/ 3030279 h 3030279"/>
                          <a:gd name="connsiteX1" fmla="*/ 3551275 w 3756838"/>
                          <a:gd name="connsiteY1" fmla="*/ 2849526 h 3030279"/>
                          <a:gd name="connsiteX2" fmla="*/ 3721396 w 3756838"/>
                          <a:gd name="connsiteY2" fmla="*/ 2402959 h 3030279"/>
                          <a:gd name="connsiteX3" fmla="*/ 3646968 w 3756838"/>
                          <a:gd name="connsiteY3" fmla="*/ 2020186 h 3030279"/>
                          <a:gd name="connsiteX4" fmla="*/ 3062177 w 3756838"/>
                          <a:gd name="connsiteY4" fmla="*/ 1509824 h 3030279"/>
                          <a:gd name="connsiteX5" fmla="*/ 2477386 w 3756838"/>
                          <a:gd name="connsiteY5" fmla="*/ 744279 h 3030279"/>
                          <a:gd name="connsiteX6" fmla="*/ 2339163 w 3756838"/>
                          <a:gd name="connsiteY6" fmla="*/ 393405 h 3030279"/>
                          <a:gd name="connsiteX7" fmla="*/ 1509824 w 3756838"/>
                          <a:gd name="connsiteY7" fmla="*/ 308345 h 3030279"/>
                          <a:gd name="connsiteX8" fmla="*/ 882503 w 3756838"/>
                          <a:gd name="connsiteY8" fmla="*/ 499731 h 3030279"/>
                          <a:gd name="connsiteX9" fmla="*/ 0 w 3756838"/>
                          <a:gd name="connsiteY9" fmla="*/ 0 h 303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56838" h="3030279">
                            <a:moveTo>
                              <a:pt x="3700131" y="3030279"/>
                            </a:moveTo>
                            <a:cubicBezTo>
                              <a:pt x="3623931" y="2992179"/>
                              <a:pt x="3547731" y="2954079"/>
                              <a:pt x="3551275" y="2849526"/>
                            </a:cubicBezTo>
                            <a:cubicBezTo>
                              <a:pt x="3554819" y="2744973"/>
                              <a:pt x="3705447" y="2541182"/>
                              <a:pt x="3721396" y="2402959"/>
                            </a:cubicBezTo>
                            <a:cubicBezTo>
                              <a:pt x="3737345" y="2264736"/>
                              <a:pt x="3756838" y="2169042"/>
                              <a:pt x="3646968" y="2020186"/>
                            </a:cubicBezTo>
                            <a:cubicBezTo>
                              <a:pt x="3537098" y="1871330"/>
                              <a:pt x="3257107" y="1722475"/>
                              <a:pt x="3062177" y="1509824"/>
                            </a:cubicBezTo>
                            <a:cubicBezTo>
                              <a:pt x="2867247" y="1297173"/>
                              <a:pt x="2597888" y="930349"/>
                              <a:pt x="2477386" y="744279"/>
                            </a:cubicBezTo>
                            <a:cubicBezTo>
                              <a:pt x="2356884" y="558209"/>
                              <a:pt x="2500423" y="466061"/>
                              <a:pt x="2339163" y="393405"/>
                            </a:cubicBezTo>
                            <a:cubicBezTo>
                              <a:pt x="2177903" y="320749"/>
                              <a:pt x="1752601" y="290624"/>
                              <a:pt x="1509824" y="308345"/>
                            </a:cubicBezTo>
                            <a:cubicBezTo>
                              <a:pt x="1267047" y="326066"/>
                              <a:pt x="1134140" y="551122"/>
                              <a:pt x="882503" y="499731"/>
                            </a:cubicBezTo>
                            <a:cubicBezTo>
                              <a:pt x="630866" y="448340"/>
                              <a:pt x="315433" y="224170"/>
                              <a:pt x="0" y="0"/>
                            </a:cubicBezTo>
                          </a:path>
                        </a:pathLst>
                      </a:custGeom>
                      <a:ln w="38100">
                        <a:solidFill>
                          <a:schemeClr val="tx2">
                            <a:lumMod val="50000"/>
                          </a:schemeClr>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73" name="Prostokąt 72"/>
                      <p:cNvSpPr/>
                      <p:nvPr/>
                    </p:nvSpPr>
                    <p:spPr>
                      <a:xfrm>
                        <a:off x="6143636" y="4714884"/>
                        <a:ext cx="360996" cy="261610"/>
                      </a:xfrm>
                      <a:prstGeom prst="rect">
                        <a:avLst/>
                      </a:prstGeom>
                    </p:spPr>
                    <p:txBody>
                      <a:bodyPr wrap="none">
                        <a:spAutoFit/>
                      </a:bodyPr>
                      <a:lstStyle/>
                      <a:p>
                        <a:pPr lvl="0" algn="r">
                          <a:spcBef>
                            <a:spcPct val="0"/>
                          </a:spcBef>
                          <a:defRPr/>
                        </a:pPr>
                        <a:r>
                          <a:rPr lang="pl-PL" sz="1100" b="1" dirty="0" smtClean="0">
                            <a:solidFill>
                              <a:schemeClr val="bg1"/>
                            </a:solidFill>
                          </a:rPr>
                          <a:t>11 </a:t>
                        </a:r>
                        <a:endParaRPr lang="pl-PL" sz="1100" b="1" dirty="0">
                          <a:solidFill>
                            <a:schemeClr val="bg1"/>
                          </a:solidFill>
                        </a:endParaRPr>
                      </a:p>
                    </p:txBody>
                  </p:sp>
                </p:grpSp>
              </p:grpSp>
              <p:grpSp>
                <p:nvGrpSpPr>
                  <p:cNvPr id="82" name="Grupa 78"/>
                  <p:cNvGrpSpPr/>
                  <p:nvPr/>
                </p:nvGrpSpPr>
                <p:grpSpPr>
                  <a:xfrm>
                    <a:off x="2928926" y="2714620"/>
                    <a:ext cx="432434" cy="285752"/>
                    <a:chOff x="2928926" y="2714620"/>
                    <a:chExt cx="432434" cy="285752"/>
                  </a:xfrm>
                </p:grpSpPr>
                <p:sp>
                  <p:nvSpPr>
                    <p:cNvPr id="75" name="Elipsa 74"/>
                    <p:cNvSpPr/>
                    <p:nvPr/>
                  </p:nvSpPr>
                  <p:spPr>
                    <a:xfrm>
                      <a:off x="3071802" y="2714620"/>
                      <a:ext cx="285752" cy="285752"/>
                    </a:xfrm>
                    <a:prstGeom prst="ellipse">
                      <a:avLst/>
                    </a:prstGeom>
                    <a:ln w="25400">
                      <a:solidFill>
                        <a:schemeClr val="tx2">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78" name="Prostokąt 77"/>
                    <p:cNvSpPr/>
                    <p:nvPr/>
                  </p:nvSpPr>
                  <p:spPr>
                    <a:xfrm>
                      <a:off x="2928926" y="2714620"/>
                      <a:ext cx="432434" cy="261610"/>
                    </a:xfrm>
                    <a:prstGeom prst="rect">
                      <a:avLst/>
                    </a:prstGeom>
                  </p:spPr>
                  <p:txBody>
                    <a:bodyPr wrap="square">
                      <a:spAutoFit/>
                    </a:bodyPr>
                    <a:lstStyle/>
                    <a:p>
                      <a:pPr lvl="0" algn="r">
                        <a:spcBef>
                          <a:spcPct val="0"/>
                        </a:spcBef>
                        <a:defRPr/>
                      </a:pPr>
                      <a:r>
                        <a:rPr lang="pl-PL" sz="1100" b="1" dirty="0" smtClean="0">
                          <a:solidFill>
                            <a:schemeClr val="bg1"/>
                          </a:solidFill>
                        </a:rPr>
                        <a:t>12 </a:t>
                      </a:r>
                      <a:endParaRPr lang="pl-PL" sz="1100" b="1" dirty="0">
                        <a:solidFill>
                          <a:schemeClr val="bg1"/>
                        </a:solidFill>
                      </a:endParaRPr>
                    </a:p>
                  </p:txBody>
                </p:sp>
              </p:grpSp>
            </p:grpSp>
            <p:grpSp>
              <p:nvGrpSpPr>
                <p:cNvPr id="85" name="Grupa 80"/>
                <p:cNvGrpSpPr/>
                <p:nvPr/>
              </p:nvGrpSpPr>
              <p:grpSpPr>
                <a:xfrm>
                  <a:off x="2571736" y="2071678"/>
                  <a:ext cx="360996" cy="285752"/>
                  <a:chOff x="2928927" y="4714884"/>
                  <a:chExt cx="360996" cy="285752"/>
                </a:xfrm>
              </p:grpSpPr>
              <p:sp>
                <p:nvSpPr>
                  <p:cNvPr id="79" name="Elipsa 78"/>
                  <p:cNvSpPr/>
                  <p:nvPr/>
                </p:nvSpPr>
                <p:spPr>
                  <a:xfrm>
                    <a:off x="3000364" y="4714884"/>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Prostokąt 79"/>
                  <p:cNvSpPr/>
                  <p:nvPr/>
                </p:nvSpPr>
                <p:spPr>
                  <a:xfrm>
                    <a:off x="2928927" y="4714884"/>
                    <a:ext cx="360996" cy="261610"/>
                  </a:xfrm>
                  <a:prstGeom prst="rect">
                    <a:avLst/>
                  </a:prstGeom>
                </p:spPr>
                <p:txBody>
                  <a:bodyPr wrap="none">
                    <a:spAutoFit/>
                  </a:bodyPr>
                  <a:lstStyle/>
                  <a:p>
                    <a:pPr lvl="0" algn="r">
                      <a:spcBef>
                        <a:spcPct val="0"/>
                      </a:spcBef>
                      <a:defRPr/>
                    </a:pPr>
                    <a:r>
                      <a:rPr lang="pl-PL" sz="1100" b="1" dirty="0" smtClean="0">
                        <a:solidFill>
                          <a:schemeClr val="bg1"/>
                        </a:solidFill>
                      </a:rPr>
                      <a:t>13 </a:t>
                    </a:r>
                    <a:endParaRPr lang="pl-PL" sz="1100" b="1" dirty="0">
                      <a:solidFill>
                        <a:schemeClr val="bg1"/>
                      </a:solidFill>
                    </a:endParaRPr>
                  </a:p>
                </p:txBody>
              </p:sp>
            </p:grpSp>
          </p:grpSp>
          <p:grpSp>
            <p:nvGrpSpPr>
              <p:cNvPr id="86" name="Grupa 84"/>
              <p:cNvGrpSpPr/>
              <p:nvPr/>
            </p:nvGrpSpPr>
            <p:grpSpPr>
              <a:xfrm>
                <a:off x="4000496" y="2928934"/>
                <a:ext cx="360996" cy="261610"/>
                <a:chOff x="4000496" y="2928934"/>
                <a:chExt cx="360996" cy="261610"/>
              </a:xfrm>
            </p:grpSpPr>
            <p:sp>
              <p:nvSpPr>
                <p:cNvPr id="83" name="Prostokąt 82"/>
                <p:cNvSpPr/>
                <p:nvPr/>
              </p:nvSpPr>
              <p:spPr>
                <a:xfrm>
                  <a:off x="4000496" y="2928934"/>
                  <a:ext cx="285752" cy="214314"/>
                </a:xfrm>
                <a:prstGeom prst="rect">
                  <a:avLst/>
                </a:prstGeom>
                <a:solidFill>
                  <a:srgbClr val="00B0F0">
                    <a:alpha val="30000"/>
                  </a:srgbClr>
                </a:solid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Prostokąt 83"/>
                <p:cNvSpPr/>
                <p:nvPr/>
              </p:nvSpPr>
              <p:spPr>
                <a:xfrm>
                  <a:off x="4000496" y="2928934"/>
                  <a:ext cx="360996" cy="261610"/>
                </a:xfrm>
                <a:prstGeom prst="rect">
                  <a:avLst/>
                </a:prstGeom>
              </p:spPr>
              <p:txBody>
                <a:bodyPr wrap="none">
                  <a:spAutoFit/>
                </a:bodyPr>
                <a:lstStyle/>
                <a:p>
                  <a:pPr lvl="0" algn="r">
                    <a:spcBef>
                      <a:spcPct val="0"/>
                    </a:spcBef>
                    <a:defRPr/>
                  </a:pPr>
                  <a:r>
                    <a:rPr lang="pl-PL" sz="1100" b="1" dirty="0" smtClean="0">
                      <a:solidFill>
                        <a:schemeClr val="bg1"/>
                      </a:solidFill>
                    </a:rPr>
                    <a:t>14 </a:t>
                  </a:r>
                  <a:endParaRPr lang="pl-PL" sz="1100" b="1" dirty="0">
                    <a:solidFill>
                      <a:schemeClr val="bg1"/>
                    </a:solidFill>
                  </a:endParaRPr>
                </a:p>
              </p:txBody>
            </p:sp>
          </p:grpSp>
        </p:grpSp>
        <p:grpSp>
          <p:nvGrpSpPr>
            <p:cNvPr id="92" name="Grupa 91"/>
            <p:cNvGrpSpPr/>
            <p:nvPr/>
          </p:nvGrpSpPr>
          <p:grpSpPr>
            <a:xfrm>
              <a:off x="6143636" y="1714488"/>
              <a:ext cx="500066" cy="642942"/>
              <a:chOff x="6143636" y="1714488"/>
              <a:chExt cx="500066" cy="642942"/>
            </a:xfrm>
          </p:grpSpPr>
          <p:cxnSp>
            <p:nvCxnSpPr>
              <p:cNvPr id="87" name="Łącznik prosty 86"/>
              <p:cNvCxnSpPr/>
              <p:nvPr/>
            </p:nvCxnSpPr>
            <p:spPr>
              <a:xfrm rot="5400000" flipH="1" flipV="1">
                <a:off x="6072198" y="1785926"/>
                <a:ext cx="642942" cy="500066"/>
              </a:xfrm>
              <a:prstGeom prst="line">
                <a:avLst/>
              </a:prstGeom>
              <a:ln w="76200">
                <a:solidFill>
                  <a:srgbClr val="0070C0">
                    <a:alpha val="60000"/>
                  </a:srgb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1" name="Prostokąt 90"/>
              <p:cNvSpPr/>
              <p:nvPr/>
            </p:nvSpPr>
            <p:spPr>
              <a:xfrm>
                <a:off x="6143637" y="1881506"/>
                <a:ext cx="360996" cy="261610"/>
              </a:xfrm>
              <a:prstGeom prst="rect">
                <a:avLst/>
              </a:prstGeom>
            </p:spPr>
            <p:txBody>
              <a:bodyPr wrap="none">
                <a:spAutoFit/>
              </a:bodyPr>
              <a:lstStyle/>
              <a:p>
                <a:pPr lvl="0" algn="r">
                  <a:spcBef>
                    <a:spcPct val="0"/>
                  </a:spcBef>
                  <a:defRPr/>
                </a:pPr>
                <a:r>
                  <a:rPr lang="pl-PL" sz="1100" b="1" dirty="0" smtClean="0">
                    <a:solidFill>
                      <a:schemeClr val="bg1"/>
                    </a:solidFill>
                  </a:rPr>
                  <a:t>15 </a:t>
                </a:r>
                <a:endParaRPr lang="pl-PL" sz="1100" b="1" dirty="0">
                  <a:solidFill>
                    <a:schemeClr val="bg1"/>
                  </a:solidFill>
                </a:endParaRPr>
              </a:p>
            </p:txBody>
          </p:sp>
        </p:grpSp>
      </p:grpSp>
      <p:pic>
        <p:nvPicPr>
          <p:cNvPr id="94" name="Obraz 93"/>
          <p:cNvPicPr>
            <a:picLocks noChangeAspect="1"/>
          </p:cNvPicPr>
          <p:nvPr/>
        </p:nvPicPr>
        <p:blipFill rotWithShape="1">
          <a:blip r:embed="rId4"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3" cstate="print"/>
          <a:stretch>
            <a:fillRect/>
          </a:stretch>
        </p:blipFill>
        <p:spPr>
          <a:xfrm>
            <a:off x="1403649" y="908720"/>
            <a:ext cx="7128789" cy="5038721"/>
          </a:xfrm>
          <a:prstGeom prst="rect">
            <a:avLst/>
          </a:prstGeom>
        </p:spPr>
      </p:pic>
      <p:sp>
        <p:nvSpPr>
          <p:cNvPr id="50" name="Prostokąt 49"/>
          <p:cNvSpPr/>
          <p:nvPr/>
        </p:nvSpPr>
        <p:spPr>
          <a:xfrm>
            <a:off x="1114586" y="899671"/>
            <a:ext cx="214314" cy="571504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29"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a:t>
            </a:r>
            <a:r>
              <a:rPr lang="pl-PL" sz="1000" dirty="0" smtClean="0">
                <a:solidFill>
                  <a:schemeClr val="tx1">
                    <a:lumMod val="75000"/>
                    <a:lumOff val="25000"/>
                  </a:schemeClr>
                </a:solidFill>
              </a:rPr>
              <a:t>KONSULTACJI SPOŁECZNYCH </a:t>
            </a:r>
            <a:r>
              <a:rPr lang="pl-PL" sz="1000" dirty="0">
                <a:solidFill>
                  <a:schemeClr val="tx1">
                    <a:lumMod val="75000"/>
                    <a:lumOff val="25000"/>
                  </a:schemeClr>
                </a:solidFill>
              </a:rPr>
              <a:t>W RAMACH PROJEKTU „OSIEDLA </a:t>
            </a:r>
            <a:r>
              <a:rPr lang="pl-PL" sz="1000" dirty="0" smtClean="0">
                <a:solidFill>
                  <a:schemeClr val="tx1">
                    <a:lumMod val="75000"/>
                    <a:lumOff val="25000"/>
                  </a:schemeClr>
                </a:solidFill>
              </a:rPr>
              <a:t>KOMPLETNE”</a:t>
            </a:r>
            <a:endParaRPr lang="pl-PL" sz="1000" dirty="0">
              <a:solidFill>
                <a:schemeClr val="tx1">
                  <a:lumMod val="75000"/>
                  <a:lumOff val="25000"/>
                </a:schemeClr>
              </a:solidFill>
            </a:endParaRPr>
          </a:p>
        </p:txBody>
      </p:sp>
      <p:cxnSp>
        <p:nvCxnSpPr>
          <p:cNvPr id="30" name="Łącznik prosty 29"/>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rostokąt 43"/>
          <p:cNvSpPr/>
          <p:nvPr/>
        </p:nvSpPr>
        <p:spPr>
          <a:xfrm>
            <a:off x="1285852" y="5982132"/>
            <a:ext cx="7500990" cy="661578"/>
          </a:xfrm>
          <a:prstGeom prst="rect">
            <a:avLst/>
          </a:prstGeom>
          <a:noFill/>
        </p:spPr>
        <p:txBody>
          <a:bodyPr wrap="square">
            <a:noAutofit/>
          </a:bodyPr>
          <a:lstStyle/>
          <a:p>
            <a:pPr marL="342900" indent="-342900">
              <a:spcBef>
                <a:spcPct val="0"/>
              </a:spcBef>
              <a:defRPr/>
            </a:pPr>
            <a:r>
              <a:rPr lang="pl-PL" sz="1000" b="1" dirty="0" smtClean="0">
                <a:solidFill>
                  <a:schemeClr val="accent1"/>
                </a:solidFill>
              </a:rPr>
              <a:t>KŁADKI NA </a:t>
            </a:r>
            <a:r>
              <a:rPr lang="pl-PL" sz="1000" b="1" dirty="0" smtClean="0">
                <a:solidFill>
                  <a:schemeClr val="accent1"/>
                </a:solidFill>
              </a:rPr>
              <a:t>RZEKACH </a:t>
            </a:r>
            <a:r>
              <a:rPr lang="pl-PL" sz="1000" b="1" dirty="0" smtClean="0">
                <a:solidFill>
                  <a:schemeClr val="accent1"/>
                </a:solidFill>
              </a:rPr>
              <a:t>ŁUGOWINIE I ŚLĘZIE</a:t>
            </a:r>
          </a:p>
          <a:p>
            <a:pPr>
              <a:spcBef>
                <a:spcPct val="0"/>
              </a:spcBef>
              <a:defRPr/>
            </a:pPr>
            <a:r>
              <a:rPr lang="pl-PL" sz="1000" dirty="0" smtClean="0"/>
              <a:t>KŁADKA PRZEZ RZEKĘ ŁUGOWINĘ OD UL. </a:t>
            </a:r>
            <a:r>
              <a:rPr lang="pl-PL" sz="1000" dirty="0" smtClean="0"/>
              <a:t>OSTRÓDZKIEJ </a:t>
            </a:r>
            <a:r>
              <a:rPr lang="pl-PL" sz="1000" dirty="0" smtClean="0"/>
              <a:t>WRAZ ZE ŚCIEŻKĄ W KIERUNKU KOŚCIOŁA PRZY UL. </a:t>
            </a:r>
            <a:r>
              <a:rPr lang="pl-PL" sz="1000" dirty="0" smtClean="0"/>
              <a:t>MAŚLICKIEJ  </a:t>
            </a:r>
            <a:endParaRPr lang="pl-PL" sz="1000" dirty="0" smtClean="0"/>
          </a:p>
          <a:p>
            <a:pPr>
              <a:spcBef>
                <a:spcPct val="0"/>
              </a:spcBef>
              <a:defRPr/>
            </a:pPr>
            <a:r>
              <a:rPr lang="pl-PL" sz="1000" dirty="0" smtClean="0"/>
              <a:t>KŁADKA PIESZO - ROWEROWA PRZEZ RZEKĘ ŚLĘZĘ - </a:t>
            </a:r>
            <a:r>
              <a:rPr lang="pl-PL" sz="1000" dirty="0" smtClean="0"/>
              <a:t>ZAPEWNIEINIE POŁĄCZENIE </a:t>
            </a:r>
            <a:r>
              <a:rPr lang="pl-PL" sz="1000" dirty="0" smtClean="0"/>
              <a:t>TERENÓW </a:t>
            </a:r>
            <a:r>
              <a:rPr lang="pl-PL" sz="1000" dirty="0" smtClean="0"/>
              <a:t>REKREACYJNYCH NA </a:t>
            </a:r>
            <a:r>
              <a:rPr lang="pl-PL" sz="1000" dirty="0" smtClean="0"/>
              <a:t>MAŚLICACH I PILCZYCACH.</a:t>
            </a:r>
            <a:endParaRPr lang="pl-PL" sz="1000" dirty="0"/>
          </a:p>
        </p:txBody>
      </p:sp>
      <p:sp>
        <p:nvSpPr>
          <p:cNvPr id="46" name="Prostokąt 45"/>
          <p:cNvSpPr/>
          <p:nvPr/>
        </p:nvSpPr>
        <p:spPr>
          <a:xfrm>
            <a:off x="1071538" y="5929330"/>
            <a:ext cx="367073" cy="276999"/>
          </a:xfrm>
          <a:prstGeom prst="rect">
            <a:avLst/>
          </a:prstGeom>
          <a:noFill/>
          <a:ln>
            <a:noFill/>
          </a:ln>
        </p:spPr>
        <p:txBody>
          <a:bodyPr vert="horz" wrap="square">
            <a:spAutoFit/>
          </a:bodyPr>
          <a:lstStyle/>
          <a:p>
            <a:pPr lvl="0">
              <a:spcBef>
                <a:spcPct val="0"/>
              </a:spcBef>
              <a:defRPr/>
            </a:pPr>
            <a:r>
              <a:rPr lang="pl-PL" sz="1200" cap="all" dirty="0" smtClean="0">
                <a:ln w="9000" cmpd="sng">
                  <a:solidFill>
                    <a:schemeClr val="accent1"/>
                  </a:solidFill>
                  <a:prstDash val="solid"/>
                </a:ln>
                <a:solidFill>
                  <a:schemeClr val="accent1"/>
                </a:solidFill>
                <a:effectLst>
                  <a:reflection blurRad="12700" stA="28000" endPos="45000" dist="1000" dir="5400000" sy="-100000" algn="bl" rotWithShape="0"/>
                </a:effectLst>
              </a:rPr>
              <a:t>16</a:t>
            </a:r>
            <a:endParaRPr lang="pl-PL" sz="1200" cap="all" dirty="0">
              <a:ln w="9000" cmpd="sng">
                <a:solidFill>
                  <a:schemeClr val="accent1"/>
                </a:solidFill>
                <a:prstDash val="solid"/>
              </a:ln>
              <a:solidFill>
                <a:schemeClr val="accent1"/>
              </a:solidFill>
              <a:effectLst>
                <a:reflection blurRad="12700" stA="28000" endPos="45000" dist="1000" dir="5400000" sy="-100000" algn="bl" rotWithShape="0"/>
              </a:effectLst>
            </a:endParaRPr>
          </a:p>
        </p:txBody>
      </p:sp>
      <p:sp>
        <p:nvSpPr>
          <p:cNvPr id="11"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 </a:t>
            </a:r>
            <a:r>
              <a:rPr lang="pl-PL" sz="1400" dirty="0" smtClean="0">
                <a:solidFill>
                  <a:schemeClr val="tx1">
                    <a:lumMod val="75000"/>
                    <a:lumOff val="25000"/>
                  </a:schemeClr>
                </a:solidFill>
              </a:rPr>
              <a:t>ZAGADNIENIA PRZEDSTAWIONE PRZEZ MIESZKAŃCÓW</a:t>
            </a:r>
          </a:p>
          <a:p>
            <a:pPr lvl="0" algn="r">
              <a:spcBef>
                <a:spcPct val="0"/>
              </a:spcBef>
              <a:defRPr/>
            </a:pPr>
            <a:r>
              <a:rPr lang="pl-PL" sz="1400" dirty="0" smtClean="0"/>
              <a:t> </a:t>
            </a:r>
            <a:endParaRPr lang="pl-PL" sz="1400" dirty="0"/>
          </a:p>
        </p:txBody>
      </p:sp>
      <p:sp>
        <p:nvSpPr>
          <p:cNvPr id="12" name="Prostokąt 11"/>
          <p:cNvSpPr/>
          <p:nvPr/>
        </p:nvSpPr>
        <p:spPr>
          <a:xfrm>
            <a:off x="1428728" y="928670"/>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1"/>
                  </a:solidFill>
                  <a:prstDash val="solid"/>
                </a:ln>
                <a:solidFill>
                  <a:schemeClr val="bg1"/>
                </a:solidFill>
                <a:effectLst>
                  <a:reflection blurRad="12700" stA="28000" endPos="45000" dist="1000" dir="5400000" sy="-100000" algn="bl" rotWithShape="0"/>
                </a:effectLst>
              </a:rPr>
              <a:t>PRZEMIESZCZANIE SIĘ</a:t>
            </a:r>
            <a:endParaRPr lang="pl-PL" sz="3200" cap="all" dirty="0">
              <a:ln w="9000" cmpd="sng">
                <a:solidFill>
                  <a:schemeClr val="accent1"/>
                </a:solidFill>
                <a:prstDash val="solid"/>
              </a:ln>
              <a:solidFill>
                <a:schemeClr val="bg1"/>
              </a:solidFill>
              <a:effectLst>
                <a:reflection blurRad="12700" stA="28000" endPos="45000" dist="1000" dir="5400000" sy="-100000" algn="bl" rotWithShape="0"/>
              </a:effectLst>
            </a:endParaRPr>
          </a:p>
        </p:txBody>
      </p:sp>
      <p:sp>
        <p:nvSpPr>
          <p:cNvPr id="40" name="Elipsa 39"/>
          <p:cNvSpPr/>
          <p:nvPr/>
        </p:nvSpPr>
        <p:spPr>
          <a:xfrm>
            <a:off x="3357554" y="2214554"/>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Elipsa 62"/>
          <p:cNvSpPr/>
          <p:nvPr/>
        </p:nvSpPr>
        <p:spPr>
          <a:xfrm>
            <a:off x="60721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67" name="Łącznik prosty 66"/>
          <p:cNvCxnSpPr/>
          <p:nvPr/>
        </p:nvCxnSpPr>
        <p:spPr>
          <a:xfrm rot="5400000" flipH="1" flipV="1">
            <a:off x="4750595" y="3893347"/>
            <a:ext cx="285752" cy="214314"/>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30" name="Grupa 129"/>
          <p:cNvGrpSpPr/>
          <p:nvPr/>
        </p:nvGrpSpPr>
        <p:grpSpPr>
          <a:xfrm>
            <a:off x="2571736" y="1071546"/>
            <a:ext cx="4572033" cy="4011144"/>
            <a:chOff x="2571736" y="1071546"/>
            <a:chExt cx="4572033" cy="4011144"/>
          </a:xfrm>
        </p:grpSpPr>
        <p:grpSp>
          <p:nvGrpSpPr>
            <p:cNvPr id="3" name="Grupa 85"/>
            <p:cNvGrpSpPr/>
            <p:nvPr/>
          </p:nvGrpSpPr>
          <p:grpSpPr>
            <a:xfrm>
              <a:off x="2571736" y="1071546"/>
              <a:ext cx="3932896" cy="4011144"/>
              <a:chOff x="2571736" y="1071546"/>
              <a:chExt cx="3932896" cy="4011144"/>
            </a:xfrm>
          </p:grpSpPr>
          <p:grpSp>
            <p:nvGrpSpPr>
              <p:cNvPr id="4" name="Grupa 81"/>
              <p:cNvGrpSpPr/>
              <p:nvPr/>
            </p:nvGrpSpPr>
            <p:grpSpPr>
              <a:xfrm>
                <a:off x="2571736" y="1071546"/>
                <a:ext cx="3932896" cy="4011144"/>
                <a:chOff x="2571736" y="1071546"/>
                <a:chExt cx="3932896" cy="4011144"/>
              </a:xfrm>
            </p:grpSpPr>
            <p:grpSp>
              <p:nvGrpSpPr>
                <p:cNvPr id="5" name="Grupa 79"/>
                <p:cNvGrpSpPr/>
                <p:nvPr/>
              </p:nvGrpSpPr>
              <p:grpSpPr>
                <a:xfrm>
                  <a:off x="2928926" y="1071546"/>
                  <a:ext cx="3575706" cy="4011144"/>
                  <a:chOff x="2928926" y="1071546"/>
                  <a:chExt cx="3575706" cy="4011144"/>
                </a:xfrm>
              </p:grpSpPr>
              <p:grpSp>
                <p:nvGrpSpPr>
                  <p:cNvPr id="6" name="Grupa 75"/>
                  <p:cNvGrpSpPr/>
                  <p:nvPr/>
                </p:nvGrpSpPr>
                <p:grpSpPr>
                  <a:xfrm>
                    <a:off x="2928926" y="1071546"/>
                    <a:ext cx="3575706" cy="4011144"/>
                    <a:chOff x="2928926" y="1071546"/>
                    <a:chExt cx="3575706" cy="4011144"/>
                  </a:xfrm>
                </p:grpSpPr>
                <p:grpSp>
                  <p:nvGrpSpPr>
                    <p:cNvPr id="7" name="Grupa 72"/>
                    <p:cNvGrpSpPr/>
                    <p:nvPr/>
                  </p:nvGrpSpPr>
                  <p:grpSpPr>
                    <a:xfrm>
                      <a:off x="2928926" y="1071546"/>
                      <a:ext cx="3432134" cy="4011144"/>
                      <a:chOff x="2928926" y="1071546"/>
                      <a:chExt cx="3432134" cy="4011144"/>
                    </a:xfrm>
                  </p:grpSpPr>
                  <p:grpSp>
                    <p:nvGrpSpPr>
                      <p:cNvPr id="8" name="Grupa 71"/>
                      <p:cNvGrpSpPr/>
                      <p:nvPr/>
                    </p:nvGrpSpPr>
                    <p:grpSpPr>
                      <a:xfrm>
                        <a:off x="2928926" y="1071546"/>
                        <a:ext cx="3432134" cy="4011144"/>
                        <a:chOff x="2928926" y="1071546"/>
                        <a:chExt cx="3432134" cy="4011144"/>
                      </a:xfrm>
                    </p:grpSpPr>
                    <p:grpSp>
                      <p:nvGrpSpPr>
                        <p:cNvPr id="9" name="Grupa 70"/>
                        <p:cNvGrpSpPr/>
                        <p:nvPr/>
                      </p:nvGrpSpPr>
                      <p:grpSpPr>
                        <a:xfrm>
                          <a:off x="2928926" y="1071546"/>
                          <a:ext cx="3432134" cy="4011144"/>
                          <a:chOff x="2928926" y="1071546"/>
                          <a:chExt cx="3432134" cy="4011144"/>
                        </a:xfrm>
                      </p:grpSpPr>
                      <p:grpSp>
                        <p:nvGrpSpPr>
                          <p:cNvPr id="10" name="Grupa 69"/>
                          <p:cNvGrpSpPr/>
                          <p:nvPr/>
                        </p:nvGrpSpPr>
                        <p:grpSpPr>
                          <a:xfrm>
                            <a:off x="2928926" y="1071546"/>
                            <a:ext cx="3432134" cy="4011144"/>
                            <a:chOff x="2928926" y="1071546"/>
                            <a:chExt cx="3432134" cy="4011144"/>
                          </a:xfrm>
                        </p:grpSpPr>
                        <p:grpSp>
                          <p:nvGrpSpPr>
                            <p:cNvPr id="14" name="Grupa 64"/>
                            <p:cNvGrpSpPr/>
                            <p:nvPr/>
                          </p:nvGrpSpPr>
                          <p:grpSpPr>
                            <a:xfrm>
                              <a:off x="2928926" y="1071546"/>
                              <a:ext cx="3432134" cy="4011144"/>
                              <a:chOff x="2928926" y="1071546"/>
                              <a:chExt cx="3432134" cy="4011144"/>
                            </a:xfrm>
                          </p:grpSpPr>
                          <p:grpSp>
                            <p:nvGrpSpPr>
                              <p:cNvPr id="15" name="Grupa 60"/>
                              <p:cNvGrpSpPr/>
                              <p:nvPr/>
                            </p:nvGrpSpPr>
                            <p:grpSpPr>
                              <a:xfrm>
                                <a:off x="2928926" y="1071546"/>
                                <a:ext cx="3333277" cy="4011144"/>
                                <a:chOff x="2928926" y="1071546"/>
                                <a:chExt cx="3333277" cy="4011144"/>
                              </a:xfrm>
                            </p:grpSpPr>
                            <p:grpSp>
                              <p:nvGrpSpPr>
                                <p:cNvPr id="16" name="Grupa 42"/>
                                <p:cNvGrpSpPr/>
                                <p:nvPr/>
                              </p:nvGrpSpPr>
                              <p:grpSpPr>
                                <a:xfrm>
                                  <a:off x="2928926" y="1071546"/>
                                  <a:ext cx="3333277" cy="4011144"/>
                                  <a:chOff x="2928926" y="1071546"/>
                                  <a:chExt cx="3333277" cy="4011144"/>
                                </a:xfrm>
                              </p:grpSpPr>
                              <p:grpSp>
                                <p:nvGrpSpPr>
                                  <p:cNvPr id="17" name="Grupa 50"/>
                                  <p:cNvGrpSpPr/>
                                  <p:nvPr/>
                                </p:nvGrpSpPr>
                                <p:grpSpPr>
                                  <a:xfrm>
                                    <a:off x="2928926" y="1428736"/>
                                    <a:ext cx="3333277" cy="3653954"/>
                                    <a:chOff x="2928926" y="1428736"/>
                                    <a:chExt cx="3333277" cy="3653954"/>
                                  </a:xfrm>
                                </p:grpSpPr>
                                <p:grpSp>
                                  <p:nvGrpSpPr>
                                    <p:cNvPr id="18" name="Grupa 42"/>
                                    <p:cNvGrpSpPr/>
                                    <p:nvPr/>
                                  </p:nvGrpSpPr>
                                  <p:grpSpPr>
                                    <a:xfrm>
                                      <a:off x="2928926" y="1428736"/>
                                      <a:ext cx="3333277" cy="3653954"/>
                                      <a:chOff x="2928926" y="1428736"/>
                                      <a:chExt cx="3333277" cy="3653954"/>
                                    </a:xfrm>
                                  </p:grpSpPr>
                                  <p:grpSp>
                                    <p:nvGrpSpPr>
                                      <p:cNvPr id="19" name="Grupa 39"/>
                                      <p:cNvGrpSpPr/>
                                      <p:nvPr/>
                                    </p:nvGrpSpPr>
                                    <p:grpSpPr>
                                      <a:xfrm>
                                        <a:off x="2928926" y="1428736"/>
                                        <a:ext cx="3333277" cy="3653954"/>
                                        <a:chOff x="2928926" y="1428736"/>
                                        <a:chExt cx="3333277" cy="3653954"/>
                                      </a:xfrm>
                                    </p:grpSpPr>
                                    <p:grpSp>
                                      <p:nvGrpSpPr>
                                        <p:cNvPr id="20" name="Grupa 37"/>
                                        <p:cNvGrpSpPr/>
                                        <p:nvPr/>
                                      </p:nvGrpSpPr>
                                      <p:grpSpPr>
                                        <a:xfrm>
                                          <a:off x="2928926" y="1428736"/>
                                          <a:ext cx="3333277" cy="3296101"/>
                                          <a:chOff x="2928926" y="1428736"/>
                                          <a:chExt cx="3333277" cy="3296101"/>
                                        </a:xfrm>
                                      </p:grpSpPr>
                                      <p:grpSp>
                                        <p:nvGrpSpPr>
                                          <p:cNvPr id="21" name="Grupa 23"/>
                                          <p:cNvGrpSpPr/>
                                          <p:nvPr/>
                                        </p:nvGrpSpPr>
                                        <p:grpSpPr>
                                          <a:xfrm>
                                            <a:off x="3357554" y="1428736"/>
                                            <a:ext cx="428628" cy="1000132"/>
                                            <a:chOff x="2688483" y="1476375"/>
                                            <a:chExt cx="438150" cy="1251438"/>
                                          </a:xfrm>
                                        </p:grpSpPr>
                                        <p:sp>
                                          <p:nvSpPr>
                                            <p:cNvPr id="25" name="Dowolny kształt 24"/>
                                            <p:cNvSpPr/>
                                            <p:nvPr/>
                                          </p:nvSpPr>
                                          <p:spPr>
                                            <a:xfrm>
                                              <a:off x="2688483" y="1476375"/>
                                              <a:ext cx="438150" cy="1251438"/>
                                            </a:xfrm>
                                            <a:custGeom>
                                              <a:avLst/>
                                              <a:gdLst>
                                                <a:gd name="connsiteX0" fmla="*/ 438150 w 438150"/>
                                                <a:gd name="connsiteY0" fmla="*/ 1162050 h 1162050"/>
                                                <a:gd name="connsiteX1" fmla="*/ 0 w 438150"/>
                                                <a:gd name="connsiteY1" fmla="*/ 0 h 1162050"/>
                                              </a:gdLst>
                                              <a:ahLst/>
                                              <a:cxnLst>
                                                <a:cxn ang="0">
                                                  <a:pos x="connsiteX0" y="connsiteY0"/>
                                                </a:cxn>
                                                <a:cxn ang="0">
                                                  <a:pos x="connsiteX1" y="connsiteY1"/>
                                                </a:cxn>
                                              </a:cxnLst>
                                              <a:rect l="l" t="t" r="r" b="b"/>
                                              <a:pathLst>
                                                <a:path w="438150" h="1162050">
                                                  <a:moveTo>
                                                    <a:pt x="438150" y="1162050"/>
                                                  </a:moveTo>
                                                  <a:cubicBezTo>
                                                    <a:pt x="254000" y="680243"/>
                                                    <a:pt x="69850" y="198437"/>
                                                    <a:pt x="0"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26" name="Prostokąt 25"/>
                                            <p:cNvSpPr/>
                                            <p:nvPr/>
                                          </p:nvSpPr>
                                          <p:spPr>
                                            <a:xfrm>
                                              <a:off x="2807620" y="1500174"/>
                                              <a:ext cx="306829" cy="346918"/>
                                            </a:xfrm>
                                            <a:prstGeom prst="rect">
                                              <a:avLst/>
                                            </a:prstGeom>
                                          </p:spPr>
                                          <p:txBody>
                                            <a:bodyPr wrap="none">
                                              <a:spAutoFit/>
                                            </a:bodyPr>
                                            <a:lstStyle/>
                                            <a:p>
                                              <a:pPr lvl="0" algn="r">
                                                <a:spcBef>
                                                  <a:spcPct val="0"/>
                                                </a:spcBef>
                                                <a:defRPr/>
                                              </a:pPr>
                                              <a:r>
                                                <a:rPr lang="pl-PL" sz="1100" b="1" dirty="0" smtClean="0">
                                                  <a:solidFill>
                                                    <a:schemeClr val="bg1"/>
                                                  </a:solidFill>
                                                </a:rPr>
                                                <a:t>2</a:t>
                                              </a:r>
                                              <a:endParaRPr lang="pl-PL" sz="1100" b="1" dirty="0">
                                                <a:solidFill>
                                                  <a:schemeClr val="bg1"/>
                                                </a:solidFill>
                                              </a:endParaRPr>
                                            </a:p>
                                          </p:txBody>
                                        </p:sp>
                                      </p:grpSp>
                                      <p:grpSp>
                                        <p:nvGrpSpPr>
                                          <p:cNvPr id="22" name="Grupa 26"/>
                                          <p:cNvGrpSpPr/>
                                          <p:nvPr/>
                                        </p:nvGrpSpPr>
                                        <p:grpSpPr>
                                          <a:xfrm>
                                            <a:off x="2928926" y="1428736"/>
                                            <a:ext cx="3333277" cy="3296101"/>
                                            <a:chOff x="2928926" y="1428736"/>
                                            <a:chExt cx="3333277" cy="3296101"/>
                                          </a:xfrm>
                                        </p:grpSpPr>
                                        <p:sp>
                                          <p:nvSpPr>
                                            <p:cNvPr id="28" name="Dowolny kształt 27"/>
                                            <p:cNvSpPr/>
                                            <p:nvPr/>
                                          </p:nvSpPr>
                                          <p:spPr>
                                            <a:xfrm>
                                              <a:off x="2928926" y="2295222"/>
                                              <a:ext cx="3333277" cy="2429615"/>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nvGrpSpPr>
                                            <p:cNvPr id="51" name="Grupa 25"/>
                                            <p:cNvGrpSpPr/>
                                            <p:nvPr/>
                                          </p:nvGrpSpPr>
                                          <p:grpSpPr>
                                            <a:xfrm>
                                              <a:off x="3071802" y="1428736"/>
                                              <a:ext cx="3144251" cy="2822683"/>
                                              <a:chOff x="3071802" y="1428736"/>
                                              <a:chExt cx="3144251" cy="2822683"/>
                                            </a:xfrm>
                                          </p:grpSpPr>
                                          <p:cxnSp>
                                            <p:nvCxnSpPr>
                                              <p:cNvPr id="32" name="Łącznik prosty 31"/>
                                              <p:cNvCxnSpPr/>
                                              <p:nvPr/>
                                            </p:nvCxnSpPr>
                                            <p:spPr>
                                              <a:xfrm rot="16200000" flipV="1">
                                                <a:off x="2865972" y="1777443"/>
                                                <a:ext cx="973959" cy="276545"/>
                                              </a:xfrm>
                                              <a:prstGeom prst="line">
                                                <a:avLst/>
                                              </a:pr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cxnSp>
                                          <p:sp>
                                            <p:nvSpPr>
                                              <p:cNvPr id="33" name="Dowolny kształt 32"/>
                                              <p:cNvSpPr/>
                                              <p:nvPr/>
                                            </p:nvSpPr>
                                            <p:spPr>
                                              <a:xfrm>
                                                <a:off x="5224556" y="2831167"/>
                                                <a:ext cx="991497" cy="98256"/>
                                              </a:xfrm>
                                              <a:custGeom>
                                                <a:avLst/>
                                                <a:gdLst>
                                                  <a:gd name="connsiteX0" fmla="*/ 0 w 1180213"/>
                                                  <a:gd name="connsiteY0" fmla="*/ 0 h 116958"/>
                                                  <a:gd name="connsiteX1" fmla="*/ 414669 w 1180213"/>
                                                  <a:gd name="connsiteY1" fmla="*/ 21265 h 116958"/>
                                                  <a:gd name="connsiteX2" fmla="*/ 754911 w 1180213"/>
                                                  <a:gd name="connsiteY2" fmla="*/ 31897 h 116958"/>
                                                  <a:gd name="connsiteX3" fmla="*/ 1180213 w 1180213"/>
                                                  <a:gd name="connsiteY3" fmla="*/ 116958 h 116958"/>
                                                </a:gdLst>
                                                <a:ahLst/>
                                                <a:cxnLst>
                                                  <a:cxn ang="0">
                                                    <a:pos x="connsiteX0" y="connsiteY0"/>
                                                  </a:cxn>
                                                  <a:cxn ang="0">
                                                    <a:pos x="connsiteX1" y="connsiteY1"/>
                                                  </a:cxn>
                                                  <a:cxn ang="0">
                                                    <a:pos x="connsiteX2" y="connsiteY2"/>
                                                  </a:cxn>
                                                  <a:cxn ang="0">
                                                    <a:pos x="connsiteX3" y="connsiteY3"/>
                                                  </a:cxn>
                                                </a:cxnLst>
                                                <a:rect l="l" t="t" r="r" b="b"/>
                                                <a:pathLst>
                                                  <a:path w="1180213" h="116958">
                                                    <a:moveTo>
                                                      <a:pt x="0" y="0"/>
                                                    </a:moveTo>
                                                    <a:lnTo>
                                                      <a:pt x="414669" y="21265"/>
                                                    </a:lnTo>
                                                    <a:cubicBezTo>
                                                      <a:pt x="540488" y="26581"/>
                                                      <a:pt x="627321" y="15948"/>
                                                      <a:pt x="754911" y="31897"/>
                                                    </a:cubicBezTo>
                                                    <a:cubicBezTo>
                                                      <a:pt x="882501" y="47846"/>
                                                      <a:pt x="1031357" y="82402"/>
                                                      <a:pt x="1180213" y="116958"/>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4" name="Dowolny kształt 33"/>
                                              <p:cNvSpPr/>
                                              <p:nvPr/>
                                            </p:nvSpPr>
                                            <p:spPr>
                                              <a:xfrm>
                                                <a:off x="3929058" y="1428736"/>
                                                <a:ext cx="164081" cy="1009405"/>
                                              </a:xfrm>
                                              <a:custGeom>
                                                <a:avLst/>
                                                <a:gdLst>
                                                  <a:gd name="connsiteX0" fmla="*/ 85060 w 237461"/>
                                                  <a:gd name="connsiteY0" fmla="*/ 1371600 h 1371600"/>
                                                  <a:gd name="connsiteX1" fmla="*/ 223284 w 237461"/>
                                                  <a:gd name="connsiteY1" fmla="*/ 701749 h 1371600"/>
                                                  <a:gd name="connsiteX2" fmla="*/ 0 w 237461"/>
                                                  <a:gd name="connsiteY2" fmla="*/ 0 h 1371600"/>
                                                </a:gdLst>
                                                <a:ahLst/>
                                                <a:cxnLst>
                                                  <a:cxn ang="0">
                                                    <a:pos x="connsiteX0" y="connsiteY0"/>
                                                  </a:cxn>
                                                  <a:cxn ang="0">
                                                    <a:pos x="connsiteX1" y="connsiteY1"/>
                                                  </a:cxn>
                                                  <a:cxn ang="0">
                                                    <a:pos x="connsiteX2" y="connsiteY2"/>
                                                  </a:cxn>
                                                </a:cxnLst>
                                                <a:rect l="l" t="t" r="r" b="b"/>
                                                <a:pathLst>
                                                  <a:path w="237461" h="1371600">
                                                    <a:moveTo>
                                                      <a:pt x="85060" y="1371600"/>
                                                    </a:moveTo>
                                                    <a:cubicBezTo>
                                                      <a:pt x="161260" y="1150974"/>
                                                      <a:pt x="237461" y="930349"/>
                                                      <a:pt x="223284" y="701749"/>
                                                    </a:cubicBezTo>
                                                    <a:cubicBezTo>
                                                      <a:pt x="209107" y="473149"/>
                                                      <a:pt x="104553" y="236574"/>
                                                      <a:pt x="0" y="0"/>
                                                    </a:cubicBez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5" name="Dowolny kształt 34"/>
                                              <p:cNvSpPr/>
                                              <p:nvPr/>
                                            </p:nvSpPr>
                                            <p:spPr>
                                              <a:xfrm>
                                                <a:off x="4012725" y="2438141"/>
                                                <a:ext cx="263506" cy="509147"/>
                                              </a:xfrm>
                                              <a:custGeom>
                                                <a:avLst/>
                                                <a:gdLst>
                                                  <a:gd name="connsiteX0" fmla="*/ 38986 w 313660"/>
                                                  <a:gd name="connsiteY0" fmla="*/ 0 h 606056"/>
                                                  <a:gd name="connsiteX1" fmla="*/ 38986 w 313660"/>
                                                  <a:gd name="connsiteY1" fmla="*/ 382772 h 606056"/>
                                                  <a:gd name="connsiteX2" fmla="*/ 272902 w 313660"/>
                                                  <a:gd name="connsiteY2" fmla="*/ 574158 h 606056"/>
                                                  <a:gd name="connsiteX3" fmla="*/ 283535 w 313660"/>
                                                  <a:gd name="connsiteY3" fmla="*/ 574158 h 606056"/>
                                                </a:gdLst>
                                                <a:ahLst/>
                                                <a:cxnLst>
                                                  <a:cxn ang="0">
                                                    <a:pos x="connsiteX0" y="connsiteY0"/>
                                                  </a:cxn>
                                                  <a:cxn ang="0">
                                                    <a:pos x="connsiteX1" y="connsiteY1"/>
                                                  </a:cxn>
                                                  <a:cxn ang="0">
                                                    <a:pos x="connsiteX2" y="connsiteY2"/>
                                                  </a:cxn>
                                                  <a:cxn ang="0">
                                                    <a:pos x="connsiteX3" y="connsiteY3"/>
                                                  </a:cxn>
                                                </a:cxnLst>
                                                <a:rect l="l" t="t" r="r" b="b"/>
                                                <a:pathLst>
                                                  <a:path w="313660" h="606056">
                                                    <a:moveTo>
                                                      <a:pt x="38986" y="0"/>
                                                    </a:moveTo>
                                                    <a:cubicBezTo>
                                                      <a:pt x="19493" y="143539"/>
                                                      <a:pt x="0" y="287079"/>
                                                      <a:pt x="38986" y="382772"/>
                                                    </a:cubicBezTo>
                                                    <a:cubicBezTo>
                                                      <a:pt x="77972" y="478465"/>
                                                      <a:pt x="232144" y="542260"/>
                                                      <a:pt x="272902" y="574158"/>
                                                    </a:cubicBezTo>
                                                    <a:cubicBezTo>
                                                      <a:pt x="313660" y="606056"/>
                                                      <a:pt x="298597" y="590107"/>
                                                      <a:pt x="283535" y="574158"/>
                                                    </a:cubicBezTo>
                                                  </a:path>
                                                </a:pathLst>
                                              </a:cu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6" name="Dowolny kształt 35"/>
                                              <p:cNvSpPr/>
                                              <p:nvPr/>
                                            </p:nvSpPr>
                                            <p:spPr>
                                              <a:xfrm>
                                                <a:off x="5233487" y="3724408"/>
                                                <a:ext cx="446621" cy="527011"/>
                                              </a:xfrm>
                                              <a:custGeom>
                                                <a:avLst/>
                                                <a:gdLst>
                                                  <a:gd name="connsiteX0" fmla="*/ 0 w 531628"/>
                                                  <a:gd name="connsiteY0" fmla="*/ 627320 h 627320"/>
                                                  <a:gd name="connsiteX1" fmla="*/ 148856 w 531628"/>
                                                  <a:gd name="connsiteY1" fmla="*/ 361506 h 627320"/>
                                                  <a:gd name="connsiteX2" fmla="*/ 531628 w 531628"/>
                                                  <a:gd name="connsiteY2" fmla="*/ 0 h 627320"/>
                                                </a:gdLst>
                                                <a:ahLst/>
                                                <a:cxnLst>
                                                  <a:cxn ang="0">
                                                    <a:pos x="connsiteX0" y="connsiteY0"/>
                                                  </a:cxn>
                                                  <a:cxn ang="0">
                                                    <a:pos x="connsiteX1" y="connsiteY1"/>
                                                  </a:cxn>
                                                  <a:cxn ang="0">
                                                    <a:pos x="connsiteX2" y="connsiteY2"/>
                                                  </a:cxn>
                                                </a:cxnLst>
                                                <a:rect l="l" t="t" r="r" b="b"/>
                                                <a:pathLst>
                                                  <a:path w="531628" h="627320">
                                                    <a:moveTo>
                                                      <a:pt x="0" y="627320"/>
                                                    </a:moveTo>
                                                    <a:cubicBezTo>
                                                      <a:pt x="30125" y="546689"/>
                                                      <a:pt x="60251" y="466059"/>
                                                      <a:pt x="148856" y="361506"/>
                                                    </a:cubicBezTo>
                                                    <a:cubicBezTo>
                                                      <a:pt x="237461" y="256953"/>
                                                      <a:pt x="384544" y="128476"/>
                                                      <a:pt x="531628"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7" name="Prostokąt 36"/>
                                              <p:cNvSpPr/>
                                              <p:nvPr/>
                                            </p:nvSpPr>
                                            <p:spPr>
                                              <a:xfrm>
                                                <a:off x="3071802" y="1714488"/>
                                                <a:ext cx="240060" cy="206850"/>
                                              </a:xfrm>
                                              <a:prstGeom prst="rect">
                                                <a:avLst/>
                                              </a:prstGeom>
                                              <a:ln w="25400">
                                                <a:noFill/>
                                              </a:ln>
                                            </p:spPr>
                                            <p:txBody>
                                              <a:bodyPr wrap="square">
                                                <a:spAutoFit/>
                                              </a:bodyPr>
                                              <a:lstStyle/>
                                              <a:p>
                                                <a:pPr lvl="0" algn="r">
                                                  <a:spcBef>
                                                    <a:spcPct val="0"/>
                                                  </a:spcBef>
                                                  <a:defRPr/>
                                                </a:pPr>
                                                <a:r>
                                                  <a:rPr lang="pl-PL" sz="1000" b="1" dirty="0" smtClean="0">
                                                    <a:solidFill>
                                                      <a:schemeClr val="bg1"/>
                                                    </a:solidFill>
                                                  </a:rPr>
                                                  <a:t>1 </a:t>
                                                </a:r>
                                                <a:endParaRPr lang="pl-PL" sz="1000" b="1" dirty="0">
                                                  <a:solidFill>
                                                    <a:schemeClr val="bg1"/>
                                                  </a:solidFill>
                                                </a:endParaRPr>
                                              </a:p>
                                            </p:txBody>
                                          </p:sp>
                                        </p:grpSp>
                                      </p:grpSp>
                                    </p:grpSp>
                                    <p:sp>
                                      <p:nvSpPr>
                                        <p:cNvPr id="24" name="Dowolny kształt 23"/>
                                        <p:cNvSpPr/>
                                        <p:nvPr/>
                                      </p:nvSpPr>
                                      <p:spPr>
                                        <a:xfrm>
                                          <a:off x="3214678" y="2786058"/>
                                          <a:ext cx="2392326" cy="2296632"/>
                                        </a:xfrm>
                                        <a:custGeom>
                                          <a:avLst/>
                                          <a:gdLst>
                                            <a:gd name="connsiteX0" fmla="*/ 0 w 2392326"/>
                                            <a:gd name="connsiteY0" fmla="*/ 53163 h 2296632"/>
                                            <a:gd name="connsiteX1" fmla="*/ 1467293 w 2392326"/>
                                            <a:gd name="connsiteY1" fmla="*/ 2137144 h 2296632"/>
                                            <a:gd name="connsiteX2" fmla="*/ 1488558 w 2392326"/>
                                            <a:gd name="connsiteY2" fmla="*/ 2020186 h 2296632"/>
                                            <a:gd name="connsiteX3" fmla="*/ 1594884 w 2392326"/>
                                            <a:gd name="connsiteY3" fmla="*/ 1956391 h 2296632"/>
                                            <a:gd name="connsiteX4" fmla="*/ 1711842 w 2392326"/>
                                            <a:gd name="connsiteY4" fmla="*/ 2041451 h 2296632"/>
                                            <a:gd name="connsiteX5" fmla="*/ 1733107 w 2392326"/>
                                            <a:gd name="connsiteY5" fmla="*/ 2009553 h 2296632"/>
                                            <a:gd name="connsiteX6" fmla="*/ 1775637 w 2392326"/>
                                            <a:gd name="connsiteY6" fmla="*/ 1977656 h 2296632"/>
                                            <a:gd name="connsiteX7" fmla="*/ 1956391 w 2392326"/>
                                            <a:gd name="connsiteY7" fmla="*/ 2296632 h 2296632"/>
                                            <a:gd name="connsiteX8" fmla="*/ 2328530 w 2392326"/>
                                            <a:gd name="connsiteY8" fmla="*/ 1541721 h 2296632"/>
                                            <a:gd name="connsiteX9" fmla="*/ 2392326 w 2392326"/>
                                            <a:gd name="connsiteY9" fmla="*/ 1446028 h 2296632"/>
                                            <a:gd name="connsiteX10" fmla="*/ 1329070 w 2392326"/>
                                            <a:gd name="connsiteY10" fmla="*/ 1339702 h 2296632"/>
                                            <a:gd name="connsiteX11" fmla="*/ 1137684 w 2392326"/>
                                            <a:gd name="connsiteY11" fmla="*/ 1265274 h 2296632"/>
                                            <a:gd name="connsiteX12" fmla="*/ 999461 w 2392326"/>
                                            <a:gd name="connsiteY12" fmla="*/ 925032 h 2296632"/>
                                            <a:gd name="connsiteX13" fmla="*/ 446568 w 2392326"/>
                                            <a:gd name="connsiteY13" fmla="*/ 148856 h 2296632"/>
                                            <a:gd name="connsiteX14" fmla="*/ 223284 w 2392326"/>
                                            <a:gd name="connsiteY14" fmla="*/ 31898 h 2296632"/>
                                            <a:gd name="connsiteX15" fmla="*/ 85061 w 2392326"/>
                                            <a:gd name="connsiteY15" fmla="*/ 0 h 2296632"/>
                                            <a:gd name="connsiteX16" fmla="*/ 0 w 2392326"/>
                                            <a:gd name="connsiteY16" fmla="*/ 53163 h 229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92326" h="2296632">
                                              <a:moveTo>
                                                <a:pt x="0" y="53163"/>
                                              </a:moveTo>
                                              <a:lnTo>
                                                <a:pt x="1467293" y="2137144"/>
                                              </a:lnTo>
                                              <a:lnTo>
                                                <a:pt x="1488558" y="2020186"/>
                                              </a:lnTo>
                                              <a:lnTo>
                                                <a:pt x="1594884" y="1956391"/>
                                              </a:lnTo>
                                              <a:lnTo>
                                                <a:pt x="1711842" y="2041451"/>
                                              </a:lnTo>
                                              <a:lnTo>
                                                <a:pt x="1733107" y="2009553"/>
                                              </a:lnTo>
                                              <a:lnTo>
                                                <a:pt x="1775637" y="1977656"/>
                                              </a:lnTo>
                                              <a:lnTo>
                                                <a:pt x="1956391" y="2296632"/>
                                              </a:lnTo>
                                              <a:lnTo>
                                                <a:pt x="2328530" y="1541721"/>
                                              </a:lnTo>
                                              <a:lnTo>
                                                <a:pt x="2392326" y="1446028"/>
                                              </a:lnTo>
                                              <a:lnTo>
                                                <a:pt x="1329070" y="1339702"/>
                                              </a:lnTo>
                                              <a:lnTo>
                                                <a:pt x="1137684" y="1265274"/>
                                              </a:lnTo>
                                              <a:lnTo>
                                                <a:pt x="999461" y="925032"/>
                                              </a:lnTo>
                                              <a:lnTo>
                                                <a:pt x="446568" y="148856"/>
                                              </a:lnTo>
                                              <a:lnTo>
                                                <a:pt x="223284" y="31898"/>
                                              </a:lnTo>
                                              <a:lnTo>
                                                <a:pt x="85061" y="0"/>
                                              </a:lnTo>
                                              <a:lnTo>
                                                <a:pt x="0" y="53163"/>
                                              </a:lnTo>
                                              <a:close/>
                                            </a:path>
                                          </a:pathLst>
                                        </a:custGeom>
                                        <a:solidFill>
                                          <a:srgbClr val="00B0F0">
                                            <a:alpha val="30000"/>
                                          </a:srgbClr>
                                        </a:solid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Dowolny kształt 26"/>
                                        <p:cNvSpPr/>
                                        <p:nvPr/>
                                      </p:nvSpPr>
                                      <p:spPr>
                                        <a:xfrm>
                                          <a:off x="4958637" y="4214818"/>
                                          <a:ext cx="219123" cy="785818"/>
                                        </a:xfrm>
                                        <a:custGeom>
                                          <a:avLst/>
                                          <a:gdLst>
                                            <a:gd name="connsiteX0" fmla="*/ 0 w 276225"/>
                                            <a:gd name="connsiteY0" fmla="*/ 990600 h 990600"/>
                                            <a:gd name="connsiteX1" fmla="*/ 66675 w 276225"/>
                                            <a:gd name="connsiteY1" fmla="*/ 962025 h 990600"/>
                                            <a:gd name="connsiteX2" fmla="*/ 200025 w 276225"/>
                                            <a:gd name="connsiteY2" fmla="*/ 828675 h 990600"/>
                                            <a:gd name="connsiteX3" fmla="*/ 171450 w 276225"/>
                                            <a:gd name="connsiteY3" fmla="*/ 466725 h 990600"/>
                                            <a:gd name="connsiteX4" fmla="*/ 276225 w 276225"/>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990600">
                                              <a:moveTo>
                                                <a:pt x="0" y="990600"/>
                                              </a:moveTo>
                                              <a:cubicBezTo>
                                                <a:pt x="16669" y="989806"/>
                                                <a:pt x="33338" y="989013"/>
                                                <a:pt x="66675" y="962025"/>
                                              </a:cubicBezTo>
                                              <a:cubicBezTo>
                                                <a:pt x="100013" y="935038"/>
                                                <a:pt x="182563" y="911225"/>
                                                <a:pt x="200025" y="828675"/>
                                              </a:cubicBezTo>
                                              <a:cubicBezTo>
                                                <a:pt x="217487" y="746125"/>
                                                <a:pt x="158750" y="604837"/>
                                                <a:pt x="171450" y="466725"/>
                                              </a:cubicBezTo>
                                              <a:cubicBezTo>
                                                <a:pt x="184150" y="328613"/>
                                                <a:pt x="230187" y="164306"/>
                                                <a:pt x="276225" y="0"/>
                                              </a:cubicBez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1" name="Dowolny kształt 30"/>
                                        <p:cNvSpPr/>
                                        <p:nvPr/>
                                      </p:nvSpPr>
                                      <p:spPr>
                                        <a:xfrm>
                                          <a:off x="4768137" y="4168390"/>
                                          <a:ext cx="123733" cy="689372"/>
                                        </a:xfrm>
                                        <a:custGeom>
                                          <a:avLst/>
                                          <a:gdLst>
                                            <a:gd name="connsiteX0" fmla="*/ 0 w 133350"/>
                                            <a:gd name="connsiteY0" fmla="*/ 742950 h 742950"/>
                                            <a:gd name="connsiteX1" fmla="*/ 133350 w 133350"/>
                                            <a:gd name="connsiteY1" fmla="*/ 0 h 742950"/>
                                          </a:gdLst>
                                          <a:ahLst/>
                                          <a:cxnLst>
                                            <a:cxn ang="0">
                                              <a:pos x="connsiteX0" y="connsiteY0"/>
                                            </a:cxn>
                                            <a:cxn ang="0">
                                              <a:pos x="connsiteX1" y="connsiteY1"/>
                                            </a:cxn>
                                          </a:cxnLst>
                                          <a:rect l="l" t="t" r="r" b="b"/>
                                          <a:pathLst>
                                            <a:path w="133350" h="742950">
                                              <a:moveTo>
                                                <a:pt x="0" y="742950"/>
                                              </a:moveTo>
                                              <a:lnTo>
                                                <a:pt x="133350" y="0"/>
                                              </a:ln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9" name="Prostokąt 38"/>
                                        <p:cNvSpPr/>
                                        <p:nvPr/>
                                      </p:nvSpPr>
                                      <p:spPr>
                                        <a:xfrm>
                                          <a:off x="4786314" y="4357694"/>
                                          <a:ext cx="256801" cy="261610"/>
                                        </a:xfrm>
                                        <a:prstGeom prst="rect">
                                          <a:avLst/>
                                        </a:prstGeom>
                                      </p:spPr>
                                      <p:txBody>
                                        <a:bodyPr wrap="none">
                                          <a:spAutoFit/>
                                        </a:bodyPr>
                                        <a:lstStyle/>
                                        <a:p>
                                          <a:pPr lvl="0" algn="r">
                                            <a:spcBef>
                                              <a:spcPct val="0"/>
                                            </a:spcBef>
                                            <a:defRPr/>
                                          </a:pPr>
                                          <a:r>
                                            <a:rPr lang="pl-PL" sz="1100" b="1" dirty="0" smtClean="0">
                                              <a:solidFill>
                                                <a:schemeClr val="bg1"/>
                                              </a:solidFill>
                                            </a:rPr>
                                            <a:t>3</a:t>
                                          </a:r>
                                          <a:endParaRPr lang="pl-PL" sz="1100" b="1" dirty="0">
                                            <a:solidFill>
                                              <a:schemeClr val="bg1"/>
                                            </a:solidFill>
                                          </a:endParaRPr>
                                        </a:p>
                                      </p:txBody>
                                    </p:sp>
                                  </p:grpSp>
                                  <p:cxnSp>
                                    <p:nvCxnSpPr>
                                      <p:cNvPr id="38" name="Łącznik prosty 37"/>
                                      <p:cNvCxnSpPr/>
                                      <p:nvPr/>
                                    </p:nvCxnSpPr>
                                    <p:spPr>
                                      <a:xfrm flipV="1">
                                        <a:off x="4071934" y="3357562"/>
                                        <a:ext cx="406215" cy="353687"/>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5" name="Łącznik prosty 44"/>
                                    <p:cNvCxnSpPr/>
                                    <p:nvPr/>
                                  </p:nvCxnSpPr>
                                  <p:spPr>
                                    <a:xfrm rot="5400000" flipH="1" flipV="1">
                                      <a:off x="4393405" y="3821909"/>
                                      <a:ext cx="285752" cy="214314"/>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Prostokąt 48"/>
                                    <p:cNvSpPr/>
                                    <p:nvPr/>
                                  </p:nvSpPr>
                                  <p:spPr>
                                    <a:xfrm>
                                      <a:off x="4286248" y="3500438"/>
                                      <a:ext cx="256801" cy="261610"/>
                                    </a:xfrm>
                                    <a:prstGeom prst="rect">
                                      <a:avLst/>
                                    </a:prstGeom>
                                  </p:spPr>
                                  <p:txBody>
                                    <a:bodyPr wrap="none">
                                      <a:spAutoFit/>
                                    </a:bodyPr>
                                    <a:lstStyle/>
                                    <a:p>
                                      <a:pPr lvl="0" algn="r">
                                        <a:spcBef>
                                          <a:spcPct val="0"/>
                                        </a:spcBef>
                                        <a:defRPr/>
                                      </a:pPr>
                                      <a:r>
                                        <a:rPr lang="pl-PL" sz="1100" b="1" dirty="0" smtClean="0">
                                          <a:solidFill>
                                            <a:schemeClr val="bg1"/>
                                          </a:solidFill>
                                        </a:rPr>
                                        <a:t>4</a:t>
                                      </a:r>
                                      <a:endParaRPr lang="pl-PL" sz="1100" b="1" dirty="0">
                                        <a:solidFill>
                                          <a:schemeClr val="bg1"/>
                                        </a:solidFill>
                                      </a:endParaRPr>
                                    </a:p>
                                  </p:txBody>
                                </p:sp>
                              </p:grpSp>
                              <p:grpSp>
                                <p:nvGrpSpPr>
                                  <p:cNvPr id="52" name="Grupa 39"/>
                                  <p:cNvGrpSpPr/>
                                  <p:nvPr/>
                                </p:nvGrpSpPr>
                                <p:grpSpPr>
                                  <a:xfrm>
                                    <a:off x="5365226" y="1071546"/>
                                    <a:ext cx="424330" cy="1047750"/>
                                    <a:chOff x="5143500" y="1514475"/>
                                    <a:chExt cx="424330" cy="1047750"/>
                                  </a:xfrm>
                                </p:grpSpPr>
                                <p:sp>
                                  <p:nvSpPr>
                                    <p:cNvPr id="41" name="Dowolny kształt 40"/>
                                    <p:cNvSpPr/>
                                    <p:nvPr/>
                                  </p:nvSpPr>
                                  <p:spPr>
                                    <a:xfrm>
                                      <a:off x="5143500" y="1514475"/>
                                      <a:ext cx="249238" cy="1047750"/>
                                    </a:xfrm>
                                    <a:custGeom>
                                      <a:avLst/>
                                      <a:gdLst>
                                        <a:gd name="connsiteX0" fmla="*/ 0 w 249238"/>
                                        <a:gd name="connsiteY0" fmla="*/ 1047750 h 1047750"/>
                                        <a:gd name="connsiteX1" fmla="*/ 219075 w 249238"/>
                                        <a:gd name="connsiteY1" fmla="*/ 742950 h 1047750"/>
                                        <a:gd name="connsiteX2" fmla="*/ 180975 w 249238"/>
                                        <a:gd name="connsiteY2" fmla="*/ 600075 h 1047750"/>
                                        <a:gd name="connsiteX3" fmla="*/ 133350 w 249238"/>
                                        <a:gd name="connsiteY3" fmla="*/ 0 h 1047750"/>
                                      </a:gdLst>
                                      <a:ahLst/>
                                      <a:cxnLst>
                                        <a:cxn ang="0">
                                          <a:pos x="connsiteX0" y="connsiteY0"/>
                                        </a:cxn>
                                        <a:cxn ang="0">
                                          <a:pos x="connsiteX1" y="connsiteY1"/>
                                        </a:cxn>
                                        <a:cxn ang="0">
                                          <a:pos x="connsiteX2" y="connsiteY2"/>
                                        </a:cxn>
                                        <a:cxn ang="0">
                                          <a:pos x="connsiteX3" y="connsiteY3"/>
                                        </a:cxn>
                                      </a:cxnLst>
                                      <a:rect l="l" t="t" r="r" b="b"/>
                                      <a:pathLst>
                                        <a:path w="249238" h="1047750">
                                          <a:moveTo>
                                            <a:pt x="0" y="1047750"/>
                                          </a:moveTo>
                                          <a:cubicBezTo>
                                            <a:pt x="94456" y="932656"/>
                                            <a:pt x="188913" y="817563"/>
                                            <a:pt x="219075" y="742950"/>
                                          </a:cubicBezTo>
                                          <a:cubicBezTo>
                                            <a:pt x="249238" y="668338"/>
                                            <a:pt x="195263" y="723900"/>
                                            <a:pt x="180975" y="600075"/>
                                          </a:cubicBezTo>
                                          <a:cubicBezTo>
                                            <a:pt x="166688" y="476250"/>
                                            <a:pt x="150019" y="238125"/>
                                            <a:pt x="133350"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42" name="Prostokąt 41"/>
                                    <p:cNvSpPr/>
                                    <p:nvPr/>
                                  </p:nvSpPr>
                                  <p:spPr>
                                    <a:xfrm>
                                      <a:off x="5278968" y="1657351"/>
                                      <a:ext cx="288862" cy="261610"/>
                                    </a:xfrm>
                                    <a:prstGeom prst="rect">
                                      <a:avLst/>
                                    </a:prstGeom>
                                  </p:spPr>
                                  <p:txBody>
                                    <a:bodyPr wrap="none">
                                      <a:spAutoFit/>
                                    </a:bodyPr>
                                    <a:lstStyle/>
                                    <a:p>
                                      <a:pPr lvl="0" algn="r">
                                        <a:spcBef>
                                          <a:spcPct val="0"/>
                                        </a:spcBef>
                                        <a:defRPr/>
                                      </a:pPr>
                                      <a:r>
                                        <a:rPr lang="pl-PL" sz="1100" b="1" dirty="0" smtClean="0">
                                          <a:solidFill>
                                            <a:schemeClr val="bg1"/>
                                          </a:solidFill>
                                        </a:rPr>
                                        <a:t>5 </a:t>
                                      </a:r>
                                      <a:endParaRPr lang="pl-PL" sz="1100" b="1" dirty="0">
                                        <a:solidFill>
                                          <a:schemeClr val="bg1"/>
                                        </a:solidFill>
                                      </a:endParaRPr>
                                    </a:p>
                                  </p:txBody>
                                </p:sp>
                              </p:grpSp>
                            </p:grpSp>
                            <p:sp>
                              <p:nvSpPr>
                                <p:cNvPr id="43" name="Prostokąt 42"/>
                                <p:cNvSpPr/>
                                <p:nvPr/>
                              </p:nvSpPr>
                              <p:spPr>
                                <a:xfrm>
                                  <a:off x="3357554" y="2214554"/>
                                  <a:ext cx="288862" cy="261610"/>
                                </a:xfrm>
                                <a:prstGeom prst="rect">
                                  <a:avLst/>
                                </a:prstGeom>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grpSp>
                              <p:nvGrpSpPr>
                                <p:cNvPr id="55" name="Grupa 50"/>
                                <p:cNvGrpSpPr/>
                                <p:nvPr/>
                              </p:nvGrpSpPr>
                              <p:grpSpPr>
                                <a:xfrm>
                                  <a:off x="3357554" y="2714620"/>
                                  <a:ext cx="288862" cy="285752"/>
                                  <a:chOff x="2500298" y="4429132"/>
                                  <a:chExt cx="288862" cy="285752"/>
                                </a:xfrm>
                              </p:grpSpPr>
                              <p:sp>
                                <p:nvSpPr>
                                  <p:cNvPr id="47" name="Prostokąt 46"/>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48" name="Elipsa 47"/>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8" name="Grupa 51"/>
                                <p:cNvGrpSpPr/>
                                <p:nvPr/>
                              </p:nvGrpSpPr>
                              <p:grpSpPr>
                                <a:xfrm>
                                  <a:off x="3786182" y="3214686"/>
                                  <a:ext cx="288862" cy="285752"/>
                                  <a:chOff x="2500298" y="4429132"/>
                                  <a:chExt cx="288862" cy="285752"/>
                                </a:xfrm>
                              </p:grpSpPr>
                              <p:sp>
                                <p:nvSpPr>
                                  <p:cNvPr id="53" name="Prostokąt 52"/>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54" name="Elipsa 53"/>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2" name="Grupa 54"/>
                                <p:cNvGrpSpPr/>
                                <p:nvPr/>
                              </p:nvGrpSpPr>
                              <p:grpSpPr>
                                <a:xfrm>
                                  <a:off x="4643438" y="4071942"/>
                                  <a:ext cx="288862" cy="285752"/>
                                  <a:chOff x="2500298" y="4429132"/>
                                  <a:chExt cx="288862" cy="285752"/>
                                </a:xfrm>
                              </p:grpSpPr>
                              <p:sp>
                                <p:nvSpPr>
                                  <p:cNvPr id="56" name="Prostokąt 55"/>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57" name="Elipsa 56"/>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4" name="Grupa 57"/>
                                <p:cNvGrpSpPr/>
                                <p:nvPr/>
                              </p:nvGrpSpPr>
                              <p:grpSpPr>
                                <a:xfrm>
                                  <a:off x="5072066" y="4071942"/>
                                  <a:ext cx="288862" cy="285752"/>
                                  <a:chOff x="2500298" y="4429132"/>
                                  <a:chExt cx="288862" cy="285752"/>
                                </a:xfrm>
                              </p:grpSpPr>
                              <p:sp>
                                <p:nvSpPr>
                                  <p:cNvPr id="59" name="Prostokąt 58"/>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60" name="Elipsa 59"/>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
                            <p:nvSpPr>
                              <p:cNvPr id="64" name="Prostokąt 63"/>
                              <p:cNvSpPr/>
                              <p:nvPr/>
                            </p:nvSpPr>
                            <p:spPr>
                              <a:xfrm>
                                <a:off x="6072198" y="4429132"/>
                                <a:ext cx="288862" cy="261610"/>
                              </a:xfrm>
                              <a:prstGeom prst="rect">
                                <a:avLst/>
                              </a:prstGeom>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grpSp>
                        <p:sp>
                          <p:nvSpPr>
                            <p:cNvPr id="69" name="Prostokąt 68"/>
                            <p:cNvSpPr/>
                            <p:nvPr/>
                          </p:nvSpPr>
                          <p:spPr>
                            <a:xfrm>
                              <a:off x="4786314" y="3786190"/>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7 </a:t>
                              </a:r>
                              <a:endParaRPr lang="pl-PL" sz="1100" b="1" dirty="0">
                                <a:solidFill>
                                  <a:schemeClr val="bg1"/>
                                </a:solidFill>
                              </a:endParaRPr>
                            </a:p>
                          </p:txBody>
                        </p:sp>
                      </p:grpSp>
                      <p:grpSp>
                        <p:nvGrpSpPr>
                          <p:cNvPr id="76" name="Grupa 69"/>
                          <p:cNvGrpSpPr/>
                          <p:nvPr/>
                        </p:nvGrpSpPr>
                        <p:grpSpPr>
                          <a:xfrm>
                            <a:off x="4857752" y="4000504"/>
                            <a:ext cx="214314" cy="285752"/>
                            <a:chOff x="5000628" y="3643314"/>
                            <a:chExt cx="214314" cy="285752"/>
                          </a:xfrm>
                        </p:grpSpPr>
                        <p:sp>
                          <p:nvSpPr>
                            <p:cNvPr id="61" name="Prostokąt zaokrąglony 60"/>
                            <p:cNvSpPr/>
                            <p:nvPr/>
                          </p:nvSpPr>
                          <p:spPr>
                            <a:xfrm>
                              <a:off x="5000628" y="3643314"/>
                              <a:ext cx="214314" cy="250036"/>
                            </a:xfrm>
                            <a:prstGeom prst="roundRect">
                              <a:avLst/>
                            </a:pr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solidFill>
                                  <a:srgbClr val="080808"/>
                                </a:solidFill>
                              </a:endParaRPr>
                            </a:p>
                          </p:txBody>
                        </p:sp>
                        <p:sp>
                          <p:nvSpPr>
                            <p:cNvPr id="65" name="Prostokąt 64"/>
                            <p:cNvSpPr/>
                            <p:nvPr/>
                          </p:nvSpPr>
                          <p:spPr>
                            <a:xfrm>
                              <a:off x="5000628" y="3667456"/>
                              <a:ext cx="142876" cy="261610"/>
                            </a:xfrm>
                            <a:prstGeom prst="rect">
                              <a:avLst/>
                            </a:prstGeom>
                          </p:spPr>
                          <p:txBody>
                            <a:bodyPr wrap="square">
                              <a:spAutoFit/>
                            </a:bodyPr>
                            <a:lstStyle/>
                            <a:p>
                              <a:pPr lvl="0" algn="r">
                                <a:spcBef>
                                  <a:spcPct val="0"/>
                                </a:spcBef>
                                <a:defRPr/>
                              </a:pPr>
                              <a:r>
                                <a:rPr lang="pl-PL" sz="1100" b="1" dirty="0" smtClean="0">
                                  <a:solidFill>
                                    <a:schemeClr val="bg1"/>
                                  </a:solidFill>
                                </a:rPr>
                                <a:t>8</a:t>
                              </a:r>
                              <a:endParaRPr lang="pl-PL" sz="1100" b="1" dirty="0">
                                <a:solidFill>
                                  <a:schemeClr val="bg1"/>
                                </a:solidFill>
                              </a:endParaRPr>
                            </a:p>
                          </p:txBody>
                        </p:sp>
                      </p:grpSp>
                    </p:grpSp>
                    <p:grpSp>
                      <p:nvGrpSpPr>
                        <p:cNvPr id="77" name="Grupa 70"/>
                        <p:cNvGrpSpPr/>
                        <p:nvPr/>
                      </p:nvGrpSpPr>
                      <p:grpSpPr>
                        <a:xfrm>
                          <a:off x="3714744" y="3143248"/>
                          <a:ext cx="500066" cy="485448"/>
                          <a:chOff x="3714744" y="3143248"/>
                          <a:chExt cx="500066" cy="485448"/>
                        </a:xfrm>
                      </p:grpSpPr>
                      <p:sp>
                        <p:nvSpPr>
                          <p:cNvPr id="66" name="Prostokąt zaokrąglony 65"/>
                          <p:cNvSpPr/>
                          <p:nvPr/>
                        </p:nvSpPr>
                        <p:spPr>
                          <a:xfrm>
                            <a:off x="3714744" y="3143248"/>
                            <a:ext cx="500066" cy="428628"/>
                          </a:xfrm>
                          <a:prstGeom prst="roundRect">
                            <a:avLst/>
                          </a:pr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solidFill>
                                <a:srgbClr val="080808"/>
                              </a:solidFill>
                            </a:endParaRPr>
                          </a:p>
                        </p:txBody>
                      </p:sp>
                      <p:sp>
                        <p:nvSpPr>
                          <p:cNvPr id="70" name="Prostokąt 69"/>
                          <p:cNvSpPr/>
                          <p:nvPr/>
                        </p:nvSpPr>
                        <p:spPr>
                          <a:xfrm>
                            <a:off x="4000496" y="3357562"/>
                            <a:ext cx="204790" cy="271134"/>
                          </a:xfrm>
                          <a:prstGeom prst="rect">
                            <a:avLst/>
                          </a:prstGeom>
                        </p:spPr>
                        <p:txBody>
                          <a:bodyPr wrap="square">
                            <a:spAutoFit/>
                          </a:bodyPr>
                          <a:lstStyle/>
                          <a:p>
                            <a:pPr lvl="0" algn="r">
                              <a:spcBef>
                                <a:spcPct val="0"/>
                              </a:spcBef>
                              <a:defRPr/>
                            </a:pPr>
                            <a:r>
                              <a:rPr lang="pl-PL" sz="1100" b="1" dirty="0" smtClean="0">
                                <a:solidFill>
                                  <a:schemeClr val="bg1"/>
                                </a:solidFill>
                              </a:rPr>
                              <a:t>9</a:t>
                            </a:r>
                            <a:endParaRPr lang="pl-PL" sz="1100" b="1" dirty="0">
                              <a:solidFill>
                                <a:schemeClr val="bg1"/>
                              </a:solidFill>
                            </a:endParaRPr>
                          </a:p>
                        </p:txBody>
                      </p:sp>
                    </p:grpSp>
                  </p:grpSp>
                  <p:grpSp>
                    <p:nvGrpSpPr>
                      <p:cNvPr id="81" name="Grupa 71"/>
                      <p:cNvGrpSpPr/>
                      <p:nvPr/>
                    </p:nvGrpSpPr>
                    <p:grpSpPr>
                      <a:xfrm>
                        <a:off x="5217505" y="3571876"/>
                        <a:ext cx="426065" cy="355902"/>
                        <a:chOff x="5217505" y="3571876"/>
                        <a:chExt cx="426065" cy="355902"/>
                      </a:xfrm>
                    </p:grpSpPr>
                    <p:sp>
                      <p:nvSpPr>
                        <p:cNvPr id="68" name="Prostokąt 67"/>
                        <p:cNvSpPr/>
                        <p:nvPr/>
                      </p:nvSpPr>
                      <p:spPr>
                        <a:xfrm rot="18728815">
                          <a:off x="5214992" y="3574615"/>
                          <a:ext cx="355676" cy="350649"/>
                        </a:xfrm>
                        <a:prstGeom prst="rect">
                          <a:avLst/>
                        </a:prstGeom>
                        <a:solidFill>
                          <a:srgbClr val="00B0F0">
                            <a:alpha val="30000"/>
                          </a:srgbClr>
                        </a:solid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1" name="Prostokąt 70"/>
                        <p:cNvSpPr/>
                        <p:nvPr/>
                      </p:nvSpPr>
                      <p:spPr>
                        <a:xfrm>
                          <a:off x="5286380" y="3571876"/>
                          <a:ext cx="357190" cy="261610"/>
                        </a:xfrm>
                        <a:prstGeom prst="rect">
                          <a:avLst/>
                        </a:prstGeom>
                      </p:spPr>
                      <p:txBody>
                        <a:bodyPr wrap="square">
                          <a:spAutoFit/>
                        </a:bodyPr>
                        <a:lstStyle/>
                        <a:p>
                          <a:pPr lvl="0" algn="r">
                            <a:spcBef>
                              <a:spcPct val="0"/>
                            </a:spcBef>
                            <a:defRPr/>
                          </a:pPr>
                          <a:r>
                            <a:rPr lang="pl-PL" sz="1100" b="1" dirty="0" smtClean="0">
                              <a:solidFill>
                                <a:schemeClr val="bg1"/>
                              </a:solidFill>
                            </a:rPr>
                            <a:t>10 </a:t>
                          </a:r>
                          <a:endParaRPr lang="pl-PL" sz="1100" b="1" dirty="0">
                            <a:solidFill>
                              <a:schemeClr val="bg1"/>
                            </a:solidFill>
                          </a:endParaRPr>
                        </a:p>
                      </p:txBody>
                    </p:sp>
                  </p:grpSp>
                </p:grpSp>
                <p:grpSp>
                  <p:nvGrpSpPr>
                    <p:cNvPr id="82" name="Grupa 74"/>
                    <p:cNvGrpSpPr/>
                    <p:nvPr/>
                  </p:nvGrpSpPr>
                  <p:grpSpPr>
                    <a:xfrm>
                      <a:off x="3143240" y="2500306"/>
                      <a:ext cx="3361392" cy="2500330"/>
                      <a:chOff x="3143240" y="2500306"/>
                      <a:chExt cx="3361392" cy="2500330"/>
                    </a:xfrm>
                  </p:grpSpPr>
                  <p:sp>
                    <p:nvSpPr>
                      <p:cNvPr id="72" name="Dowolny kształt 71"/>
                      <p:cNvSpPr/>
                      <p:nvPr/>
                    </p:nvSpPr>
                    <p:spPr>
                      <a:xfrm>
                        <a:off x="3143240" y="2500306"/>
                        <a:ext cx="3205552" cy="2500330"/>
                      </a:xfrm>
                      <a:custGeom>
                        <a:avLst/>
                        <a:gdLst>
                          <a:gd name="connsiteX0" fmla="*/ 3700131 w 3756838"/>
                          <a:gd name="connsiteY0" fmla="*/ 3030279 h 3030279"/>
                          <a:gd name="connsiteX1" fmla="*/ 3551275 w 3756838"/>
                          <a:gd name="connsiteY1" fmla="*/ 2849526 h 3030279"/>
                          <a:gd name="connsiteX2" fmla="*/ 3721396 w 3756838"/>
                          <a:gd name="connsiteY2" fmla="*/ 2402959 h 3030279"/>
                          <a:gd name="connsiteX3" fmla="*/ 3646968 w 3756838"/>
                          <a:gd name="connsiteY3" fmla="*/ 2020186 h 3030279"/>
                          <a:gd name="connsiteX4" fmla="*/ 3062177 w 3756838"/>
                          <a:gd name="connsiteY4" fmla="*/ 1509824 h 3030279"/>
                          <a:gd name="connsiteX5" fmla="*/ 2477386 w 3756838"/>
                          <a:gd name="connsiteY5" fmla="*/ 744279 h 3030279"/>
                          <a:gd name="connsiteX6" fmla="*/ 2339163 w 3756838"/>
                          <a:gd name="connsiteY6" fmla="*/ 393405 h 3030279"/>
                          <a:gd name="connsiteX7" fmla="*/ 1509824 w 3756838"/>
                          <a:gd name="connsiteY7" fmla="*/ 308345 h 3030279"/>
                          <a:gd name="connsiteX8" fmla="*/ 882503 w 3756838"/>
                          <a:gd name="connsiteY8" fmla="*/ 499731 h 3030279"/>
                          <a:gd name="connsiteX9" fmla="*/ 0 w 3756838"/>
                          <a:gd name="connsiteY9" fmla="*/ 0 h 303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56838" h="3030279">
                            <a:moveTo>
                              <a:pt x="3700131" y="3030279"/>
                            </a:moveTo>
                            <a:cubicBezTo>
                              <a:pt x="3623931" y="2992179"/>
                              <a:pt x="3547731" y="2954079"/>
                              <a:pt x="3551275" y="2849526"/>
                            </a:cubicBezTo>
                            <a:cubicBezTo>
                              <a:pt x="3554819" y="2744973"/>
                              <a:pt x="3705447" y="2541182"/>
                              <a:pt x="3721396" y="2402959"/>
                            </a:cubicBezTo>
                            <a:cubicBezTo>
                              <a:pt x="3737345" y="2264736"/>
                              <a:pt x="3756838" y="2169042"/>
                              <a:pt x="3646968" y="2020186"/>
                            </a:cubicBezTo>
                            <a:cubicBezTo>
                              <a:pt x="3537098" y="1871330"/>
                              <a:pt x="3257107" y="1722475"/>
                              <a:pt x="3062177" y="1509824"/>
                            </a:cubicBezTo>
                            <a:cubicBezTo>
                              <a:pt x="2867247" y="1297173"/>
                              <a:pt x="2597888" y="930349"/>
                              <a:pt x="2477386" y="744279"/>
                            </a:cubicBezTo>
                            <a:cubicBezTo>
                              <a:pt x="2356884" y="558209"/>
                              <a:pt x="2500423" y="466061"/>
                              <a:pt x="2339163" y="393405"/>
                            </a:cubicBezTo>
                            <a:cubicBezTo>
                              <a:pt x="2177903" y="320749"/>
                              <a:pt x="1752601" y="290624"/>
                              <a:pt x="1509824" y="308345"/>
                            </a:cubicBezTo>
                            <a:cubicBezTo>
                              <a:pt x="1267047" y="326066"/>
                              <a:pt x="1134140" y="551122"/>
                              <a:pt x="882503" y="499731"/>
                            </a:cubicBezTo>
                            <a:cubicBezTo>
                              <a:pt x="630866" y="448340"/>
                              <a:pt x="315433" y="224170"/>
                              <a:pt x="0" y="0"/>
                            </a:cubicBezTo>
                          </a:path>
                        </a:pathLst>
                      </a:custGeom>
                      <a:ln w="38100">
                        <a:solidFill>
                          <a:schemeClr val="tx2">
                            <a:lumMod val="50000"/>
                          </a:schemeClr>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73" name="Prostokąt 72"/>
                      <p:cNvSpPr/>
                      <p:nvPr/>
                    </p:nvSpPr>
                    <p:spPr>
                      <a:xfrm>
                        <a:off x="6143636" y="4714884"/>
                        <a:ext cx="360996" cy="261610"/>
                      </a:xfrm>
                      <a:prstGeom prst="rect">
                        <a:avLst/>
                      </a:prstGeom>
                    </p:spPr>
                    <p:txBody>
                      <a:bodyPr wrap="none">
                        <a:spAutoFit/>
                      </a:bodyPr>
                      <a:lstStyle/>
                      <a:p>
                        <a:pPr lvl="0" algn="r">
                          <a:spcBef>
                            <a:spcPct val="0"/>
                          </a:spcBef>
                          <a:defRPr/>
                        </a:pPr>
                        <a:r>
                          <a:rPr lang="pl-PL" sz="1100" b="1" dirty="0" smtClean="0">
                            <a:solidFill>
                              <a:schemeClr val="bg1"/>
                            </a:solidFill>
                          </a:rPr>
                          <a:t>11 </a:t>
                        </a:r>
                        <a:endParaRPr lang="pl-PL" sz="1100" b="1" dirty="0">
                          <a:solidFill>
                            <a:schemeClr val="bg1"/>
                          </a:solidFill>
                        </a:endParaRPr>
                      </a:p>
                    </p:txBody>
                  </p:sp>
                </p:grpSp>
              </p:grpSp>
              <p:grpSp>
                <p:nvGrpSpPr>
                  <p:cNvPr id="85" name="Grupa 78"/>
                  <p:cNvGrpSpPr/>
                  <p:nvPr/>
                </p:nvGrpSpPr>
                <p:grpSpPr>
                  <a:xfrm>
                    <a:off x="2928926" y="2714620"/>
                    <a:ext cx="432434" cy="285752"/>
                    <a:chOff x="2928926" y="2714620"/>
                    <a:chExt cx="432434" cy="285752"/>
                  </a:xfrm>
                </p:grpSpPr>
                <p:sp>
                  <p:nvSpPr>
                    <p:cNvPr id="75" name="Elipsa 74"/>
                    <p:cNvSpPr/>
                    <p:nvPr/>
                  </p:nvSpPr>
                  <p:spPr>
                    <a:xfrm>
                      <a:off x="3071802" y="2714620"/>
                      <a:ext cx="285752" cy="285752"/>
                    </a:xfrm>
                    <a:prstGeom prst="ellipse">
                      <a:avLst/>
                    </a:prstGeom>
                    <a:ln w="25400">
                      <a:solidFill>
                        <a:schemeClr val="tx2">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78" name="Prostokąt 77"/>
                    <p:cNvSpPr/>
                    <p:nvPr/>
                  </p:nvSpPr>
                  <p:spPr>
                    <a:xfrm>
                      <a:off x="2928926" y="2714620"/>
                      <a:ext cx="432434" cy="261610"/>
                    </a:xfrm>
                    <a:prstGeom prst="rect">
                      <a:avLst/>
                    </a:prstGeom>
                  </p:spPr>
                  <p:txBody>
                    <a:bodyPr wrap="square">
                      <a:spAutoFit/>
                    </a:bodyPr>
                    <a:lstStyle/>
                    <a:p>
                      <a:pPr lvl="0" algn="r">
                        <a:spcBef>
                          <a:spcPct val="0"/>
                        </a:spcBef>
                        <a:defRPr/>
                      </a:pPr>
                      <a:r>
                        <a:rPr lang="pl-PL" sz="1100" b="1" dirty="0" smtClean="0">
                          <a:solidFill>
                            <a:schemeClr val="bg1"/>
                          </a:solidFill>
                        </a:rPr>
                        <a:t>12 </a:t>
                      </a:r>
                      <a:endParaRPr lang="pl-PL" sz="1100" b="1" dirty="0">
                        <a:solidFill>
                          <a:schemeClr val="bg1"/>
                        </a:solidFill>
                      </a:endParaRPr>
                    </a:p>
                  </p:txBody>
                </p:sp>
              </p:grpSp>
            </p:grpSp>
            <p:grpSp>
              <p:nvGrpSpPr>
                <p:cNvPr id="86" name="Grupa 80"/>
                <p:cNvGrpSpPr/>
                <p:nvPr/>
              </p:nvGrpSpPr>
              <p:grpSpPr>
                <a:xfrm>
                  <a:off x="2571736" y="2071678"/>
                  <a:ext cx="360996" cy="285752"/>
                  <a:chOff x="2928927" y="4714884"/>
                  <a:chExt cx="360996" cy="285752"/>
                </a:xfrm>
              </p:grpSpPr>
              <p:sp>
                <p:nvSpPr>
                  <p:cNvPr id="79" name="Elipsa 78"/>
                  <p:cNvSpPr/>
                  <p:nvPr/>
                </p:nvSpPr>
                <p:spPr>
                  <a:xfrm>
                    <a:off x="3000364" y="4714884"/>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Prostokąt 79"/>
                  <p:cNvSpPr/>
                  <p:nvPr/>
                </p:nvSpPr>
                <p:spPr>
                  <a:xfrm>
                    <a:off x="2928927" y="4714884"/>
                    <a:ext cx="360996" cy="261610"/>
                  </a:xfrm>
                  <a:prstGeom prst="rect">
                    <a:avLst/>
                  </a:prstGeom>
                </p:spPr>
                <p:txBody>
                  <a:bodyPr wrap="none">
                    <a:spAutoFit/>
                  </a:bodyPr>
                  <a:lstStyle/>
                  <a:p>
                    <a:pPr lvl="0" algn="r">
                      <a:spcBef>
                        <a:spcPct val="0"/>
                      </a:spcBef>
                      <a:defRPr/>
                    </a:pPr>
                    <a:r>
                      <a:rPr lang="pl-PL" sz="1100" b="1" dirty="0" smtClean="0">
                        <a:solidFill>
                          <a:schemeClr val="bg1"/>
                        </a:solidFill>
                      </a:rPr>
                      <a:t>13 </a:t>
                    </a:r>
                    <a:endParaRPr lang="pl-PL" sz="1100" b="1" dirty="0">
                      <a:solidFill>
                        <a:schemeClr val="bg1"/>
                      </a:solidFill>
                    </a:endParaRPr>
                  </a:p>
                </p:txBody>
              </p:sp>
            </p:grpSp>
          </p:grpSp>
          <p:grpSp>
            <p:nvGrpSpPr>
              <p:cNvPr id="88" name="Grupa 84"/>
              <p:cNvGrpSpPr/>
              <p:nvPr/>
            </p:nvGrpSpPr>
            <p:grpSpPr>
              <a:xfrm>
                <a:off x="4000496" y="2928934"/>
                <a:ext cx="360996" cy="261610"/>
                <a:chOff x="4000496" y="2928934"/>
                <a:chExt cx="360996" cy="261610"/>
              </a:xfrm>
            </p:grpSpPr>
            <p:sp>
              <p:nvSpPr>
                <p:cNvPr id="83" name="Prostokąt 82"/>
                <p:cNvSpPr/>
                <p:nvPr/>
              </p:nvSpPr>
              <p:spPr>
                <a:xfrm>
                  <a:off x="4000496" y="2928934"/>
                  <a:ext cx="285752" cy="214314"/>
                </a:xfrm>
                <a:prstGeom prst="rect">
                  <a:avLst/>
                </a:prstGeom>
                <a:solidFill>
                  <a:srgbClr val="00B0F0">
                    <a:alpha val="30000"/>
                  </a:srgbClr>
                </a:solid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Prostokąt 83"/>
                <p:cNvSpPr/>
                <p:nvPr/>
              </p:nvSpPr>
              <p:spPr>
                <a:xfrm>
                  <a:off x="4000496" y="2928934"/>
                  <a:ext cx="360996" cy="261610"/>
                </a:xfrm>
                <a:prstGeom prst="rect">
                  <a:avLst/>
                </a:prstGeom>
              </p:spPr>
              <p:txBody>
                <a:bodyPr wrap="none">
                  <a:spAutoFit/>
                </a:bodyPr>
                <a:lstStyle/>
                <a:p>
                  <a:pPr lvl="0" algn="r">
                    <a:spcBef>
                      <a:spcPct val="0"/>
                    </a:spcBef>
                    <a:defRPr/>
                  </a:pPr>
                  <a:r>
                    <a:rPr lang="pl-PL" sz="1100" b="1" dirty="0" smtClean="0">
                      <a:solidFill>
                        <a:schemeClr val="bg1"/>
                      </a:solidFill>
                    </a:rPr>
                    <a:t>14 </a:t>
                  </a:r>
                  <a:endParaRPr lang="pl-PL" sz="1100" b="1" dirty="0">
                    <a:solidFill>
                      <a:schemeClr val="bg1"/>
                    </a:solidFill>
                  </a:endParaRPr>
                </a:p>
              </p:txBody>
            </p:sp>
          </p:grpSp>
        </p:grpSp>
        <p:grpSp>
          <p:nvGrpSpPr>
            <p:cNvPr id="119" name="Grupa 118"/>
            <p:cNvGrpSpPr/>
            <p:nvPr/>
          </p:nvGrpSpPr>
          <p:grpSpPr>
            <a:xfrm>
              <a:off x="4929190" y="2857497"/>
              <a:ext cx="328936" cy="571503"/>
              <a:chOff x="4929190" y="2857497"/>
              <a:chExt cx="328936" cy="571503"/>
            </a:xfrm>
          </p:grpSpPr>
          <p:cxnSp>
            <p:nvCxnSpPr>
              <p:cNvPr id="102" name="Łącznik prosty 101"/>
              <p:cNvCxnSpPr/>
              <p:nvPr/>
            </p:nvCxnSpPr>
            <p:spPr>
              <a:xfrm rot="5400000" flipH="1" flipV="1">
                <a:off x="4714878" y="3143248"/>
                <a:ext cx="571503" cy="2"/>
              </a:xfrm>
              <a:prstGeom prst="line">
                <a:avLst/>
              </a:prstGeom>
              <a:ln w="5715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3" name="Prostokąt 102"/>
              <p:cNvSpPr/>
              <p:nvPr/>
            </p:nvSpPr>
            <p:spPr>
              <a:xfrm>
                <a:off x="4929190" y="3000372"/>
                <a:ext cx="328936" cy="261610"/>
              </a:xfrm>
              <a:prstGeom prst="rect">
                <a:avLst/>
              </a:prstGeom>
            </p:spPr>
            <p:txBody>
              <a:bodyPr wrap="none">
                <a:spAutoFit/>
              </a:bodyPr>
              <a:lstStyle/>
              <a:p>
                <a:pPr lvl="0" algn="r">
                  <a:spcBef>
                    <a:spcPct val="0"/>
                  </a:spcBef>
                  <a:defRPr/>
                </a:pPr>
                <a:r>
                  <a:rPr lang="pl-PL" sz="1100" b="1" dirty="0" smtClean="0">
                    <a:solidFill>
                      <a:schemeClr val="bg1"/>
                    </a:solidFill>
                  </a:rPr>
                  <a:t>16</a:t>
                </a:r>
                <a:endParaRPr lang="pl-PL" sz="1100" b="1" dirty="0">
                  <a:solidFill>
                    <a:schemeClr val="bg1"/>
                  </a:solidFill>
                </a:endParaRPr>
              </a:p>
            </p:txBody>
          </p:sp>
        </p:grpSp>
        <p:grpSp>
          <p:nvGrpSpPr>
            <p:cNvPr id="125" name="Grupa 124"/>
            <p:cNvGrpSpPr/>
            <p:nvPr/>
          </p:nvGrpSpPr>
          <p:grpSpPr>
            <a:xfrm>
              <a:off x="6429388" y="3714752"/>
              <a:ext cx="714381" cy="285753"/>
              <a:chOff x="6429388" y="3714752"/>
              <a:chExt cx="714381" cy="285753"/>
            </a:xfrm>
          </p:grpSpPr>
          <p:sp>
            <p:nvSpPr>
              <p:cNvPr id="96" name="Prostokąt 95"/>
              <p:cNvSpPr/>
              <p:nvPr/>
            </p:nvSpPr>
            <p:spPr>
              <a:xfrm>
                <a:off x="6671956" y="3714752"/>
                <a:ext cx="328936" cy="261610"/>
              </a:xfrm>
              <a:prstGeom prst="rect">
                <a:avLst/>
              </a:prstGeom>
            </p:spPr>
            <p:txBody>
              <a:bodyPr wrap="none">
                <a:spAutoFit/>
              </a:bodyPr>
              <a:lstStyle/>
              <a:p>
                <a:pPr lvl="0" algn="r">
                  <a:spcBef>
                    <a:spcPct val="0"/>
                  </a:spcBef>
                  <a:defRPr/>
                </a:pPr>
                <a:r>
                  <a:rPr lang="pl-PL" sz="1100" b="1" dirty="0" smtClean="0">
                    <a:solidFill>
                      <a:schemeClr val="bg1"/>
                    </a:solidFill>
                  </a:rPr>
                  <a:t>16</a:t>
                </a:r>
                <a:endParaRPr lang="pl-PL" sz="1100" b="1" dirty="0">
                  <a:solidFill>
                    <a:schemeClr val="bg1"/>
                  </a:solidFill>
                </a:endParaRPr>
              </a:p>
            </p:txBody>
          </p:sp>
          <p:cxnSp>
            <p:nvCxnSpPr>
              <p:cNvPr id="121" name="Łącznik prosty 120"/>
              <p:cNvCxnSpPr/>
              <p:nvPr/>
            </p:nvCxnSpPr>
            <p:spPr>
              <a:xfrm>
                <a:off x="6429388" y="3929066"/>
                <a:ext cx="714381" cy="71439"/>
              </a:xfrm>
              <a:prstGeom prst="line">
                <a:avLst/>
              </a:prstGeom>
              <a:ln w="5715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28" name="Łącznik prosty 127"/>
            <p:cNvCxnSpPr/>
            <p:nvPr/>
          </p:nvCxnSpPr>
          <p:spPr>
            <a:xfrm rot="5400000" flipH="1" flipV="1">
              <a:off x="6072198" y="1785926"/>
              <a:ext cx="642942" cy="500066"/>
            </a:xfrm>
            <a:prstGeom prst="line">
              <a:avLst/>
            </a:prstGeom>
            <a:ln w="76200">
              <a:solidFill>
                <a:srgbClr val="0070C0">
                  <a:alpha val="60000"/>
                </a:srgb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9" name="Prostokąt 128"/>
            <p:cNvSpPr/>
            <p:nvPr/>
          </p:nvSpPr>
          <p:spPr>
            <a:xfrm>
              <a:off x="6143637" y="1881506"/>
              <a:ext cx="360996" cy="261610"/>
            </a:xfrm>
            <a:prstGeom prst="rect">
              <a:avLst/>
            </a:prstGeom>
          </p:spPr>
          <p:txBody>
            <a:bodyPr wrap="none">
              <a:spAutoFit/>
            </a:bodyPr>
            <a:lstStyle/>
            <a:p>
              <a:pPr lvl="0" algn="r">
                <a:spcBef>
                  <a:spcPct val="0"/>
                </a:spcBef>
                <a:defRPr/>
              </a:pPr>
              <a:r>
                <a:rPr lang="pl-PL" sz="1100" b="1" dirty="0" smtClean="0">
                  <a:solidFill>
                    <a:schemeClr val="bg1"/>
                  </a:solidFill>
                </a:rPr>
                <a:t>15 </a:t>
              </a:r>
              <a:endParaRPr lang="pl-PL" sz="1100" b="1" dirty="0">
                <a:solidFill>
                  <a:schemeClr val="bg1"/>
                </a:solidFill>
              </a:endParaRPr>
            </a:p>
          </p:txBody>
        </p:sp>
      </p:grpSp>
      <p:pic>
        <p:nvPicPr>
          <p:cNvPr id="97" name="Obraz 96"/>
          <p:cNvPicPr>
            <a:picLocks noChangeAspect="1"/>
          </p:cNvPicPr>
          <p:nvPr/>
        </p:nvPicPr>
        <p:blipFill rotWithShape="1">
          <a:blip r:embed="rId4"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26" name="Łącznik prosty 25"/>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6" name="Prostokąt 45"/>
          <p:cNvSpPr/>
          <p:nvPr/>
        </p:nvSpPr>
        <p:spPr>
          <a:xfrm>
            <a:off x="1142977" y="5951354"/>
            <a:ext cx="2143140" cy="830997"/>
          </a:xfrm>
          <a:prstGeom prst="rect">
            <a:avLst/>
          </a:prstGeom>
          <a:noFill/>
        </p:spPr>
        <p:txBody>
          <a:bodyPr wrap="square">
            <a:spAutoFit/>
          </a:bodyPr>
          <a:lstStyle/>
          <a:p>
            <a:pPr marL="342900" indent="-144000">
              <a:spcBef>
                <a:spcPct val="0"/>
              </a:spcBef>
              <a:buAutoNum type="arabicPeriod"/>
              <a:defRPr/>
            </a:pPr>
            <a:r>
              <a:rPr lang="pl-PL" sz="800" dirty="0" smtClean="0"/>
              <a:t>ŚCIEŻKI PIESZO -ROWEROWE</a:t>
            </a:r>
          </a:p>
          <a:p>
            <a:pPr marL="342900" indent="-144000">
              <a:spcBef>
                <a:spcPct val="0"/>
              </a:spcBef>
              <a:buFontTx/>
              <a:buAutoNum type="arabicPeriod"/>
              <a:defRPr/>
            </a:pPr>
            <a:r>
              <a:rPr lang="pl-PL" sz="800" dirty="0" smtClean="0"/>
              <a:t>BEZPIECZEŃSTWO POŁĄCZEŃ </a:t>
            </a:r>
          </a:p>
          <a:p>
            <a:pPr marL="342900" indent="-144000">
              <a:spcBef>
                <a:spcPct val="0"/>
              </a:spcBef>
              <a:defRPr/>
            </a:pPr>
            <a:r>
              <a:rPr lang="pl-PL" sz="800" dirty="0" smtClean="0"/>
              <a:t>       PIESZO -ROWEROWYCH</a:t>
            </a:r>
          </a:p>
          <a:p>
            <a:pPr marL="339725" indent="-141288">
              <a:spcBef>
                <a:spcPct val="0"/>
              </a:spcBef>
              <a:buFont typeface="+mj-lt"/>
              <a:buAutoNum type="arabicPeriod" startAt="3"/>
              <a:defRPr/>
            </a:pPr>
            <a:r>
              <a:rPr lang="pl-PL" sz="800" dirty="0" smtClean="0"/>
              <a:t>POWIĄZANIA WEWNĄTRZ OSIEDLA</a:t>
            </a:r>
          </a:p>
          <a:p>
            <a:pPr marL="342900" lvl="0" indent="-144000">
              <a:spcBef>
                <a:spcPct val="0"/>
              </a:spcBef>
              <a:buFontTx/>
              <a:buAutoNum type="arabicPeriod" startAt="3"/>
              <a:defRPr/>
            </a:pPr>
            <a:r>
              <a:rPr lang="pl-PL" sz="800" dirty="0" smtClean="0"/>
              <a:t>UZUPEŁNIENIE UKŁADU ULIC</a:t>
            </a:r>
          </a:p>
          <a:p>
            <a:pPr marL="342900" lvl="0" indent="-144000">
              <a:spcBef>
                <a:spcPct val="0"/>
              </a:spcBef>
              <a:defRPr/>
            </a:pPr>
            <a:endParaRPr lang="pl-PL" sz="800" dirty="0" smtClean="0"/>
          </a:p>
        </p:txBody>
      </p:sp>
      <p:sp>
        <p:nvSpPr>
          <p:cNvPr id="51" name="Prostokąt 50"/>
          <p:cNvSpPr/>
          <p:nvPr/>
        </p:nvSpPr>
        <p:spPr>
          <a:xfrm>
            <a:off x="3000364" y="5951354"/>
            <a:ext cx="2000264" cy="707886"/>
          </a:xfrm>
          <a:prstGeom prst="rect">
            <a:avLst/>
          </a:prstGeom>
          <a:noFill/>
        </p:spPr>
        <p:txBody>
          <a:bodyPr wrap="square">
            <a:spAutoFit/>
          </a:bodyPr>
          <a:lstStyle/>
          <a:p>
            <a:pPr marL="427500" indent="-228600">
              <a:spcBef>
                <a:spcPct val="0"/>
              </a:spcBef>
              <a:buFont typeface="+mj-lt"/>
              <a:buAutoNum type="arabicPeriod" startAt="5"/>
              <a:defRPr/>
            </a:pPr>
            <a:r>
              <a:rPr lang="pl-PL" sz="800" dirty="0" smtClean="0"/>
              <a:t>OCHRONA WAŁÓW</a:t>
            </a:r>
          </a:p>
          <a:p>
            <a:pPr marL="427500" indent="-228600">
              <a:spcBef>
                <a:spcPct val="0"/>
              </a:spcBef>
              <a:buFont typeface="+mj-lt"/>
              <a:buAutoNum type="arabicPeriod" startAt="5"/>
              <a:defRPr/>
            </a:pPr>
            <a:r>
              <a:rPr lang="pl-PL" sz="800" dirty="0" smtClean="0"/>
              <a:t>RONDA</a:t>
            </a:r>
          </a:p>
          <a:p>
            <a:pPr marL="427500" indent="-228600">
              <a:spcBef>
                <a:spcPct val="0"/>
              </a:spcBef>
              <a:buFont typeface="+mj-lt"/>
              <a:buAutoNum type="arabicPeriod" startAt="5"/>
              <a:defRPr/>
            </a:pPr>
            <a:r>
              <a:rPr lang="pl-PL" sz="800" dirty="0" smtClean="0"/>
              <a:t>POSZERZENIE UL.WARMIŃSKIEJ</a:t>
            </a:r>
          </a:p>
          <a:p>
            <a:pPr marL="427500" lvl="0" indent="-228600">
              <a:spcBef>
                <a:spcPct val="0"/>
              </a:spcBef>
              <a:buFont typeface="+mj-lt"/>
              <a:buAutoNum type="arabicPeriod" startAt="5"/>
              <a:defRPr/>
            </a:pPr>
            <a:r>
              <a:rPr lang="pl-PL" sz="800" dirty="0" smtClean="0"/>
              <a:t>PARKING LUB ZIELENIEC</a:t>
            </a:r>
          </a:p>
          <a:p>
            <a:pPr marL="427500" lvl="0" indent="-228600">
              <a:spcBef>
                <a:spcPct val="0"/>
              </a:spcBef>
              <a:defRPr/>
            </a:pPr>
            <a:r>
              <a:rPr lang="pl-PL" sz="800" dirty="0" smtClean="0"/>
              <a:t>   </a:t>
            </a:r>
          </a:p>
        </p:txBody>
      </p:sp>
      <p:sp>
        <p:nvSpPr>
          <p:cNvPr id="52" name="Prostokąt 51"/>
          <p:cNvSpPr/>
          <p:nvPr/>
        </p:nvSpPr>
        <p:spPr>
          <a:xfrm>
            <a:off x="4643438" y="5951354"/>
            <a:ext cx="2571768" cy="830997"/>
          </a:xfrm>
          <a:prstGeom prst="rect">
            <a:avLst/>
          </a:prstGeom>
          <a:noFill/>
        </p:spPr>
        <p:txBody>
          <a:bodyPr wrap="square">
            <a:spAutoFit/>
          </a:bodyPr>
          <a:lstStyle/>
          <a:p>
            <a:pPr marL="427500" indent="-228600">
              <a:spcBef>
                <a:spcPct val="0"/>
              </a:spcBef>
              <a:buFont typeface="+mj-lt"/>
              <a:buAutoNum type="arabicPeriod" startAt="9"/>
              <a:defRPr/>
            </a:pPr>
            <a:r>
              <a:rPr lang="pl-PL" sz="800" dirty="0" smtClean="0"/>
              <a:t>SKRZYŻOWANIE NA UL. SUWALSKIEJ</a:t>
            </a:r>
          </a:p>
          <a:p>
            <a:pPr marL="427500" indent="-228600">
              <a:spcBef>
                <a:spcPct val="0"/>
              </a:spcBef>
              <a:buFont typeface="+mj-lt"/>
              <a:buAutoNum type="arabicPeriod" startAt="9"/>
              <a:defRPr/>
            </a:pPr>
            <a:r>
              <a:rPr lang="pl-PL" sz="800" dirty="0" smtClean="0"/>
              <a:t>RUCH JEDNOKIERUNKOWY</a:t>
            </a:r>
          </a:p>
          <a:p>
            <a:pPr marL="427500" indent="-228600">
              <a:spcBef>
                <a:spcPct val="0"/>
              </a:spcBef>
              <a:buFont typeface="+mj-lt"/>
              <a:buAutoNum type="arabicPeriod" startAt="9"/>
              <a:defRPr/>
            </a:pPr>
            <a:r>
              <a:rPr lang="pl-PL" sz="800" dirty="0" smtClean="0"/>
              <a:t>LINIA TRAMWAJOWA</a:t>
            </a:r>
          </a:p>
          <a:p>
            <a:pPr marL="427500" lvl="0" indent="-228600">
              <a:spcBef>
                <a:spcPct val="0"/>
              </a:spcBef>
              <a:buFont typeface="+mj-lt"/>
              <a:buAutoNum type="arabicPeriod" startAt="9"/>
              <a:defRPr/>
            </a:pPr>
            <a:r>
              <a:rPr lang="pl-PL" sz="800" dirty="0" smtClean="0"/>
              <a:t>PRZYSTANEK KOLEJOWY </a:t>
            </a:r>
          </a:p>
          <a:p>
            <a:pPr marL="427038" lvl="0" indent="-228600">
              <a:spcBef>
                <a:spcPct val="0"/>
              </a:spcBef>
              <a:defRPr/>
            </a:pPr>
            <a:r>
              <a:rPr lang="pl-PL" sz="800" dirty="0" smtClean="0"/>
              <a:t>           MAŚLCE - STABŁOWICE</a:t>
            </a:r>
          </a:p>
          <a:p>
            <a:pPr marL="427500" lvl="0" indent="-228600">
              <a:spcBef>
                <a:spcPct val="0"/>
              </a:spcBef>
              <a:defRPr/>
            </a:pPr>
            <a:r>
              <a:rPr lang="pl-PL" sz="800" dirty="0" smtClean="0"/>
              <a:t>         </a:t>
            </a:r>
          </a:p>
        </p:txBody>
      </p:sp>
      <p:sp>
        <p:nvSpPr>
          <p:cNvPr id="13" name="Prostokąt 12"/>
          <p:cNvSpPr/>
          <p:nvPr/>
        </p:nvSpPr>
        <p:spPr>
          <a:xfrm>
            <a:off x="1114586" y="899671"/>
            <a:ext cx="214314" cy="571504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accent6">
                  <a:lumMod val="20000"/>
                  <a:lumOff val="80000"/>
                </a:schemeClr>
              </a:solidFill>
            </a:endParaRPr>
          </a:p>
        </p:txBody>
      </p:sp>
      <p:sp>
        <p:nvSpPr>
          <p:cNvPr id="17"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algn="r">
              <a:spcBef>
                <a:spcPct val="0"/>
              </a:spcBef>
              <a:defRPr/>
            </a:pPr>
            <a:r>
              <a:rPr lang="pl-PL" sz="1400" dirty="0" smtClean="0"/>
              <a:t>MAPA ZBIORCZA ELEMENTÓW TEMATU TOŻSAMOŚĆ</a:t>
            </a:r>
            <a:endParaRPr lang="pl-PL" sz="1400" dirty="0"/>
          </a:p>
        </p:txBody>
      </p:sp>
      <p:sp>
        <p:nvSpPr>
          <p:cNvPr id="12" name="Prostokąt 11"/>
          <p:cNvSpPr/>
          <p:nvPr/>
        </p:nvSpPr>
        <p:spPr>
          <a:xfrm>
            <a:off x="6572264" y="5929330"/>
            <a:ext cx="2500330" cy="707886"/>
          </a:xfrm>
          <a:prstGeom prst="rect">
            <a:avLst/>
          </a:prstGeom>
          <a:noFill/>
        </p:spPr>
        <p:txBody>
          <a:bodyPr wrap="square">
            <a:spAutoFit/>
          </a:bodyPr>
          <a:lstStyle/>
          <a:p>
            <a:pPr marL="427500" indent="-228600">
              <a:spcBef>
                <a:spcPct val="0"/>
              </a:spcBef>
              <a:buFont typeface="+mj-lt"/>
              <a:buAutoNum type="arabicPeriod" startAt="13"/>
              <a:defRPr/>
            </a:pPr>
            <a:r>
              <a:rPr lang="pl-PL" sz="800" dirty="0" smtClean="0"/>
              <a:t>WIADUKT KOLEJOWY</a:t>
            </a:r>
          </a:p>
          <a:p>
            <a:pPr marL="427500" indent="-228600">
              <a:spcBef>
                <a:spcPct val="0"/>
              </a:spcBef>
              <a:buFont typeface="+mj-lt"/>
              <a:buAutoNum type="arabicPeriod" startAt="13"/>
              <a:defRPr/>
            </a:pPr>
            <a:r>
              <a:rPr lang="pl-PL" sz="800" dirty="0" smtClean="0"/>
              <a:t>PARKING PRZY UL. SUWALSKIEJ</a:t>
            </a:r>
          </a:p>
          <a:p>
            <a:pPr marL="427500" indent="-228600">
              <a:spcBef>
                <a:spcPct val="0"/>
              </a:spcBef>
              <a:buFont typeface="+mj-lt"/>
              <a:buAutoNum type="arabicPeriod" startAt="13"/>
              <a:defRPr/>
            </a:pPr>
            <a:r>
              <a:rPr lang="pl-PL" sz="800" dirty="0" smtClean="0"/>
              <a:t>PROM PRZEZ  RZEKĘ ODRĘ</a:t>
            </a:r>
          </a:p>
          <a:p>
            <a:pPr marL="427500" lvl="0" indent="-228600">
              <a:spcBef>
                <a:spcPct val="0"/>
              </a:spcBef>
              <a:buFont typeface="+mj-lt"/>
              <a:buAutoNum type="arabicPeriod" startAt="13"/>
              <a:defRPr/>
            </a:pPr>
            <a:r>
              <a:rPr lang="pl-PL" sz="800" dirty="0" smtClean="0"/>
              <a:t>KŁADKI NA RZEKACH </a:t>
            </a:r>
          </a:p>
          <a:p>
            <a:pPr marL="446088" lvl="0" indent="-247650">
              <a:spcBef>
                <a:spcPct val="0"/>
              </a:spcBef>
              <a:defRPr/>
            </a:pPr>
            <a:r>
              <a:rPr lang="pl-PL" sz="800" dirty="0" smtClean="0"/>
              <a:t>           ŁUGOWINIE I ŚLĘZIE         </a:t>
            </a:r>
          </a:p>
        </p:txBody>
      </p:sp>
      <p:pic>
        <p:nvPicPr>
          <p:cNvPr id="110" name="Obraz 109"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1"/>
          </a:xfrm>
          <a:prstGeom prst="rect">
            <a:avLst/>
          </a:prstGeom>
        </p:spPr>
      </p:pic>
      <p:sp>
        <p:nvSpPr>
          <p:cNvPr id="111" name="Prostokąt 110"/>
          <p:cNvSpPr/>
          <p:nvPr/>
        </p:nvSpPr>
        <p:spPr>
          <a:xfrm>
            <a:off x="1428728" y="928670"/>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1"/>
                  </a:solidFill>
                  <a:prstDash val="solid"/>
                </a:ln>
                <a:solidFill>
                  <a:schemeClr val="bg1"/>
                </a:solidFill>
                <a:effectLst>
                  <a:reflection blurRad="12700" stA="28000" endPos="45000" dist="1000" dir="5400000" sy="-100000" algn="bl" rotWithShape="0"/>
                </a:effectLst>
              </a:rPr>
              <a:t>PRZEMIESZCZANIE SIĘ</a:t>
            </a:r>
            <a:endParaRPr lang="pl-PL" sz="3200" cap="all" dirty="0">
              <a:ln w="9000" cmpd="sng">
                <a:solidFill>
                  <a:schemeClr val="accent1"/>
                </a:solidFill>
                <a:prstDash val="solid"/>
              </a:ln>
              <a:solidFill>
                <a:schemeClr val="bg1"/>
              </a:solidFill>
              <a:effectLst>
                <a:reflection blurRad="12700" stA="28000" endPos="45000" dist="1000" dir="5400000" sy="-100000" algn="bl" rotWithShape="0"/>
              </a:effectLst>
            </a:endParaRPr>
          </a:p>
        </p:txBody>
      </p:sp>
      <p:sp>
        <p:nvSpPr>
          <p:cNvPr id="112" name="Elipsa 111"/>
          <p:cNvSpPr/>
          <p:nvPr/>
        </p:nvSpPr>
        <p:spPr>
          <a:xfrm>
            <a:off x="3357554" y="2214554"/>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3" name="Elipsa 112"/>
          <p:cNvSpPr/>
          <p:nvPr/>
        </p:nvSpPr>
        <p:spPr>
          <a:xfrm>
            <a:off x="60721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14" name="Łącznik prosty 113"/>
          <p:cNvCxnSpPr/>
          <p:nvPr/>
        </p:nvCxnSpPr>
        <p:spPr>
          <a:xfrm rot="5400000" flipH="1" flipV="1">
            <a:off x="4750595" y="3893347"/>
            <a:ext cx="285752" cy="214314"/>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15" name="Grupa 114"/>
          <p:cNvGrpSpPr/>
          <p:nvPr/>
        </p:nvGrpSpPr>
        <p:grpSpPr>
          <a:xfrm>
            <a:off x="2571736" y="1071546"/>
            <a:ext cx="4572033" cy="4011144"/>
            <a:chOff x="2571736" y="1071546"/>
            <a:chExt cx="4572033" cy="4011144"/>
          </a:xfrm>
        </p:grpSpPr>
        <p:grpSp>
          <p:nvGrpSpPr>
            <p:cNvPr id="116" name="Grupa 85"/>
            <p:cNvGrpSpPr/>
            <p:nvPr/>
          </p:nvGrpSpPr>
          <p:grpSpPr>
            <a:xfrm>
              <a:off x="2571736" y="1071546"/>
              <a:ext cx="3932896" cy="4011144"/>
              <a:chOff x="2571736" y="1071546"/>
              <a:chExt cx="3932896" cy="4011144"/>
            </a:xfrm>
          </p:grpSpPr>
          <p:grpSp>
            <p:nvGrpSpPr>
              <p:cNvPr id="125" name="Grupa 81"/>
              <p:cNvGrpSpPr/>
              <p:nvPr/>
            </p:nvGrpSpPr>
            <p:grpSpPr>
              <a:xfrm>
                <a:off x="2571736" y="1071546"/>
                <a:ext cx="3932896" cy="4011144"/>
                <a:chOff x="2571736" y="1071546"/>
                <a:chExt cx="3932896" cy="4011144"/>
              </a:xfrm>
            </p:grpSpPr>
            <p:grpSp>
              <p:nvGrpSpPr>
                <p:cNvPr id="129" name="Grupa 79"/>
                <p:cNvGrpSpPr/>
                <p:nvPr/>
              </p:nvGrpSpPr>
              <p:grpSpPr>
                <a:xfrm>
                  <a:off x="2928926" y="1071546"/>
                  <a:ext cx="3575706" cy="4011144"/>
                  <a:chOff x="2928926" y="1071546"/>
                  <a:chExt cx="3575706" cy="4011144"/>
                </a:xfrm>
              </p:grpSpPr>
              <p:grpSp>
                <p:nvGrpSpPr>
                  <p:cNvPr id="133" name="Grupa 75"/>
                  <p:cNvGrpSpPr/>
                  <p:nvPr/>
                </p:nvGrpSpPr>
                <p:grpSpPr>
                  <a:xfrm>
                    <a:off x="2928926" y="1071546"/>
                    <a:ext cx="3575706" cy="4011144"/>
                    <a:chOff x="2928926" y="1071546"/>
                    <a:chExt cx="3575706" cy="4011144"/>
                  </a:xfrm>
                </p:grpSpPr>
                <p:grpSp>
                  <p:nvGrpSpPr>
                    <p:cNvPr id="137" name="Grupa 72"/>
                    <p:cNvGrpSpPr/>
                    <p:nvPr/>
                  </p:nvGrpSpPr>
                  <p:grpSpPr>
                    <a:xfrm>
                      <a:off x="2928926" y="1071546"/>
                      <a:ext cx="3432134" cy="4011144"/>
                      <a:chOff x="2928926" y="1071546"/>
                      <a:chExt cx="3432134" cy="4011144"/>
                    </a:xfrm>
                  </p:grpSpPr>
                  <p:grpSp>
                    <p:nvGrpSpPr>
                      <p:cNvPr id="141" name="Grupa 71"/>
                      <p:cNvGrpSpPr/>
                      <p:nvPr/>
                    </p:nvGrpSpPr>
                    <p:grpSpPr>
                      <a:xfrm>
                        <a:off x="2928926" y="1071546"/>
                        <a:ext cx="3432134" cy="4011144"/>
                        <a:chOff x="2928926" y="1071546"/>
                        <a:chExt cx="3432134" cy="4011144"/>
                      </a:xfrm>
                    </p:grpSpPr>
                    <p:grpSp>
                      <p:nvGrpSpPr>
                        <p:cNvPr id="145" name="Grupa 70"/>
                        <p:cNvGrpSpPr/>
                        <p:nvPr/>
                      </p:nvGrpSpPr>
                      <p:grpSpPr>
                        <a:xfrm>
                          <a:off x="2928926" y="1071546"/>
                          <a:ext cx="3432134" cy="4011144"/>
                          <a:chOff x="2928926" y="1071546"/>
                          <a:chExt cx="3432134" cy="4011144"/>
                        </a:xfrm>
                      </p:grpSpPr>
                      <p:grpSp>
                        <p:nvGrpSpPr>
                          <p:cNvPr id="149" name="Grupa 69"/>
                          <p:cNvGrpSpPr/>
                          <p:nvPr/>
                        </p:nvGrpSpPr>
                        <p:grpSpPr>
                          <a:xfrm>
                            <a:off x="2928926" y="1071546"/>
                            <a:ext cx="3432134" cy="4011144"/>
                            <a:chOff x="2928926" y="1071546"/>
                            <a:chExt cx="3432134" cy="4011144"/>
                          </a:xfrm>
                        </p:grpSpPr>
                        <p:grpSp>
                          <p:nvGrpSpPr>
                            <p:cNvPr id="153" name="Grupa 64"/>
                            <p:cNvGrpSpPr/>
                            <p:nvPr/>
                          </p:nvGrpSpPr>
                          <p:grpSpPr>
                            <a:xfrm>
                              <a:off x="2928926" y="1071546"/>
                              <a:ext cx="3432134" cy="4011144"/>
                              <a:chOff x="2928926" y="1071546"/>
                              <a:chExt cx="3432134" cy="4011144"/>
                            </a:xfrm>
                          </p:grpSpPr>
                          <p:grpSp>
                            <p:nvGrpSpPr>
                              <p:cNvPr id="155" name="Grupa 60"/>
                              <p:cNvGrpSpPr/>
                              <p:nvPr/>
                            </p:nvGrpSpPr>
                            <p:grpSpPr>
                              <a:xfrm>
                                <a:off x="2928926" y="1071546"/>
                                <a:ext cx="3333277" cy="4011144"/>
                                <a:chOff x="2928926" y="1071546"/>
                                <a:chExt cx="3333277" cy="4011144"/>
                              </a:xfrm>
                            </p:grpSpPr>
                            <p:grpSp>
                              <p:nvGrpSpPr>
                                <p:cNvPr id="157" name="Grupa 42"/>
                                <p:cNvGrpSpPr/>
                                <p:nvPr/>
                              </p:nvGrpSpPr>
                              <p:grpSpPr>
                                <a:xfrm>
                                  <a:off x="2928926" y="1071546"/>
                                  <a:ext cx="3333277" cy="4011144"/>
                                  <a:chOff x="2928926" y="1071546"/>
                                  <a:chExt cx="3333277" cy="4011144"/>
                                </a:xfrm>
                              </p:grpSpPr>
                              <p:grpSp>
                                <p:nvGrpSpPr>
                                  <p:cNvPr id="171" name="Grupa 50"/>
                                  <p:cNvGrpSpPr/>
                                  <p:nvPr/>
                                </p:nvGrpSpPr>
                                <p:grpSpPr>
                                  <a:xfrm>
                                    <a:off x="2928926" y="1428736"/>
                                    <a:ext cx="3333277" cy="3653954"/>
                                    <a:chOff x="2928926" y="1428736"/>
                                    <a:chExt cx="3333277" cy="3653954"/>
                                  </a:xfrm>
                                </p:grpSpPr>
                                <p:grpSp>
                                  <p:nvGrpSpPr>
                                    <p:cNvPr id="175" name="Grupa 42"/>
                                    <p:cNvGrpSpPr/>
                                    <p:nvPr/>
                                  </p:nvGrpSpPr>
                                  <p:grpSpPr>
                                    <a:xfrm>
                                      <a:off x="2928926" y="1428736"/>
                                      <a:ext cx="3333277" cy="3653954"/>
                                      <a:chOff x="2928926" y="1428736"/>
                                      <a:chExt cx="3333277" cy="3653954"/>
                                    </a:xfrm>
                                  </p:grpSpPr>
                                  <p:grpSp>
                                    <p:nvGrpSpPr>
                                      <p:cNvPr id="178" name="Grupa 39"/>
                                      <p:cNvGrpSpPr/>
                                      <p:nvPr/>
                                    </p:nvGrpSpPr>
                                    <p:grpSpPr>
                                      <a:xfrm>
                                        <a:off x="2928926" y="1428736"/>
                                        <a:ext cx="3333277" cy="3653954"/>
                                        <a:chOff x="2928926" y="1428736"/>
                                        <a:chExt cx="3333277" cy="3653954"/>
                                      </a:xfrm>
                                    </p:grpSpPr>
                                    <p:grpSp>
                                      <p:nvGrpSpPr>
                                        <p:cNvPr id="180" name="Grupa 37"/>
                                        <p:cNvGrpSpPr/>
                                        <p:nvPr/>
                                      </p:nvGrpSpPr>
                                      <p:grpSpPr>
                                        <a:xfrm>
                                          <a:off x="2928926" y="1428736"/>
                                          <a:ext cx="3333277" cy="3296101"/>
                                          <a:chOff x="2928926" y="1428736"/>
                                          <a:chExt cx="3333277" cy="3296101"/>
                                        </a:xfrm>
                                      </p:grpSpPr>
                                      <p:grpSp>
                                        <p:nvGrpSpPr>
                                          <p:cNvPr id="185" name="Grupa 23"/>
                                          <p:cNvGrpSpPr/>
                                          <p:nvPr/>
                                        </p:nvGrpSpPr>
                                        <p:grpSpPr>
                                          <a:xfrm>
                                            <a:off x="3357554" y="1428736"/>
                                            <a:ext cx="428628" cy="1000132"/>
                                            <a:chOff x="2688483" y="1476375"/>
                                            <a:chExt cx="438150" cy="1251438"/>
                                          </a:xfrm>
                                        </p:grpSpPr>
                                        <p:sp>
                                          <p:nvSpPr>
                                            <p:cNvPr id="195" name="Dowolny kształt 24"/>
                                            <p:cNvSpPr/>
                                            <p:nvPr/>
                                          </p:nvSpPr>
                                          <p:spPr>
                                            <a:xfrm>
                                              <a:off x="2688483" y="1476375"/>
                                              <a:ext cx="438150" cy="1251438"/>
                                            </a:xfrm>
                                            <a:custGeom>
                                              <a:avLst/>
                                              <a:gdLst>
                                                <a:gd name="connsiteX0" fmla="*/ 438150 w 438150"/>
                                                <a:gd name="connsiteY0" fmla="*/ 1162050 h 1162050"/>
                                                <a:gd name="connsiteX1" fmla="*/ 0 w 438150"/>
                                                <a:gd name="connsiteY1" fmla="*/ 0 h 1162050"/>
                                              </a:gdLst>
                                              <a:ahLst/>
                                              <a:cxnLst>
                                                <a:cxn ang="0">
                                                  <a:pos x="connsiteX0" y="connsiteY0"/>
                                                </a:cxn>
                                                <a:cxn ang="0">
                                                  <a:pos x="connsiteX1" y="connsiteY1"/>
                                                </a:cxn>
                                              </a:cxnLst>
                                              <a:rect l="l" t="t" r="r" b="b"/>
                                              <a:pathLst>
                                                <a:path w="438150" h="1162050">
                                                  <a:moveTo>
                                                    <a:pt x="438150" y="1162050"/>
                                                  </a:moveTo>
                                                  <a:cubicBezTo>
                                                    <a:pt x="254000" y="680243"/>
                                                    <a:pt x="69850" y="198437"/>
                                                    <a:pt x="0"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sp>
                                          <p:nvSpPr>
                                            <p:cNvPr id="196" name="Prostokąt 25"/>
                                            <p:cNvSpPr/>
                                            <p:nvPr/>
                                          </p:nvSpPr>
                                          <p:spPr>
                                            <a:xfrm>
                                              <a:off x="2807620" y="1500174"/>
                                              <a:ext cx="306829" cy="346918"/>
                                            </a:xfrm>
                                            <a:prstGeom prst="rect">
                                              <a:avLst/>
                                            </a:prstGeom>
                                          </p:spPr>
                                          <p:txBody>
                                            <a:bodyPr wrap="none">
                                              <a:spAutoFit/>
                                            </a:bodyPr>
                                            <a:lstStyle/>
                                            <a:p>
                                              <a:pPr lvl="0" algn="r">
                                                <a:spcBef>
                                                  <a:spcPct val="0"/>
                                                </a:spcBef>
                                                <a:defRPr/>
                                              </a:pPr>
                                              <a:r>
                                                <a:rPr lang="pl-PL" sz="1100" b="1" dirty="0" smtClean="0">
                                                  <a:solidFill>
                                                    <a:schemeClr val="bg1"/>
                                                  </a:solidFill>
                                                </a:rPr>
                                                <a:t>2</a:t>
                                              </a:r>
                                              <a:endParaRPr lang="pl-PL" sz="1100" b="1" dirty="0">
                                                <a:solidFill>
                                                  <a:schemeClr val="bg1"/>
                                                </a:solidFill>
                                              </a:endParaRPr>
                                            </a:p>
                                          </p:txBody>
                                        </p:sp>
                                      </p:grpSp>
                                      <p:grpSp>
                                        <p:nvGrpSpPr>
                                          <p:cNvPr id="186" name="Grupa 26"/>
                                          <p:cNvGrpSpPr/>
                                          <p:nvPr/>
                                        </p:nvGrpSpPr>
                                        <p:grpSpPr>
                                          <a:xfrm>
                                            <a:off x="2928926" y="1428736"/>
                                            <a:ext cx="3333277" cy="3296101"/>
                                            <a:chOff x="2928926" y="1428736"/>
                                            <a:chExt cx="3333277" cy="3296101"/>
                                          </a:xfrm>
                                        </p:grpSpPr>
                                        <p:sp>
                                          <p:nvSpPr>
                                            <p:cNvPr id="187" name="Dowolny kształt 186"/>
                                            <p:cNvSpPr/>
                                            <p:nvPr/>
                                          </p:nvSpPr>
                                          <p:spPr>
                                            <a:xfrm>
                                              <a:off x="2928926" y="2295222"/>
                                              <a:ext cx="3333277" cy="2429615"/>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nvGrpSpPr>
                                            <p:cNvPr id="188" name="Grupa 25"/>
                                            <p:cNvGrpSpPr/>
                                            <p:nvPr/>
                                          </p:nvGrpSpPr>
                                          <p:grpSpPr>
                                            <a:xfrm>
                                              <a:off x="3071802" y="1428736"/>
                                              <a:ext cx="3144251" cy="2822683"/>
                                              <a:chOff x="3071802" y="1428736"/>
                                              <a:chExt cx="3144251" cy="2822683"/>
                                            </a:xfrm>
                                          </p:grpSpPr>
                                          <p:cxnSp>
                                            <p:nvCxnSpPr>
                                              <p:cNvPr id="189" name="Łącznik prosty 188"/>
                                              <p:cNvCxnSpPr/>
                                              <p:nvPr/>
                                            </p:nvCxnSpPr>
                                            <p:spPr>
                                              <a:xfrm rot="16200000" flipV="1">
                                                <a:off x="2865972" y="1777443"/>
                                                <a:ext cx="973959" cy="276545"/>
                                              </a:xfrm>
                                              <a:prstGeom prst="line">
                                                <a:avLst/>
                                              </a:pr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cxnSp>
                                          <p:sp>
                                            <p:nvSpPr>
                                              <p:cNvPr id="190" name="Dowolny kształt 32"/>
                                              <p:cNvSpPr/>
                                              <p:nvPr/>
                                            </p:nvSpPr>
                                            <p:spPr>
                                              <a:xfrm>
                                                <a:off x="5224556" y="2831167"/>
                                                <a:ext cx="991497" cy="98256"/>
                                              </a:xfrm>
                                              <a:custGeom>
                                                <a:avLst/>
                                                <a:gdLst>
                                                  <a:gd name="connsiteX0" fmla="*/ 0 w 1180213"/>
                                                  <a:gd name="connsiteY0" fmla="*/ 0 h 116958"/>
                                                  <a:gd name="connsiteX1" fmla="*/ 414669 w 1180213"/>
                                                  <a:gd name="connsiteY1" fmla="*/ 21265 h 116958"/>
                                                  <a:gd name="connsiteX2" fmla="*/ 754911 w 1180213"/>
                                                  <a:gd name="connsiteY2" fmla="*/ 31897 h 116958"/>
                                                  <a:gd name="connsiteX3" fmla="*/ 1180213 w 1180213"/>
                                                  <a:gd name="connsiteY3" fmla="*/ 116958 h 116958"/>
                                                </a:gdLst>
                                                <a:ahLst/>
                                                <a:cxnLst>
                                                  <a:cxn ang="0">
                                                    <a:pos x="connsiteX0" y="connsiteY0"/>
                                                  </a:cxn>
                                                  <a:cxn ang="0">
                                                    <a:pos x="connsiteX1" y="connsiteY1"/>
                                                  </a:cxn>
                                                  <a:cxn ang="0">
                                                    <a:pos x="connsiteX2" y="connsiteY2"/>
                                                  </a:cxn>
                                                  <a:cxn ang="0">
                                                    <a:pos x="connsiteX3" y="connsiteY3"/>
                                                  </a:cxn>
                                                </a:cxnLst>
                                                <a:rect l="l" t="t" r="r" b="b"/>
                                                <a:pathLst>
                                                  <a:path w="1180213" h="116958">
                                                    <a:moveTo>
                                                      <a:pt x="0" y="0"/>
                                                    </a:moveTo>
                                                    <a:lnTo>
                                                      <a:pt x="414669" y="21265"/>
                                                    </a:lnTo>
                                                    <a:cubicBezTo>
                                                      <a:pt x="540488" y="26581"/>
                                                      <a:pt x="627321" y="15948"/>
                                                      <a:pt x="754911" y="31897"/>
                                                    </a:cubicBezTo>
                                                    <a:cubicBezTo>
                                                      <a:pt x="882501" y="47846"/>
                                                      <a:pt x="1031357" y="82402"/>
                                                      <a:pt x="1180213" y="116958"/>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191" name="Dowolny kształt 33"/>
                                              <p:cNvSpPr/>
                                              <p:nvPr/>
                                            </p:nvSpPr>
                                            <p:spPr>
                                              <a:xfrm>
                                                <a:off x="3929058" y="1428736"/>
                                                <a:ext cx="164081" cy="1009405"/>
                                              </a:xfrm>
                                              <a:custGeom>
                                                <a:avLst/>
                                                <a:gdLst>
                                                  <a:gd name="connsiteX0" fmla="*/ 85060 w 237461"/>
                                                  <a:gd name="connsiteY0" fmla="*/ 1371600 h 1371600"/>
                                                  <a:gd name="connsiteX1" fmla="*/ 223284 w 237461"/>
                                                  <a:gd name="connsiteY1" fmla="*/ 701749 h 1371600"/>
                                                  <a:gd name="connsiteX2" fmla="*/ 0 w 237461"/>
                                                  <a:gd name="connsiteY2" fmla="*/ 0 h 1371600"/>
                                                </a:gdLst>
                                                <a:ahLst/>
                                                <a:cxnLst>
                                                  <a:cxn ang="0">
                                                    <a:pos x="connsiteX0" y="connsiteY0"/>
                                                  </a:cxn>
                                                  <a:cxn ang="0">
                                                    <a:pos x="connsiteX1" y="connsiteY1"/>
                                                  </a:cxn>
                                                  <a:cxn ang="0">
                                                    <a:pos x="connsiteX2" y="connsiteY2"/>
                                                  </a:cxn>
                                                </a:cxnLst>
                                                <a:rect l="l" t="t" r="r" b="b"/>
                                                <a:pathLst>
                                                  <a:path w="237461" h="1371600">
                                                    <a:moveTo>
                                                      <a:pt x="85060" y="1371600"/>
                                                    </a:moveTo>
                                                    <a:cubicBezTo>
                                                      <a:pt x="161260" y="1150974"/>
                                                      <a:pt x="237461" y="930349"/>
                                                      <a:pt x="223284" y="701749"/>
                                                    </a:cubicBezTo>
                                                    <a:cubicBezTo>
                                                      <a:pt x="209107" y="473149"/>
                                                      <a:pt x="104553" y="236574"/>
                                                      <a:pt x="0" y="0"/>
                                                    </a:cubicBez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192" name="Dowolny kształt 191"/>
                                              <p:cNvSpPr/>
                                              <p:nvPr/>
                                            </p:nvSpPr>
                                            <p:spPr>
                                              <a:xfrm>
                                                <a:off x="4012725" y="2438141"/>
                                                <a:ext cx="263506" cy="509147"/>
                                              </a:xfrm>
                                              <a:custGeom>
                                                <a:avLst/>
                                                <a:gdLst>
                                                  <a:gd name="connsiteX0" fmla="*/ 38986 w 313660"/>
                                                  <a:gd name="connsiteY0" fmla="*/ 0 h 606056"/>
                                                  <a:gd name="connsiteX1" fmla="*/ 38986 w 313660"/>
                                                  <a:gd name="connsiteY1" fmla="*/ 382772 h 606056"/>
                                                  <a:gd name="connsiteX2" fmla="*/ 272902 w 313660"/>
                                                  <a:gd name="connsiteY2" fmla="*/ 574158 h 606056"/>
                                                  <a:gd name="connsiteX3" fmla="*/ 283535 w 313660"/>
                                                  <a:gd name="connsiteY3" fmla="*/ 574158 h 606056"/>
                                                </a:gdLst>
                                                <a:ahLst/>
                                                <a:cxnLst>
                                                  <a:cxn ang="0">
                                                    <a:pos x="connsiteX0" y="connsiteY0"/>
                                                  </a:cxn>
                                                  <a:cxn ang="0">
                                                    <a:pos x="connsiteX1" y="connsiteY1"/>
                                                  </a:cxn>
                                                  <a:cxn ang="0">
                                                    <a:pos x="connsiteX2" y="connsiteY2"/>
                                                  </a:cxn>
                                                  <a:cxn ang="0">
                                                    <a:pos x="connsiteX3" y="connsiteY3"/>
                                                  </a:cxn>
                                                </a:cxnLst>
                                                <a:rect l="l" t="t" r="r" b="b"/>
                                                <a:pathLst>
                                                  <a:path w="313660" h="606056">
                                                    <a:moveTo>
                                                      <a:pt x="38986" y="0"/>
                                                    </a:moveTo>
                                                    <a:cubicBezTo>
                                                      <a:pt x="19493" y="143539"/>
                                                      <a:pt x="0" y="287079"/>
                                                      <a:pt x="38986" y="382772"/>
                                                    </a:cubicBezTo>
                                                    <a:cubicBezTo>
                                                      <a:pt x="77972" y="478465"/>
                                                      <a:pt x="232144" y="542260"/>
                                                      <a:pt x="272902" y="574158"/>
                                                    </a:cubicBezTo>
                                                    <a:cubicBezTo>
                                                      <a:pt x="313660" y="606056"/>
                                                      <a:pt x="298597" y="590107"/>
                                                      <a:pt x="283535" y="574158"/>
                                                    </a:cubicBezTo>
                                                  </a:path>
                                                </a:pathLst>
                                              </a:cu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193" name="Dowolny kształt 192"/>
                                              <p:cNvSpPr/>
                                              <p:nvPr/>
                                            </p:nvSpPr>
                                            <p:spPr>
                                              <a:xfrm>
                                                <a:off x="5233487" y="3724408"/>
                                                <a:ext cx="446621" cy="527011"/>
                                              </a:xfrm>
                                              <a:custGeom>
                                                <a:avLst/>
                                                <a:gdLst>
                                                  <a:gd name="connsiteX0" fmla="*/ 0 w 531628"/>
                                                  <a:gd name="connsiteY0" fmla="*/ 627320 h 627320"/>
                                                  <a:gd name="connsiteX1" fmla="*/ 148856 w 531628"/>
                                                  <a:gd name="connsiteY1" fmla="*/ 361506 h 627320"/>
                                                  <a:gd name="connsiteX2" fmla="*/ 531628 w 531628"/>
                                                  <a:gd name="connsiteY2" fmla="*/ 0 h 627320"/>
                                                </a:gdLst>
                                                <a:ahLst/>
                                                <a:cxnLst>
                                                  <a:cxn ang="0">
                                                    <a:pos x="connsiteX0" y="connsiteY0"/>
                                                  </a:cxn>
                                                  <a:cxn ang="0">
                                                    <a:pos x="connsiteX1" y="connsiteY1"/>
                                                  </a:cxn>
                                                  <a:cxn ang="0">
                                                    <a:pos x="connsiteX2" y="connsiteY2"/>
                                                  </a:cxn>
                                                </a:cxnLst>
                                                <a:rect l="l" t="t" r="r" b="b"/>
                                                <a:pathLst>
                                                  <a:path w="531628" h="627320">
                                                    <a:moveTo>
                                                      <a:pt x="0" y="627320"/>
                                                    </a:moveTo>
                                                    <a:cubicBezTo>
                                                      <a:pt x="30125" y="546689"/>
                                                      <a:pt x="60251" y="466059"/>
                                                      <a:pt x="148856" y="361506"/>
                                                    </a:cubicBezTo>
                                                    <a:cubicBezTo>
                                                      <a:pt x="237461" y="256953"/>
                                                      <a:pt x="384544" y="128476"/>
                                                      <a:pt x="531628"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194" name="Prostokąt 36"/>
                                              <p:cNvSpPr/>
                                              <p:nvPr/>
                                            </p:nvSpPr>
                                            <p:spPr>
                                              <a:xfrm>
                                                <a:off x="3071802" y="1714488"/>
                                                <a:ext cx="240060" cy="206850"/>
                                              </a:xfrm>
                                              <a:prstGeom prst="rect">
                                                <a:avLst/>
                                              </a:prstGeom>
                                              <a:ln w="25400">
                                                <a:noFill/>
                                              </a:ln>
                                            </p:spPr>
                                            <p:txBody>
                                              <a:bodyPr wrap="square">
                                                <a:spAutoFit/>
                                              </a:bodyPr>
                                              <a:lstStyle/>
                                              <a:p>
                                                <a:pPr lvl="0" algn="r">
                                                  <a:spcBef>
                                                    <a:spcPct val="0"/>
                                                  </a:spcBef>
                                                  <a:defRPr/>
                                                </a:pPr>
                                                <a:r>
                                                  <a:rPr lang="pl-PL" sz="1000" b="1" dirty="0" smtClean="0">
                                                    <a:solidFill>
                                                      <a:schemeClr val="bg1"/>
                                                    </a:solidFill>
                                                  </a:rPr>
                                                  <a:t>1 </a:t>
                                                </a:r>
                                                <a:endParaRPr lang="pl-PL" sz="1000" b="1" dirty="0">
                                                  <a:solidFill>
                                                    <a:schemeClr val="bg1"/>
                                                  </a:solidFill>
                                                </a:endParaRPr>
                                              </a:p>
                                            </p:txBody>
                                          </p:sp>
                                        </p:grpSp>
                                      </p:grpSp>
                                    </p:grpSp>
                                    <p:sp>
                                      <p:nvSpPr>
                                        <p:cNvPr id="181" name="Dowolny kształt 180"/>
                                        <p:cNvSpPr/>
                                        <p:nvPr/>
                                      </p:nvSpPr>
                                      <p:spPr>
                                        <a:xfrm>
                                          <a:off x="3214678" y="2786058"/>
                                          <a:ext cx="2392326" cy="2296632"/>
                                        </a:xfrm>
                                        <a:custGeom>
                                          <a:avLst/>
                                          <a:gdLst>
                                            <a:gd name="connsiteX0" fmla="*/ 0 w 2392326"/>
                                            <a:gd name="connsiteY0" fmla="*/ 53163 h 2296632"/>
                                            <a:gd name="connsiteX1" fmla="*/ 1467293 w 2392326"/>
                                            <a:gd name="connsiteY1" fmla="*/ 2137144 h 2296632"/>
                                            <a:gd name="connsiteX2" fmla="*/ 1488558 w 2392326"/>
                                            <a:gd name="connsiteY2" fmla="*/ 2020186 h 2296632"/>
                                            <a:gd name="connsiteX3" fmla="*/ 1594884 w 2392326"/>
                                            <a:gd name="connsiteY3" fmla="*/ 1956391 h 2296632"/>
                                            <a:gd name="connsiteX4" fmla="*/ 1711842 w 2392326"/>
                                            <a:gd name="connsiteY4" fmla="*/ 2041451 h 2296632"/>
                                            <a:gd name="connsiteX5" fmla="*/ 1733107 w 2392326"/>
                                            <a:gd name="connsiteY5" fmla="*/ 2009553 h 2296632"/>
                                            <a:gd name="connsiteX6" fmla="*/ 1775637 w 2392326"/>
                                            <a:gd name="connsiteY6" fmla="*/ 1977656 h 2296632"/>
                                            <a:gd name="connsiteX7" fmla="*/ 1956391 w 2392326"/>
                                            <a:gd name="connsiteY7" fmla="*/ 2296632 h 2296632"/>
                                            <a:gd name="connsiteX8" fmla="*/ 2328530 w 2392326"/>
                                            <a:gd name="connsiteY8" fmla="*/ 1541721 h 2296632"/>
                                            <a:gd name="connsiteX9" fmla="*/ 2392326 w 2392326"/>
                                            <a:gd name="connsiteY9" fmla="*/ 1446028 h 2296632"/>
                                            <a:gd name="connsiteX10" fmla="*/ 1329070 w 2392326"/>
                                            <a:gd name="connsiteY10" fmla="*/ 1339702 h 2296632"/>
                                            <a:gd name="connsiteX11" fmla="*/ 1137684 w 2392326"/>
                                            <a:gd name="connsiteY11" fmla="*/ 1265274 h 2296632"/>
                                            <a:gd name="connsiteX12" fmla="*/ 999461 w 2392326"/>
                                            <a:gd name="connsiteY12" fmla="*/ 925032 h 2296632"/>
                                            <a:gd name="connsiteX13" fmla="*/ 446568 w 2392326"/>
                                            <a:gd name="connsiteY13" fmla="*/ 148856 h 2296632"/>
                                            <a:gd name="connsiteX14" fmla="*/ 223284 w 2392326"/>
                                            <a:gd name="connsiteY14" fmla="*/ 31898 h 2296632"/>
                                            <a:gd name="connsiteX15" fmla="*/ 85061 w 2392326"/>
                                            <a:gd name="connsiteY15" fmla="*/ 0 h 2296632"/>
                                            <a:gd name="connsiteX16" fmla="*/ 0 w 2392326"/>
                                            <a:gd name="connsiteY16" fmla="*/ 53163 h 229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92326" h="2296632">
                                              <a:moveTo>
                                                <a:pt x="0" y="53163"/>
                                              </a:moveTo>
                                              <a:lnTo>
                                                <a:pt x="1467293" y="2137144"/>
                                              </a:lnTo>
                                              <a:lnTo>
                                                <a:pt x="1488558" y="2020186"/>
                                              </a:lnTo>
                                              <a:lnTo>
                                                <a:pt x="1594884" y="1956391"/>
                                              </a:lnTo>
                                              <a:lnTo>
                                                <a:pt x="1711842" y="2041451"/>
                                              </a:lnTo>
                                              <a:lnTo>
                                                <a:pt x="1733107" y="2009553"/>
                                              </a:lnTo>
                                              <a:lnTo>
                                                <a:pt x="1775637" y="1977656"/>
                                              </a:lnTo>
                                              <a:lnTo>
                                                <a:pt x="1956391" y="2296632"/>
                                              </a:lnTo>
                                              <a:lnTo>
                                                <a:pt x="2328530" y="1541721"/>
                                              </a:lnTo>
                                              <a:lnTo>
                                                <a:pt x="2392326" y="1446028"/>
                                              </a:lnTo>
                                              <a:lnTo>
                                                <a:pt x="1329070" y="1339702"/>
                                              </a:lnTo>
                                              <a:lnTo>
                                                <a:pt x="1137684" y="1265274"/>
                                              </a:lnTo>
                                              <a:lnTo>
                                                <a:pt x="999461" y="925032"/>
                                              </a:lnTo>
                                              <a:lnTo>
                                                <a:pt x="446568" y="148856"/>
                                              </a:lnTo>
                                              <a:lnTo>
                                                <a:pt x="223284" y="31898"/>
                                              </a:lnTo>
                                              <a:lnTo>
                                                <a:pt x="85061" y="0"/>
                                              </a:lnTo>
                                              <a:lnTo>
                                                <a:pt x="0" y="53163"/>
                                              </a:lnTo>
                                              <a:close/>
                                            </a:path>
                                          </a:pathLst>
                                        </a:custGeom>
                                        <a:solidFill>
                                          <a:srgbClr val="00B0F0">
                                            <a:alpha val="30000"/>
                                          </a:srgbClr>
                                        </a:solid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2" name="Dowolny kształt 181"/>
                                        <p:cNvSpPr/>
                                        <p:nvPr/>
                                      </p:nvSpPr>
                                      <p:spPr>
                                        <a:xfrm>
                                          <a:off x="4958637" y="4214818"/>
                                          <a:ext cx="219123" cy="785818"/>
                                        </a:xfrm>
                                        <a:custGeom>
                                          <a:avLst/>
                                          <a:gdLst>
                                            <a:gd name="connsiteX0" fmla="*/ 0 w 276225"/>
                                            <a:gd name="connsiteY0" fmla="*/ 990600 h 990600"/>
                                            <a:gd name="connsiteX1" fmla="*/ 66675 w 276225"/>
                                            <a:gd name="connsiteY1" fmla="*/ 962025 h 990600"/>
                                            <a:gd name="connsiteX2" fmla="*/ 200025 w 276225"/>
                                            <a:gd name="connsiteY2" fmla="*/ 828675 h 990600"/>
                                            <a:gd name="connsiteX3" fmla="*/ 171450 w 276225"/>
                                            <a:gd name="connsiteY3" fmla="*/ 466725 h 990600"/>
                                            <a:gd name="connsiteX4" fmla="*/ 276225 w 276225"/>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990600">
                                              <a:moveTo>
                                                <a:pt x="0" y="990600"/>
                                              </a:moveTo>
                                              <a:cubicBezTo>
                                                <a:pt x="16669" y="989806"/>
                                                <a:pt x="33338" y="989013"/>
                                                <a:pt x="66675" y="962025"/>
                                              </a:cubicBezTo>
                                              <a:cubicBezTo>
                                                <a:pt x="100013" y="935038"/>
                                                <a:pt x="182563" y="911225"/>
                                                <a:pt x="200025" y="828675"/>
                                              </a:cubicBezTo>
                                              <a:cubicBezTo>
                                                <a:pt x="217487" y="746125"/>
                                                <a:pt x="158750" y="604837"/>
                                                <a:pt x="171450" y="466725"/>
                                              </a:cubicBezTo>
                                              <a:cubicBezTo>
                                                <a:pt x="184150" y="328613"/>
                                                <a:pt x="230187" y="164306"/>
                                                <a:pt x="276225" y="0"/>
                                              </a:cubicBez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183" name="Dowolny kształt 182"/>
                                        <p:cNvSpPr/>
                                        <p:nvPr/>
                                      </p:nvSpPr>
                                      <p:spPr>
                                        <a:xfrm>
                                          <a:off x="4768137" y="4168390"/>
                                          <a:ext cx="123733" cy="689372"/>
                                        </a:xfrm>
                                        <a:custGeom>
                                          <a:avLst/>
                                          <a:gdLst>
                                            <a:gd name="connsiteX0" fmla="*/ 0 w 133350"/>
                                            <a:gd name="connsiteY0" fmla="*/ 742950 h 742950"/>
                                            <a:gd name="connsiteX1" fmla="*/ 133350 w 133350"/>
                                            <a:gd name="connsiteY1" fmla="*/ 0 h 742950"/>
                                          </a:gdLst>
                                          <a:ahLst/>
                                          <a:cxnLst>
                                            <a:cxn ang="0">
                                              <a:pos x="connsiteX0" y="connsiteY0"/>
                                            </a:cxn>
                                            <a:cxn ang="0">
                                              <a:pos x="connsiteX1" y="connsiteY1"/>
                                            </a:cxn>
                                          </a:cxnLst>
                                          <a:rect l="l" t="t" r="r" b="b"/>
                                          <a:pathLst>
                                            <a:path w="133350" h="742950">
                                              <a:moveTo>
                                                <a:pt x="0" y="742950"/>
                                              </a:moveTo>
                                              <a:lnTo>
                                                <a:pt x="133350" y="0"/>
                                              </a:lnTo>
                                            </a:path>
                                          </a:pathLst>
                                        </a:custGeom>
                                        <a:ln w="76200">
                                          <a:solidFill>
                                            <a:srgbClr val="0070C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184" name="Prostokąt 183"/>
                                        <p:cNvSpPr/>
                                        <p:nvPr/>
                                      </p:nvSpPr>
                                      <p:spPr>
                                        <a:xfrm>
                                          <a:off x="4786314" y="4357694"/>
                                          <a:ext cx="256801" cy="261610"/>
                                        </a:xfrm>
                                        <a:prstGeom prst="rect">
                                          <a:avLst/>
                                        </a:prstGeom>
                                      </p:spPr>
                                      <p:txBody>
                                        <a:bodyPr wrap="none">
                                          <a:spAutoFit/>
                                        </a:bodyPr>
                                        <a:lstStyle/>
                                        <a:p>
                                          <a:pPr lvl="0" algn="r">
                                            <a:spcBef>
                                              <a:spcPct val="0"/>
                                            </a:spcBef>
                                            <a:defRPr/>
                                          </a:pPr>
                                          <a:r>
                                            <a:rPr lang="pl-PL" sz="1100" b="1" dirty="0" smtClean="0">
                                              <a:solidFill>
                                                <a:schemeClr val="bg1"/>
                                              </a:solidFill>
                                            </a:rPr>
                                            <a:t>3</a:t>
                                          </a:r>
                                          <a:endParaRPr lang="pl-PL" sz="1100" b="1" dirty="0">
                                            <a:solidFill>
                                              <a:schemeClr val="bg1"/>
                                            </a:solidFill>
                                          </a:endParaRPr>
                                        </a:p>
                                      </p:txBody>
                                    </p:sp>
                                  </p:grpSp>
                                  <p:cxnSp>
                                    <p:nvCxnSpPr>
                                      <p:cNvPr id="179" name="Łącznik prosty 37"/>
                                      <p:cNvCxnSpPr/>
                                      <p:nvPr/>
                                    </p:nvCxnSpPr>
                                    <p:spPr>
                                      <a:xfrm flipV="1">
                                        <a:off x="4071934" y="3357562"/>
                                        <a:ext cx="406215" cy="353687"/>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76" name="Łącznik prosty 44"/>
                                    <p:cNvCxnSpPr/>
                                    <p:nvPr/>
                                  </p:nvCxnSpPr>
                                  <p:spPr>
                                    <a:xfrm rot="5400000" flipH="1" flipV="1">
                                      <a:off x="4393405" y="3821909"/>
                                      <a:ext cx="285752" cy="214314"/>
                                    </a:xfrm>
                                    <a:prstGeom prst="line">
                                      <a:avLst/>
                                    </a:prstGeom>
                                    <a:ln w="76200">
                                      <a:solidFill>
                                        <a:srgbClr val="0070C0">
                                          <a:alpha val="60000"/>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77" name="Prostokąt 48"/>
                                    <p:cNvSpPr/>
                                    <p:nvPr/>
                                  </p:nvSpPr>
                                  <p:spPr>
                                    <a:xfrm>
                                      <a:off x="4286248" y="3500438"/>
                                      <a:ext cx="256801" cy="261610"/>
                                    </a:xfrm>
                                    <a:prstGeom prst="rect">
                                      <a:avLst/>
                                    </a:prstGeom>
                                  </p:spPr>
                                  <p:txBody>
                                    <a:bodyPr wrap="none">
                                      <a:spAutoFit/>
                                    </a:bodyPr>
                                    <a:lstStyle/>
                                    <a:p>
                                      <a:pPr lvl="0" algn="r">
                                        <a:spcBef>
                                          <a:spcPct val="0"/>
                                        </a:spcBef>
                                        <a:defRPr/>
                                      </a:pPr>
                                      <a:r>
                                        <a:rPr lang="pl-PL" sz="1100" b="1" dirty="0" smtClean="0">
                                          <a:solidFill>
                                            <a:schemeClr val="bg1"/>
                                          </a:solidFill>
                                        </a:rPr>
                                        <a:t>4</a:t>
                                      </a:r>
                                      <a:endParaRPr lang="pl-PL" sz="1100" b="1" dirty="0">
                                        <a:solidFill>
                                          <a:schemeClr val="bg1"/>
                                        </a:solidFill>
                                      </a:endParaRPr>
                                    </a:p>
                                  </p:txBody>
                                </p:sp>
                              </p:grpSp>
                              <p:grpSp>
                                <p:nvGrpSpPr>
                                  <p:cNvPr id="172" name="Grupa 39"/>
                                  <p:cNvGrpSpPr/>
                                  <p:nvPr/>
                                </p:nvGrpSpPr>
                                <p:grpSpPr>
                                  <a:xfrm>
                                    <a:off x="5365226" y="1071546"/>
                                    <a:ext cx="424330" cy="1047750"/>
                                    <a:chOff x="5143500" y="1514475"/>
                                    <a:chExt cx="424330" cy="1047750"/>
                                  </a:xfrm>
                                </p:grpSpPr>
                                <p:sp>
                                  <p:nvSpPr>
                                    <p:cNvPr id="173" name="Dowolny kształt 40"/>
                                    <p:cNvSpPr/>
                                    <p:nvPr/>
                                  </p:nvSpPr>
                                  <p:spPr>
                                    <a:xfrm>
                                      <a:off x="5143500" y="1514475"/>
                                      <a:ext cx="249238" cy="1047750"/>
                                    </a:xfrm>
                                    <a:custGeom>
                                      <a:avLst/>
                                      <a:gdLst>
                                        <a:gd name="connsiteX0" fmla="*/ 0 w 249238"/>
                                        <a:gd name="connsiteY0" fmla="*/ 1047750 h 1047750"/>
                                        <a:gd name="connsiteX1" fmla="*/ 219075 w 249238"/>
                                        <a:gd name="connsiteY1" fmla="*/ 742950 h 1047750"/>
                                        <a:gd name="connsiteX2" fmla="*/ 180975 w 249238"/>
                                        <a:gd name="connsiteY2" fmla="*/ 600075 h 1047750"/>
                                        <a:gd name="connsiteX3" fmla="*/ 133350 w 249238"/>
                                        <a:gd name="connsiteY3" fmla="*/ 0 h 1047750"/>
                                      </a:gdLst>
                                      <a:ahLst/>
                                      <a:cxnLst>
                                        <a:cxn ang="0">
                                          <a:pos x="connsiteX0" y="connsiteY0"/>
                                        </a:cxn>
                                        <a:cxn ang="0">
                                          <a:pos x="connsiteX1" y="connsiteY1"/>
                                        </a:cxn>
                                        <a:cxn ang="0">
                                          <a:pos x="connsiteX2" y="connsiteY2"/>
                                        </a:cxn>
                                        <a:cxn ang="0">
                                          <a:pos x="connsiteX3" y="connsiteY3"/>
                                        </a:cxn>
                                      </a:cxnLst>
                                      <a:rect l="l" t="t" r="r" b="b"/>
                                      <a:pathLst>
                                        <a:path w="249238" h="1047750">
                                          <a:moveTo>
                                            <a:pt x="0" y="1047750"/>
                                          </a:moveTo>
                                          <a:cubicBezTo>
                                            <a:pt x="94456" y="932656"/>
                                            <a:pt x="188913" y="817563"/>
                                            <a:pt x="219075" y="742950"/>
                                          </a:cubicBezTo>
                                          <a:cubicBezTo>
                                            <a:pt x="249238" y="668338"/>
                                            <a:pt x="195263" y="723900"/>
                                            <a:pt x="180975" y="600075"/>
                                          </a:cubicBezTo>
                                          <a:cubicBezTo>
                                            <a:pt x="166688" y="476250"/>
                                            <a:pt x="150019" y="238125"/>
                                            <a:pt x="133350" y="0"/>
                                          </a:cubicBezTo>
                                        </a:path>
                                      </a:pathLst>
                                    </a:custGeom>
                                    <a:ln w="76200">
                                      <a:solidFill>
                                        <a:srgbClr val="0070C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174" name="Prostokąt 41"/>
                                    <p:cNvSpPr/>
                                    <p:nvPr/>
                                  </p:nvSpPr>
                                  <p:spPr>
                                    <a:xfrm>
                                      <a:off x="5278968" y="1657351"/>
                                      <a:ext cx="288862" cy="261610"/>
                                    </a:xfrm>
                                    <a:prstGeom prst="rect">
                                      <a:avLst/>
                                    </a:prstGeom>
                                  </p:spPr>
                                  <p:txBody>
                                    <a:bodyPr wrap="none">
                                      <a:spAutoFit/>
                                    </a:bodyPr>
                                    <a:lstStyle/>
                                    <a:p>
                                      <a:pPr lvl="0" algn="r">
                                        <a:spcBef>
                                          <a:spcPct val="0"/>
                                        </a:spcBef>
                                        <a:defRPr/>
                                      </a:pPr>
                                      <a:r>
                                        <a:rPr lang="pl-PL" sz="1100" b="1" dirty="0" smtClean="0">
                                          <a:solidFill>
                                            <a:schemeClr val="bg1"/>
                                          </a:solidFill>
                                        </a:rPr>
                                        <a:t>5 </a:t>
                                      </a:r>
                                      <a:endParaRPr lang="pl-PL" sz="1100" b="1" dirty="0">
                                        <a:solidFill>
                                          <a:schemeClr val="bg1"/>
                                        </a:solidFill>
                                      </a:endParaRPr>
                                    </a:p>
                                  </p:txBody>
                                </p:sp>
                              </p:grpSp>
                            </p:grpSp>
                            <p:sp>
                              <p:nvSpPr>
                                <p:cNvPr id="158" name="Prostokąt 157"/>
                                <p:cNvSpPr/>
                                <p:nvPr/>
                              </p:nvSpPr>
                              <p:spPr>
                                <a:xfrm>
                                  <a:off x="3357554" y="2214554"/>
                                  <a:ext cx="288862" cy="261610"/>
                                </a:xfrm>
                                <a:prstGeom prst="rect">
                                  <a:avLst/>
                                </a:prstGeom>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grpSp>
                              <p:nvGrpSpPr>
                                <p:cNvPr id="159" name="Grupa 158"/>
                                <p:cNvGrpSpPr/>
                                <p:nvPr/>
                              </p:nvGrpSpPr>
                              <p:grpSpPr>
                                <a:xfrm>
                                  <a:off x="3357554" y="2714620"/>
                                  <a:ext cx="288862" cy="285752"/>
                                  <a:chOff x="2500298" y="4429132"/>
                                  <a:chExt cx="288862" cy="285752"/>
                                </a:xfrm>
                              </p:grpSpPr>
                              <p:sp>
                                <p:nvSpPr>
                                  <p:cNvPr id="169" name="Prostokąt 46"/>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170" name="Elipsa 169"/>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60" name="Grupa 159"/>
                                <p:cNvGrpSpPr/>
                                <p:nvPr/>
                              </p:nvGrpSpPr>
                              <p:grpSpPr>
                                <a:xfrm>
                                  <a:off x="3786182" y="3214686"/>
                                  <a:ext cx="288862" cy="285752"/>
                                  <a:chOff x="2500298" y="4429132"/>
                                  <a:chExt cx="288862" cy="285752"/>
                                </a:xfrm>
                              </p:grpSpPr>
                              <p:sp>
                                <p:nvSpPr>
                                  <p:cNvPr id="167" name="Prostokąt 52"/>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168" name="Elipsa 53"/>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61" name="Grupa 54"/>
                                <p:cNvGrpSpPr/>
                                <p:nvPr/>
                              </p:nvGrpSpPr>
                              <p:grpSpPr>
                                <a:xfrm>
                                  <a:off x="4643438" y="4071942"/>
                                  <a:ext cx="288862" cy="285752"/>
                                  <a:chOff x="2500298" y="4429132"/>
                                  <a:chExt cx="288862" cy="285752"/>
                                </a:xfrm>
                              </p:grpSpPr>
                              <p:sp>
                                <p:nvSpPr>
                                  <p:cNvPr id="165" name="Prostokąt 164"/>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166" name="Elipsa 165"/>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62" name="Grupa 57"/>
                                <p:cNvGrpSpPr/>
                                <p:nvPr/>
                              </p:nvGrpSpPr>
                              <p:grpSpPr>
                                <a:xfrm>
                                  <a:off x="5072066" y="4071942"/>
                                  <a:ext cx="288862" cy="285752"/>
                                  <a:chOff x="2500298" y="4429132"/>
                                  <a:chExt cx="288862" cy="285752"/>
                                </a:xfrm>
                              </p:grpSpPr>
                              <p:sp>
                                <p:nvSpPr>
                                  <p:cNvPr id="163" name="Prostokąt 162"/>
                                  <p:cNvSpPr/>
                                  <p:nvPr/>
                                </p:nvSpPr>
                                <p:spPr>
                                  <a:xfrm>
                                    <a:off x="2500298" y="4429132"/>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sp>
                                <p:nvSpPr>
                                  <p:cNvPr id="164" name="Elipsa 163"/>
                                  <p:cNvSpPr/>
                                  <p:nvPr/>
                                </p:nvSpPr>
                                <p:spPr>
                                  <a:xfrm>
                                    <a:off x="2500298" y="4429132"/>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
                            <p:nvSpPr>
                              <p:cNvPr id="156" name="Prostokąt 155"/>
                              <p:cNvSpPr/>
                              <p:nvPr/>
                            </p:nvSpPr>
                            <p:spPr>
                              <a:xfrm>
                                <a:off x="6072198" y="4429132"/>
                                <a:ext cx="288862" cy="261610"/>
                              </a:xfrm>
                              <a:prstGeom prst="rect">
                                <a:avLst/>
                              </a:prstGeom>
                            </p:spPr>
                            <p:txBody>
                              <a:bodyPr wrap="none">
                                <a:spAutoFit/>
                              </a:bodyPr>
                              <a:lstStyle/>
                              <a:p>
                                <a:pPr lvl="0" algn="r">
                                  <a:spcBef>
                                    <a:spcPct val="0"/>
                                  </a:spcBef>
                                  <a:defRPr/>
                                </a:pPr>
                                <a:r>
                                  <a:rPr lang="pl-PL" sz="1100" b="1" dirty="0" smtClean="0">
                                    <a:solidFill>
                                      <a:schemeClr val="bg1"/>
                                    </a:solidFill>
                                  </a:rPr>
                                  <a:t>6 </a:t>
                                </a:r>
                                <a:endParaRPr lang="pl-PL" sz="1100" b="1" dirty="0">
                                  <a:solidFill>
                                    <a:schemeClr val="bg1"/>
                                  </a:solidFill>
                                </a:endParaRPr>
                              </a:p>
                            </p:txBody>
                          </p:sp>
                        </p:grpSp>
                        <p:sp>
                          <p:nvSpPr>
                            <p:cNvPr id="154" name="Prostokąt 153"/>
                            <p:cNvSpPr/>
                            <p:nvPr/>
                          </p:nvSpPr>
                          <p:spPr>
                            <a:xfrm>
                              <a:off x="4786314" y="3786190"/>
                              <a:ext cx="288862" cy="261610"/>
                            </a:xfrm>
                            <a:prstGeom prst="rect">
                              <a:avLst/>
                            </a:prstGeom>
                          </p:spPr>
                          <p:txBody>
                            <a:bodyPr wrap="square">
                              <a:spAutoFit/>
                            </a:bodyPr>
                            <a:lstStyle/>
                            <a:p>
                              <a:pPr lvl="0" algn="r">
                                <a:spcBef>
                                  <a:spcPct val="0"/>
                                </a:spcBef>
                                <a:defRPr/>
                              </a:pPr>
                              <a:r>
                                <a:rPr lang="pl-PL" sz="1100" b="1" dirty="0" smtClean="0">
                                  <a:solidFill>
                                    <a:schemeClr val="bg1"/>
                                  </a:solidFill>
                                </a:rPr>
                                <a:t>7 </a:t>
                              </a:r>
                              <a:endParaRPr lang="pl-PL" sz="1100" b="1" dirty="0">
                                <a:solidFill>
                                  <a:schemeClr val="bg1"/>
                                </a:solidFill>
                              </a:endParaRPr>
                            </a:p>
                          </p:txBody>
                        </p:sp>
                      </p:grpSp>
                      <p:grpSp>
                        <p:nvGrpSpPr>
                          <p:cNvPr id="150" name="Grupa 69"/>
                          <p:cNvGrpSpPr/>
                          <p:nvPr/>
                        </p:nvGrpSpPr>
                        <p:grpSpPr>
                          <a:xfrm>
                            <a:off x="4857752" y="4000504"/>
                            <a:ext cx="214314" cy="285752"/>
                            <a:chOff x="5000628" y="3643314"/>
                            <a:chExt cx="214314" cy="285752"/>
                          </a:xfrm>
                        </p:grpSpPr>
                        <p:sp>
                          <p:nvSpPr>
                            <p:cNvPr id="151" name="Prostokąt zaokrąglony 150"/>
                            <p:cNvSpPr/>
                            <p:nvPr/>
                          </p:nvSpPr>
                          <p:spPr>
                            <a:xfrm>
                              <a:off x="5000628" y="3643314"/>
                              <a:ext cx="214314" cy="250036"/>
                            </a:xfrm>
                            <a:prstGeom prst="roundRect">
                              <a:avLst/>
                            </a:pr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solidFill>
                                  <a:srgbClr val="080808"/>
                                </a:solidFill>
                              </a:endParaRPr>
                            </a:p>
                          </p:txBody>
                        </p:sp>
                        <p:sp>
                          <p:nvSpPr>
                            <p:cNvPr id="152" name="Prostokąt 151"/>
                            <p:cNvSpPr/>
                            <p:nvPr/>
                          </p:nvSpPr>
                          <p:spPr>
                            <a:xfrm>
                              <a:off x="5000628" y="3667456"/>
                              <a:ext cx="142876" cy="261610"/>
                            </a:xfrm>
                            <a:prstGeom prst="rect">
                              <a:avLst/>
                            </a:prstGeom>
                          </p:spPr>
                          <p:txBody>
                            <a:bodyPr wrap="square">
                              <a:spAutoFit/>
                            </a:bodyPr>
                            <a:lstStyle/>
                            <a:p>
                              <a:pPr lvl="0" algn="r">
                                <a:spcBef>
                                  <a:spcPct val="0"/>
                                </a:spcBef>
                                <a:defRPr/>
                              </a:pPr>
                              <a:r>
                                <a:rPr lang="pl-PL" sz="1100" b="1" dirty="0" smtClean="0">
                                  <a:solidFill>
                                    <a:schemeClr val="bg1"/>
                                  </a:solidFill>
                                </a:rPr>
                                <a:t>8</a:t>
                              </a:r>
                              <a:endParaRPr lang="pl-PL" sz="1100" b="1" dirty="0">
                                <a:solidFill>
                                  <a:schemeClr val="bg1"/>
                                </a:solidFill>
                              </a:endParaRPr>
                            </a:p>
                          </p:txBody>
                        </p:sp>
                      </p:grpSp>
                    </p:grpSp>
                    <p:grpSp>
                      <p:nvGrpSpPr>
                        <p:cNvPr id="146" name="Grupa 70"/>
                        <p:cNvGrpSpPr/>
                        <p:nvPr/>
                      </p:nvGrpSpPr>
                      <p:grpSpPr>
                        <a:xfrm>
                          <a:off x="3714744" y="3143248"/>
                          <a:ext cx="500066" cy="485448"/>
                          <a:chOff x="3714744" y="3143248"/>
                          <a:chExt cx="500066" cy="485448"/>
                        </a:xfrm>
                      </p:grpSpPr>
                      <p:sp>
                        <p:nvSpPr>
                          <p:cNvPr id="147" name="Prostokąt zaokrąglony 146"/>
                          <p:cNvSpPr/>
                          <p:nvPr/>
                        </p:nvSpPr>
                        <p:spPr>
                          <a:xfrm>
                            <a:off x="3714744" y="3143248"/>
                            <a:ext cx="500066" cy="428628"/>
                          </a:xfrm>
                          <a:prstGeom prst="roundRect">
                            <a:avLst/>
                          </a:prstGeom>
                          <a:ln w="25400">
                            <a:solidFill>
                              <a:srgbClr val="00FFF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solidFill>
                                <a:srgbClr val="080808"/>
                              </a:solidFill>
                            </a:endParaRPr>
                          </a:p>
                        </p:txBody>
                      </p:sp>
                      <p:sp>
                        <p:nvSpPr>
                          <p:cNvPr id="148" name="Prostokąt 147"/>
                          <p:cNvSpPr/>
                          <p:nvPr/>
                        </p:nvSpPr>
                        <p:spPr>
                          <a:xfrm>
                            <a:off x="4000496" y="3357562"/>
                            <a:ext cx="204790" cy="271134"/>
                          </a:xfrm>
                          <a:prstGeom prst="rect">
                            <a:avLst/>
                          </a:prstGeom>
                        </p:spPr>
                        <p:txBody>
                          <a:bodyPr wrap="square">
                            <a:spAutoFit/>
                          </a:bodyPr>
                          <a:lstStyle/>
                          <a:p>
                            <a:pPr lvl="0" algn="r">
                              <a:spcBef>
                                <a:spcPct val="0"/>
                              </a:spcBef>
                              <a:defRPr/>
                            </a:pPr>
                            <a:r>
                              <a:rPr lang="pl-PL" sz="1100" b="1" dirty="0" smtClean="0">
                                <a:solidFill>
                                  <a:schemeClr val="bg1"/>
                                </a:solidFill>
                              </a:rPr>
                              <a:t>9</a:t>
                            </a:r>
                            <a:endParaRPr lang="pl-PL" sz="1100" b="1" dirty="0">
                              <a:solidFill>
                                <a:schemeClr val="bg1"/>
                              </a:solidFill>
                            </a:endParaRPr>
                          </a:p>
                        </p:txBody>
                      </p:sp>
                    </p:grpSp>
                  </p:grpSp>
                  <p:grpSp>
                    <p:nvGrpSpPr>
                      <p:cNvPr id="142" name="Grupa 71"/>
                      <p:cNvGrpSpPr/>
                      <p:nvPr/>
                    </p:nvGrpSpPr>
                    <p:grpSpPr>
                      <a:xfrm>
                        <a:off x="5217505" y="3571876"/>
                        <a:ext cx="426065" cy="355902"/>
                        <a:chOff x="5217505" y="3571876"/>
                        <a:chExt cx="426065" cy="355902"/>
                      </a:xfrm>
                    </p:grpSpPr>
                    <p:sp>
                      <p:nvSpPr>
                        <p:cNvPr id="143" name="Prostokąt 142"/>
                        <p:cNvSpPr/>
                        <p:nvPr/>
                      </p:nvSpPr>
                      <p:spPr>
                        <a:xfrm rot="18728815">
                          <a:off x="5214992" y="3574615"/>
                          <a:ext cx="355676" cy="350649"/>
                        </a:xfrm>
                        <a:prstGeom prst="rect">
                          <a:avLst/>
                        </a:prstGeom>
                        <a:solidFill>
                          <a:srgbClr val="00B0F0">
                            <a:alpha val="30000"/>
                          </a:srgbClr>
                        </a:solid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4" name="Prostokąt 143"/>
                        <p:cNvSpPr/>
                        <p:nvPr/>
                      </p:nvSpPr>
                      <p:spPr>
                        <a:xfrm>
                          <a:off x="5286380" y="3571876"/>
                          <a:ext cx="357190" cy="261610"/>
                        </a:xfrm>
                        <a:prstGeom prst="rect">
                          <a:avLst/>
                        </a:prstGeom>
                      </p:spPr>
                      <p:txBody>
                        <a:bodyPr wrap="square">
                          <a:spAutoFit/>
                        </a:bodyPr>
                        <a:lstStyle/>
                        <a:p>
                          <a:pPr lvl="0" algn="r">
                            <a:spcBef>
                              <a:spcPct val="0"/>
                            </a:spcBef>
                            <a:defRPr/>
                          </a:pPr>
                          <a:r>
                            <a:rPr lang="pl-PL" sz="1100" b="1" dirty="0" smtClean="0">
                              <a:solidFill>
                                <a:schemeClr val="bg1"/>
                              </a:solidFill>
                            </a:rPr>
                            <a:t>10 </a:t>
                          </a:r>
                          <a:endParaRPr lang="pl-PL" sz="1100" b="1" dirty="0">
                            <a:solidFill>
                              <a:schemeClr val="bg1"/>
                            </a:solidFill>
                          </a:endParaRPr>
                        </a:p>
                      </p:txBody>
                    </p:sp>
                  </p:grpSp>
                </p:grpSp>
                <p:grpSp>
                  <p:nvGrpSpPr>
                    <p:cNvPr id="138" name="Grupa 74"/>
                    <p:cNvGrpSpPr/>
                    <p:nvPr/>
                  </p:nvGrpSpPr>
                  <p:grpSpPr>
                    <a:xfrm>
                      <a:off x="3143240" y="2500306"/>
                      <a:ext cx="3361392" cy="2500330"/>
                      <a:chOff x="3143240" y="2500306"/>
                      <a:chExt cx="3361392" cy="2500330"/>
                    </a:xfrm>
                  </p:grpSpPr>
                  <p:sp>
                    <p:nvSpPr>
                      <p:cNvPr id="139" name="Dowolny kształt 138"/>
                      <p:cNvSpPr/>
                      <p:nvPr/>
                    </p:nvSpPr>
                    <p:spPr>
                      <a:xfrm>
                        <a:off x="3143240" y="2500306"/>
                        <a:ext cx="3205552" cy="2500330"/>
                      </a:xfrm>
                      <a:custGeom>
                        <a:avLst/>
                        <a:gdLst>
                          <a:gd name="connsiteX0" fmla="*/ 3700131 w 3756838"/>
                          <a:gd name="connsiteY0" fmla="*/ 3030279 h 3030279"/>
                          <a:gd name="connsiteX1" fmla="*/ 3551275 w 3756838"/>
                          <a:gd name="connsiteY1" fmla="*/ 2849526 h 3030279"/>
                          <a:gd name="connsiteX2" fmla="*/ 3721396 w 3756838"/>
                          <a:gd name="connsiteY2" fmla="*/ 2402959 h 3030279"/>
                          <a:gd name="connsiteX3" fmla="*/ 3646968 w 3756838"/>
                          <a:gd name="connsiteY3" fmla="*/ 2020186 h 3030279"/>
                          <a:gd name="connsiteX4" fmla="*/ 3062177 w 3756838"/>
                          <a:gd name="connsiteY4" fmla="*/ 1509824 h 3030279"/>
                          <a:gd name="connsiteX5" fmla="*/ 2477386 w 3756838"/>
                          <a:gd name="connsiteY5" fmla="*/ 744279 h 3030279"/>
                          <a:gd name="connsiteX6" fmla="*/ 2339163 w 3756838"/>
                          <a:gd name="connsiteY6" fmla="*/ 393405 h 3030279"/>
                          <a:gd name="connsiteX7" fmla="*/ 1509824 w 3756838"/>
                          <a:gd name="connsiteY7" fmla="*/ 308345 h 3030279"/>
                          <a:gd name="connsiteX8" fmla="*/ 882503 w 3756838"/>
                          <a:gd name="connsiteY8" fmla="*/ 499731 h 3030279"/>
                          <a:gd name="connsiteX9" fmla="*/ 0 w 3756838"/>
                          <a:gd name="connsiteY9" fmla="*/ 0 h 303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56838" h="3030279">
                            <a:moveTo>
                              <a:pt x="3700131" y="3030279"/>
                            </a:moveTo>
                            <a:cubicBezTo>
                              <a:pt x="3623931" y="2992179"/>
                              <a:pt x="3547731" y="2954079"/>
                              <a:pt x="3551275" y="2849526"/>
                            </a:cubicBezTo>
                            <a:cubicBezTo>
                              <a:pt x="3554819" y="2744973"/>
                              <a:pt x="3705447" y="2541182"/>
                              <a:pt x="3721396" y="2402959"/>
                            </a:cubicBezTo>
                            <a:cubicBezTo>
                              <a:pt x="3737345" y="2264736"/>
                              <a:pt x="3756838" y="2169042"/>
                              <a:pt x="3646968" y="2020186"/>
                            </a:cubicBezTo>
                            <a:cubicBezTo>
                              <a:pt x="3537098" y="1871330"/>
                              <a:pt x="3257107" y="1722475"/>
                              <a:pt x="3062177" y="1509824"/>
                            </a:cubicBezTo>
                            <a:cubicBezTo>
                              <a:pt x="2867247" y="1297173"/>
                              <a:pt x="2597888" y="930349"/>
                              <a:pt x="2477386" y="744279"/>
                            </a:cubicBezTo>
                            <a:cubicBezTo>
                              <a:pt x="2356884" y="558209"/>
                              <a:pt x="2500423" y="466061"/>
                              <a:pt x="2339163" y="393405"/>
                            </a:cubicBezTo>
                            <a:cubicBezTo>
                              <a:pt x="2177903" y="320749"/>
                              <a:pt x="1752601" y="290624"/>
                              <a:pt x="1509824" y="308345"/>
                            </a:cubicBezTo>
                            <a:cubicBezTo>
                              <a:pt x="1267047" y="326066"/>
                              <a:pt x="1134140" y="551122"/>
                              <a:pt x="882503" y="499731"/>
                            </a:cubicBezTo>
                            <a:cubicBezTo>
                              <a:pt x="630866" y="448340"/>
                              <a:pt x="315433" y="224170"/>
                              <a:pt x="0" y="0"/>
                            </a:cubicBezTo>
                          </a:path>
                        </a:pathLst>
                      </a:custGeom>
                      <a:ln w="38100">
                        <a:solidFill>
                          <a:schemeClr val="tx2">
                            <a:lumMod val="50000"/>
                          </a:schemeClr>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140" name="Prostokąt 139"/>
                      <p:cNvSpPr/>
                      <p:nvPr/>
                    </p:nvSpPr>
                    <p:spPr>
                      <a:xfrm>
                        <a:off x="6143636" y="4714884"/>
                        <a:ext cx="360996" cy="261610"/>
                      </a:xfrm>
                      <a:prstGeom prst="rect">
                        <a:avLst/>
                      </a:prstGeom>
                    </p:spPr>
                    <p:txBody>
                      <a:bodyPr wrap="none">
                        <a:spAutoFit/>
                      </a:bodyPr>
                      <a:lstStyle/>
                      <a:p>
                        <a:pPr lvl="0" algn="r">
                          <a:spcBef>
                            <a:spcPct val="0"/>
                          </a:spcBef>
                          <a:defRPr/>
                        </a:pPr>
                        <a:r>
                          <a:rPr lang="pl-PL" sz="1100" b="1" dirty="0" smtClean="0">
                            <a:solidFill>
                              <a:schemeClr val="bg1"/>
                            </a:solidFill>
                          </a:rPr>
                          <a:t>11 </a:t>
                        </a:r>
                        <a:endParaRPr lang="pl-PL" sz="1100" b="1" dirty="0">
                          <a:solidFill>
                            <a:schemeClr val="bg1"/>
                          </a:solidFill>
                        </a:endParaRPr>
                      </a:p>
                    </p:txBody>
                  </p:sp>
                </p:grpSp>
              </p:grpSp>
              <p:grpSp>
                <p:nvGrpSpPr>
                  <p:cNvPr id="134" name="Grupa 78"/>
                  <p:cNvGrpSpPr/>
                  <p:nvPr/>
                </p:nvGrpSpPr>
                <p:grpSpPr>
                  <a:xfrm>
                    <a:off x="2928926" y="2714620"/>
                    <a:ext cx="432434" cy="285752"/>
                    <a:chOff x="2928926" y="2714620"/>
                    <a:chExt cx="432434" cy="285752"/>
                  </a:xfrm>
                </p:grpSpPr>
                <p:sp>
                  <p:nvSpPr>
                    <p:cNvPr id="135" name="Elipsa 134"/>
                    <p:cNvSpPr/>
                    <p:nvPr/>
                  </p:nvSpPr>
                  <p:spPr>
                    <a:xfrm>
                      <a:off x="3071802" y="2714620"/>
                      <a:ext cx="285752" cy="285752"/>
                    </a:xfrm>
                    <a:prstGeom prst="ellipse">
                      <a:avLst/>
                    </a:prstGeom>
                    <a:ln w="25400">
                      <a:solidFill>
                        <a:schemeClr val="tx2">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136" name="Prostokąt 135"/>
                    <p:cNvSpPr/>
                    <p:nvPr/>
                  </p:nvSpPr>
                  <p:spPr>
                    <a:xfrm>
                      <a:off x="2928926" y="2714620"/>
                      <a:ext cx="432434" cy="261610"/>
                    </a:xfrm>
                    <a:prstGeom prst="rect">
                      <a:avLst/>
                    </a:prstGeom>
                  </p:spPr>
                  <p:txBody>
                    <a:bodyPr wrap="square">
                      <a:spAutoFit/>
                    </a:bodyPr>
                    <a:lstStyle/>
                    <a:p>
                      <a:pPr lvl="0" algn="r">
                        <a:spcBef>
                          <a:spcPct val="0"/>
                        </a:spcBef>
                        <a:defRPr/>
                      </a:pPr>
                      <a:r>
                        <a:rPr lang="pl-PL" sz="1100" b="1" dirty="0" smtClean="0">
                          <a:solidFill>
                            <a:schemeClr val="bg1"/>
                          </a:solidFill>
                        </a:rPr>
                        <a:t>12 </a:t>
                      </a:r>
                      <a:endParaRPr lang="pl-PL" sz="1100" b="1" dirty="0">
                        <a:solidFill>
                          <a:schemeClr val="bg1"/>
                        </a:solidFill>
                      </a:endParaRPr>
                    </a:p>
                  </p:txBody>
                </p:sp>
              </p:grpSp>
            </p:grpSp>
            <p:grpSp>
              <p:nvGrpSpPr>
                <p:cNvPr id="130" name="Grupa 80"/>
                <p:cNvGrpSpPr/>
                <p:nvPr/>
              </p:nvGrpSpPr>
              <p:grpSpPr>
                <a:xfrm>
                  <a:off x="2571736" y="2071678"/>
                  <a:ext cx="360996" cy="285752"/>
                  <a:chOff x="2928927" y="4714884"/>
                  <a:chExt cx="360996" cy="285752"/>
                </a:xfrm>
              </p:grpSpPr>
              <p:sp>
                <p:nvSpPr>
                  <p:cNvPr id="131" name="Elipsa 130"/>
                  <p:cNvSpPr/>
                  <p:nvPr/>
                </p:nvSpPr>
                <p:spPr>
                  <a:xfrm>
                    <a:off x="3000364" y="4714884"/>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2" name="Prostokąt 131"/>
                  <p:cNvSpPr/>
                  <p:nvPr/>
                </p:nvSpPr>
                <p:spPr>
                  <a:xfrm>
                    <a:off x="2928927" y="4714884"/>
                    <a:ext cx="360996" cy="261610"/>
                  </a:xfrm>
                  <a:prstGeom prst="rect">
                    <a:avLst/>
                  </a:prstGeom>
                </p:spPr>
                <p:txBody>
                  <a:bodyPr wrap="none">
                    <a:spAutoFit/>
                  </a:bodyPr>
                  <a:lstStyle/>
                  <a:p>
                    <a:pPr lvl="0" algn="r">
                      <a:spcBef>
                        <a:spcPct val="0"/>
                      </a:spcBef>
                      <a:defRPr/>
                    </a:pPr>
                    <a:r>
                      <a:rPr lang="pl-PL" sz="1100" b="1" dirty="0" smtClean="0">
                        <a:solidFill>
                          <a:schemeClr val="bg1"/>
                        </a:solidFill>
                      </a:rPr>
                      <a:t>13 </a:t>
                    </a:r>
                    <a:endParaRPr lang="pl-PL" sz="1100" b="1" dirty="0">
                      <a:solidFill>
                        <a:schemeClr val="bg1"/>
                      </a:solidFill>
                    </a:endParaRPr>
                  </a:p>
                </p:txBody>
              </p:sp>
            </p:grpSp>
          </p:grpSp>
          <p:grpSp>
            <p:nvGrpSpPr>
              <p:cNvPr id="126" name="Grupa 84"/>
              <p:cNvGrpSpPr/>
              <p:nvPr/>
            </p:nvGrpSpPr>
            <p:grpSpPr>
              <a:xfrm>
                <a:off x="4000496" y="2928934"/>
                <a:ext cx="360996" cy="261610"/>
                <a:chOff x="4000496" y="2928934"/>
                <a:chExt cx="360996" cy="261610"/>
              </a:xfrm>
            </p:grpSpPr>
            <p:sp>
              <p:nvSpPr>
                <p:cNvPr id="127" name="Prostokąt 126"/>
                <p:cNvSpPr/>
                <p:nvPr/>
              </p:nvSpPr>
              <p:spPr>
                <a:xfrm>
                  <a:off x="4000496" y="2928934"/>
                  <a:ext cx="285752" cy="214314"/>
                </a:xfrm>
                <a:prstGeom prst="rect">
                  <a:avLst/>
                </a:prstGeom>
                <a:solidFill>
                  <a:srgbClr val="00B0F0">
                    <a:alpha val="30000"/>
                  </a:srgbClr>
                </a:solid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8" name="Prostokąt 127"/>
                <p:cNvSpPr/>
                <p:nvPr/>
              </p:nvSpPr>
              <p:spPr>
                <a:xfrm>
                  <a:off x="4000496" y="2928934"/>
                  <a:ext cx="360996" cy="261610"/>
                </a:xfrm>
                <a:prstGeom prst="rect">
                  <a:avLst/>
                </a:prstGeom>
              </p:spPr>
              <p:txBody>
                <a:bodyPr wrap="none">
                  <a:spAutoFit/>
                </a:bodyPr>
                <a:lstStyle/>
                <a:p>
                  <a:pPr lvl="0" algn="r">
                    <a:spcBef>
                      <a:spcPct val="0"/>
                    </a:spcBef>
                    <a:defRPr/>
                  </a:pPr>
                  <a:r>
                    <a:rPr lang="pl-PL" sz="1100" b="1" dirty="0" smtClean="0">
                      <a:solidFill>
                        <a:schemeClr val="bg1"/>
                      </a:solidFill>
                    </a:rPr>
                    <a:t>14 </a:t>
                  </a:r>
                  <a:endParaRPr lang="pl-PL" sz="1100" b="1" dirty="0">
                    <a:solidFill>
                      <a:schemeClr val="bg1"/>
                    </a:solidFill>
                  </a:endParaRPr>
                </a:p>
              </p:txBody>
            </p:sp>
          </p:grpSp>
        </p:grpSp>
        <p:grpSp>
          <p:nvGrpSpPr>
            <p:cNvPr id="117" name="Grupa 118"/>
            <p:cNvGrpSpPr/>
            <p:nvPr/>
          </p:nvGrpSpPr>
          <p:grpSpPr>
            <a:xfrm>
              <a:off x="4929190" y="2857497"/>
              <a:ext cx="328936" cy="571503"/>
              <a:chOff x="4929190" y="2857497"/>
              <a:chExt cx="328936" cy="571503"/>
            </a:xfrm>
          </p:grpSpPr>
          <p:cxnSp>
            <p:nvCxnSpPr>
              <p:cNvPr id="123" name="Łącznik prosty 122"/>
              <p:cNvCxnSpPr/>
              <p:nvPr/>
            </p:nvCxnSpPr>
            <p:spPr>
              <a:xfrm rot="5400000" flipH="1" flipV="1">
                <a:off x="4714878" y="3143248"/>
                <a:ext cx="571503" cy="2"/>
              </a:xfrm>
              <a:prstGeom prst="line">
                <a:avLst/>
              </a:prstGeom>
              <a:ln w="5715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4" name="Prostokąt 123"/>
              <p:cNvSpPr/>
              <p:nvPr/>
            </p:nvSpPr>
            <p:spPr>
              <a:xfrm>
                <a:off x="4929190" y="3000372"/>
                <a:ext cx="328936" cy="261610"/>
              </a:xfrm>
              <a:prstGeom prst="rect">
                <a:avLst/>
              </a:prstGeom>
            </p:spPr>
            <p:txBody>
              <a:bodyPr wrap="none">
                <a:spAutoFit/>
              </a:bodyPr>
              <a:lstStyle/>
              <a:p>
                <a:pPr lvl="0" algn="r">
                  <a:spcBef>
                    <a:spcPct val="0"/>
                  </a:spcBef>
                  <a:defRPr/>
                </a:pPr>
                <a:r>
                  <a:rPr lang="pl-PL" sz="1100" b="1" dirty="0" smtClean="0">
                    <a:solidFill>
                      <a:schemeClr val="bg1"/>
                    </a:solidFill>
                  </a:rPr>
                  <a:t>16</a:t>
                </a:r>
                <a:endParaRPr lang="pl-PL" sz="1100" b="1" dirty="0">
                  <a:solidFill>
                    <a:schemeClr val="bg1"/>
                  </a:solidFill>
                </a:endParaRPr>
              </a:p>
            </p:txBody>
          </p:sp>
        </p:grpSp>
        <p:grpSp>
          <p:nvGrpSpPr>
            <p:cNvPr id="118" name="Grupa 124"/>
            <p:cNvGrpSpPr/>
            <p:nvPr/>
          </p:nvGrpSpPr>
          <p:grpSpPr>
            <a:xfrm>
              <a:off x="6429388" y="3714752"/>
              <a:ext cx="714381" cy="285753"/>
              <a:chOff x="6429388" y="3714752"/>
              <a:chExt cx="714381" cy="285753"/>
            </a:xfrm>
          </p:grpSpPr>
          <p:sp>
            <p:nvSpPr>
              <p:cNvPr id="121" name="Prostokąt 120"/>
              <p:cNvSpPr/>
              <p:nvPr/>
            </p:nvSpPr>
            <p:spPr>
              <a:xfrm>
                <a:off x="6671956" y="3714752"/>
                <a:ext cx="328936" cy="261610"/>
              </a:xfrm>
              <a:prstGeom prst="rect">
                <a:avLst/>
              </a:prstGeom>
            </p:spPr>
            <p:txBody>
              <a:bodyPr wrap="none">
                <a:spAutoFit/>
              </a:bodyPr>
              <a:lstStyle/>
              <a:p>
                <a:pPr lvl="0" algn="r">
                  <a:spcBef>
                    <a:spcPct val="0"/>
                  </a:spcBef>
                  <a:defRPr/>
                </a:pPr>
                <a:r>
                  <a:rPr lang="pl-PL" sz="1100" b="1" dirty="0" smtClean="0">
                    <a:solidFill>
                      <a:schemeClr val="bg1"/>
                    </a:solidFill>
                  </a:rPr>
                  <a:t>16</a:t>
                </a:r>
                <a:endParaRPr lang="pl-PL" sz="1100" b="1" dirty="0">
                  <a:solidFill>
                    <a:schemeClr val="bg1"/>
                  </a:solidFill>
                </a:endParaRPr>
              </a:p>
            </p:txBody>
          </p:sp>
          <p:cxnSp>
            <p:nvCxnSpPr>
              <p:cNvPr id="122" name="Łącznik prosty 121"/>
              <p:cNvCxnSpPr/>
              <p:nvPr/>
            </p:nvCxnSpPr>
            <p:spPr>
              <a:xfrm>
                <a:off x="6429388" y="3929066"/>
                <a:ext cx="714381" cy="71439"/>
              </a:xfrm>
              <a:prstGeom prst="line">
                <a:avLst/>
              </a:prstGeom>
              <a:ln w="5715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19" name="Łącznik prosty 118"/>
            <p:cNvCxnSpPr/>
            <p:nvPr/>
          </p:nvCxnSpPr>
          <p:spPr>
            <a:xfrm rot="5400000" flipH="1" flipV="1">
              <a:off x="6072198" y="1785926"/>
              <a:ext cx="642942" cy="500066"/>
            </a:xfrm>
            <a:prstGeom prst="line">
              <a:avLst/>
            </a:prstGeom>
            <a:ln w="76200">
              <a:solidFill>
                <a:srgbClr val="0070C0">
                  <a:alpha val="60000"/>
                </a:srgb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0" name="Prostokąt 119"/>
            <p:cNvSpPr/>
            <p:nvPr/>
          </p:nvSpPr>
          <p:spPr>
            <a:xfrm>
              <a:off x="6143637" y="1881506"/>
              <a:ext cx="360996" cy="261610"/>
            </a:xfrm>
            <a:prstGeom prst="rect">
              <a:avLst/>
            </a:prstGeom>
          </p:spPr>
          <p:txBody>
            <a:bodyPr wrap="none">
              <a:spAutoFit/>
            </a:bodyPr>
            <a:lstStyle/>
            <a:p>
              <a:pPr lvl="0" algn="r">
                <a:spcBef>
                  <a:spcPct val="0"/>
                </a:spcBef>
                <a:defRPr/>
              </a:pPr>
              <a:r>
                <a:rPr lang="pl-PL" sz="1100" b="1" dirty="0" smtClean="0">
                  <a:solidFill>
                    <a:schemeClr val="bg1"/>
                  </a:solidFill>
                </a:rPr>
                <a:t>15 </a:t>
              </a:r>
              <a:endParaRPr lang="pl-PL" sz="1100" b="1" dirty="0">
                <a:solidFill>
                  <a:schemeClr val="bg1"/>
                </a:solidFill>
              </a:endParaRPr>
            </a:p>
          </p:txBody>
        </p:sp>
      </p:grpSp>
      <p:pic>
        <p:nvPicPr>
          <p:cNvPr id="98" name="Obraz 97"/>
          <p:cNvPicPr>
            <a:picLocks noChangeAspect="1"/>
          </p:cNvPicPr>
          <p:nvPr/>
        </p:nvPicPr>
        <p:blipFill rotWithShape="1">
          <a:blip r:embed="rId3"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rostokąt 9">
            <a:extLst>
              <a:ext uri="{FF2B5EF4-FFF2-40B4-BE49-F238E27FC236}">
                <a16:creationId xmlns:a16="http://schemas.microsoft.com/office/drawing/2014/main" xmlns="" id="{831CF183-BE94-44D4-8F53-A8CB5AF31484}"/>
              </a:ext>
            </a:extLst>
          </p:cNvPr>
          <p:cNvSpPr/>
          <p:nvPr/>
        </p:nvSpPr>
        <p:spPr>
          <a:xfrm>
            <a:off x="500034" y="-285776"/>
            <a:ext cx="8032406" cy="1197520"/>
          </a:xfrm>
          <a:prstGeom prst="rect">
            <a:avLst/>
          </a:prstGeom>
        </p:spPr>
        <p:txBody>
          <a:bodyPr wrap="square">
            <a:noAutofit/>
          </a:bodyPr>
          <a:lstStyle/>
          <a:p>
            <a:pPr lvl="0">
              <a:spcBef>
                <a:spcPct val="0"/>
              </a:spcBef>
              <a:defRPr/>
            </a:pPr>
            <a:endParaRPr lang="pl-PL" sz="1000" dirty="0">
              <a:solidFill>
                <a:schemeClr val="tx1">
                  <a:lumMod val="75000"/>
                  <a:lumOff val="25000"/>
                </a:schemeClr>
              </a:solidFill>
            </a:endParaRPr>
          </a:p>
        </p:txBody>
      </p:sp>
      <p:sp>
        <p:nvSpPr>
          <p:cNvPr id="12"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pl-PL" sz="1400" dirty="0">
                <a:solidFill>
                  <a:schemeClr val="tx1">
                    <a:lumMod val="75000"/>
                    <a:lumOff val="25000"/>
                  </a:schemeClr>
                </a:solidFill>
                <a:latin typeface="+mj-lt"/>
                <a:ea typeface="+mj-ea"/>
                <a:cs typeface="+mj-cs"/>
              </a:rPr>
              <a:t>MIEJSCOWE PLANY ZAGOSPODAROWANIA PRZESTRZENNEGO</a:t>
            </a:r>
          </a:p>
        </p:txBody>
      </p:sp>
      <p:sp>
        <p:nvSpPr>
          <p:cNvPr id="14"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endParaRPr lang="pl-PL" sz="1000" dirty="0">
              <a:solidFill>
                <a:schemeClr val="tx1">
                  <a:lumMod val="75000"/>
                  <a:lumOff val="25000"/>
                </a:schemeClr>
              </a:solidFill>
            </a:endParaRPr>
          </a:p>
          <a:p>
            <a:pPr algn="r">
              <a:lnSpc>
                <a:spcPts val="1100"/>
              </a:lnSpc>
              <a:spcBef>
                <a:spcPct val="0"/>
              </a:spcBef>
            </a:pPr>
            <a:r>
              <a:rPr lang="pl-PL" sz="1000" dirty="0">
                <a:solidFill>
                  <a:schemeClr val="tx1">
                    <a:lumMod val="75000"/>
                    <a:lumOff val="25000"/>
                  </a:schemeClr>
                </a:solidFill>
              </a:rPr>
              <a:t>WYTYCZNE PRZESTRZENNE Z KONSULTACJI SPOŁECZNYCH W RAMACH PROJEKTU „OSIEDLA KOMPLETNE”</a:t>
            </a:r>
          </a:p>
        </p:txBody>
      </p:sp>
      <p:cxnSp>
        <p:nvCxnSpPr>
          <p:cNvPr id="15" name="Łącznik prosty 14"/>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Prostokąt 12">
            <a:extLst>
              <a:ext uri="{FF2B5EF4-FFF2-40B4-BE49-F238E27FC236}">
                <a16:creationId xmlns:a16="http://schemas.microsoft.com/office/drawing/2014/main" xmlns="" id="{86E30928-8ED6-4E8A-BD41-A03D642AD601}"/>
              </a:ext>
            </a:extLst>
          </p:cNvPr>
          <p:cNvSpPr/>
          <p:nvPr/>
        </p:nvSpPr>
        <p:spPr>
          <a:xfrm>
            <a:off x="1285852" y="5929330"/>
            <a:ext cx="4429156" cy="785818"/>
          </a:xfrm>
          <a:prstGeom prst="rect">
            <a:avLst/>
          </a:prstGeom>
        </p:spPr>
        <p:txBody>
          <a:bodyPr wrap="square">
            <a:noAutofit/>
          </a:bodyPr>
          <a:lstStyle/>
          <a:p>
            <a:pPr lvl="0" algn="just">
              <a:spcBef>
                <a:spcPct val="0"/>
              </a:spcBef>
              <a:defRPr/>
            </a:pPr>
            <a:r>
              <a:rPr lang="pl-PL" sz="1000" dirty="0" smtClean="0">
                <a:solidFill>
                  <a:schemeClr val="tx1">
                    <a:lumMod val="75000"/>
                    <a:lumOff val="25000"/>
                  </a:schemeClr>
                </a:solidFill>
              </a:rPr>
              <a:t>Dominujące przeznaczenia w planach obowiązujących:</a:t>
            </a:r>
          </a:p>
          <a:p>
            <a:pPr lvl="0" algn="just">
              <a:spcBef>
                <a:spcPct val="0"/>
              </a:spcBef>
              <a:defRPr/>
            </a:pPr>
            <a:r>
              <a:rPr lang="pl-PL" sz="1000" dirty="0" smtClean="0">
                <a:solidFill>
                  <a:schemeClr val="tx1">
                    <a:lumMod val="75000"/>
                    <a:lumOff val="25000"/>
                  </a:schemeClr>
                </a:solidFill>
              </a:rPr>
              <a:t>zabudowa mieszkaniowa jednorodzinna, usługi, aktywność gospodarcza, </a:t>
            </a:r>
          </a:p>
          <a:p>
            <a:pPr lvl="0" algn="just">
              <a:spcBef>
                <a:spcPct val="0"/>
              </a:spcBef>
              <a:defRPr/>
            </a:pPr>
            <a:r>
              <a:rPr lang="pl-PL" sz="1000" dirty="0" smtClean="0">
                <a:solidFill>
                  <a:schemeClr val="tx1">
                    <a:lumMod val="75000"/>
                    <a:lumOff val="25000"/>
                  </a:schemeClr>
                </a:solidFill>
              </a:rPr>
              <a:t>sport i rekreacja oraz zieleń.</a:t>
            </a:r>
          </a:p>
          <a:p>
            <a:pPr algn="just">
              <a:spcBef>
                <a:spcPct val="0"/>
              </a:spcBef>
              <a:defRPr/>
            </a:pPr>
            <a:r>
              <a:rPr lang="pl-PL" sz="1000" dirty="0" smtClean="0">
                <a:solidFill>
                  <a:schemeClr val="tx1">
                    <a:lumMod val="75000"/>
                    <a:lumOff val="25000"/>
                  </a:schemeClr>
                </a:solidFill>
              </a:rPr>
              <a:t>Plany w opracowaniu: północno-wschodnia część  - przystąpienie  </a:t>
            </a:r>
            <a:r>
              <a:rPr lang="pl-PL" sz="1000" b="1" dirty="0" smtClean="0">
                <a:solidFill>
                  <a:schemeClr val="tx1">
                    <a:lumMod val="75000"/>
                    <a:lumOff val="25000"/>
                  </a:schemeClr>
                </a:solidFill>
              </a:rPr>
              <a:t>487</a:t>
            </a:r>
            <a:r>
              <a:rPr lang="pl-PL" sz="1000" dirty="0" smtClean="0">
                <a:solidFill>
                  <a:schemeClr val="tx1">
                    <a:lumMod val="75000"/>
                    <a:lumOff val="25000"/>
                  </a:schemeClr>
                </a:solidFill>
              </a:rPr>
              <a:t> z2012 r.</a:t>
            </a:r>
          </a:p>
          <a:p>
            <a:pPr lvl="0" algn="just">
              <a:spcBef>
                <a:spcPct val="0"/>
              </a:spcBef>
              <a:defRPr/>
            </a:pPr>
            <a:endParaRPr lang="pl-PL" sz="1000" dirty="0" smtClean="0">
              <a:solidFill>
                <a:schemeClr val="tx1">
                  <a:lumMod val="75000"/>
                  <a:lumOff val="25000"/>
                </a:schemeClr>
              </a:solidFill>
            </a:endParaRPr>
          </a:p>
          <a:p>
            <a:pPr lvl="0">
              <a:spcBef>
                <a:spcPct val="0"/>
              </a:spcBef>
              <a:defRPr/>
            </a:pPr>
            <a:endParaRPr lang="pl-PL" sz="1100" dirty="0" smtClean="0">
              <a:solidFill>
                <a:schemeClr val="tx1">
                  <a:lumMod val="75000"/>
                  <a:lumOff val="25000"/>
                </a:schemeClr>
              </a:solidFill>
            </a:endParaRPr>
          </a:p>
          <a:p>
            <a:pPr lvl="0">
              <a:spcBef>
                <a:spcPct val="0"/>
              </a:spcBef>
              <a:defRPr/>
            </a:pPr>
            <a:endParaRPr lang="pl-PL" sz="1100" dirty="0">
              <a:solidFill>
                <a:schemeClr val="tx1">
                  <a:lumMod val="75000"/>
                  <a:lumOff val="25000"/>
                </a:schemeClr>
              </a:solidFill>
            </a:endParaRPr>
          </a:p>
        </p:txBody>
      </p:sp>
      <p:pic>
        <p:nvPicPr>
          <p:cNvPr id="41" name="Obraz 40"/>
          <p:cNvPicPr>
            <a:picLocks noChangeAspect="1"/>
          </p:cNvPicPr>
          <p:nvPr/>
        </p:nvPicPr>
        <p:blipFill rotWithShape="1">
          <a:blip r:embed="rId2" cstate="print"/>
          <a:srcRect b="7858"/>
          <a:stretch/>
        </p:blipFill>
        <p:spPr>
          <a:xfrm>
            <a:off x="7970400" y="79200"/>
            <a:ext cx="1018800" cy="757512"/>
          </a:xfrm>
          <a:prstGeom prst="rect">
            <a:avLst/>
          </a:prstGeom>
        </p:spPr>
      </p:pic>
      <p:pic>
        <p:nvPicPr>
          <p:cNvPr id="42" name="Obraz 41"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3" cstate="print"/>
          <a:stretch>
            <a:fillRect/>
          </a:stretch>
        </p:blipFill>
        <p:spPr>
          <a:xfrm>
            <a:off x="1403904" y="908720"/>
            <a:ext cx="7128279" cy="5038720"/>
          </a:xfrm>
          <a:prstGeom prst="rect">
            <a:avLst/>
          </a:prstGeom>
        </p:spPr>
      </p:pic>
      <p:pic>
        <p:nvPicPr>
          <p:cNvPr id="11" name="Picture 3"/>
          <p:cNvPicPr>
            <a:picLocks noChangeAspect="1" noChangeArrowheads="1"/>
          </p:cNvPicPr>
          <p:nvPr/>
        </p:nvPicPr>
        <p:blipFill>
          <a:blip r:embed="rId4" cstate="print"/>
          <a:srcRect l="23225" t="52100" r="28344" b="29700"/>
          <a:stretch>
            <a:fillRect/>
          </a:stretch>
        </p:blipFill>
        <p:spPr bwMode="auto">
          <a:xfrm>
            <a:off x="5580112" y="6015601"/>
            <a:ext cx="2952328" cy="624070"/>
          </a:xfrm>
          <a:prstGeom prst="rect">
            <a:avLst/>
          </a:prstGeom>
          <a:noFill/>
          <a:ln w="9525">
            <a:noFill/>
            <a:miter lim="800000"/>
            <a:headEnd/>
            <a:tailEnd/>
          </a:ln>
        </p:spPr>
      </p:pic>
    </p:spTree>
  </p:cSld>
  <p:clrMapOvr>
    <a:masterClrMapping/>
  </p:clrMapOvr>
  <p:transition spd="med">
    <p:wip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ostokąt 16"/>
          <p:cNvSpPr/>
          <p:nvPr/>
        </p:nvSpPr>
        <p:spPr>
          <a:xfrm>
            <a:off x="1395167" y="1643050"/>
            <a:ext cx="7136092" cy="43577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p:cNvSpPr/>
          <p:nvPr/>
        </p:nvSpPr>
        <p:spPr>
          <a:xfrm>
            <a:off x="1357290" y="1058275"/>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1"/>
                  </a:solidFill>
                  <a:prstDash val="solid"/>
                </a:ln>
                <a:solidFill>
                  <a:schemeClr val="bg1"/>
                </a:solidFill>
                <a:effectLst>
                  <a:reflection blurRad="12700" stA="28000" endPos="45000" dist="1000" dir="5400000" sy="-100000" algn="bl" rotWithShape="0"/>
                </a:effectLst>
              </a:rPr>
              <a:t>PRZEMIESZCZANIE SIĘ </a:t>
            </a:r>
            <a:endParaRPr lang="pl-PL" sz="3200" cap="all" dirty="0">
              <a:ln w="9000" cmpd="sng">
                <a:solidFill>
                  <a:schemeClr val="accent1"/>
                </a:solidFill>
                <a:prstDash val="solid"/>
              </a:ln>
              <a:solidFill>
                <a:schemeClr val="bg1"/>
              </a:solidFill>
              <a:effectLst>
                <a:reflection blurRad="12700" stA="28000" endPos="45000" dist="1000" dir="5400000" sy="-100000" algn="bl" rotWithShape="0"/>
              </a:effectLst>
            </a:endParaRPr>
          </a:p>
        </p:txBody>
      </p:sp>
      <p:sp>
        <p:nvSpPr>
          <p:cNvPr id="11"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12" name="Łącznik prosty 11"/>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2"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lvl="0" algn="r">
              <a:spcBef>
                <a:spcPct val="0"/>
              </a:spcBef>
              <a:defRPr/>
            </a:pPr>
            <a:r>
              <a:rPr lang="pl-PL" sz="1400" dirty="0" smtClean="0">
                <a:solidFill>
                  <a:schemeClr val="tx1">
                    <a:lumMod val="75000"/>
                    <a:lumOff val="25000"/>
                  </a:schemeClr>
                </a:solidFill>
              </a:rPr>
              <a:t>WYKAZ ELEMENTÓW MAPY ZBIORCZEJ TEMATU PRZEMIESZCZANIE SIĘ</a:t>
            </a:r>
            <a:endParaRPr lang="pl-PL" sz="1400" dirty="0">
              <a:solidFill>
                <a:schemeClr val="tx1">
                  <a:lumMod val="75000"/>
                  <a:lumOff val="25000"/>
                </a:schemeClr>
              </a:solidFill>
            </a:endParaRPr>
          </a:p>
        </p:txBody>
      </p:sp>
      <p:sp>
        <p:nvSpPr>
          <p:cNvPr id="24" name="Prostokąt 23"/>
          <p:cNvSpPr/>
          <p:nvPr/>
        </p:nvSpPr>
        <p:spPr>
          <a:xfrm>
            <a:off x="1428728" y="2143116"/>
            <a:ext cx="7072362" cy="4429156"/>
          </a:xfrm>
          <a:prstGeom prst="rect">
            <a:avLst/>
          </a:prstGeom>
        </p:spPr>
        <p:txBody>
          <a:bodyPr wrap="square">
            <a:noAutofit/>
          </a:bodyPr>
          <a:lstStyle/>
          <a:p>
            <a:pPr marL="252000" indent="-252000">
              <a:spcBef>
                <a:spcPct val="0"/>
              </a:spcBef>
              <a:defRPr/>
            </a:pPr>
            <a:r>
              <a:rPr lang="pl-PL" sz="1000" b="1" dirty="0" smtClean="0">
                <a:solidFill>
                  <a:schemeClr val="accent1"/>
                </a:solidFill>
              </a:rPr>
              <a:t>1. ŚCIEŻKI PIESZO-ROWEROWE</a:t>
            </a:r>
            <a:r>
              <a:rPr lang="pl-PL" sz="1000" dirty="0" smtClean="0">
                <a:solidFill>
                  <a:schemeClr val="accent1"/>
                </a:solidFill>
              </a:rPr>
              <a:t>                                                                                                                   </a:t>
            </a:r>
          </a:p>
          <a:p>
            <a:pPr>
              <a:spcBef>
                <a:spcPct val="0"/>
              </a:spcBef>
              <a:defRPr/>
            </a:pPr>
            <a:r>
              <a:rPr lang="pl-PL" sz="1000" dirty="0" smtClean="0"/>
              <a:t>REALIZACJA ŚCIEŻKI ROWEROWEJ WZDŁUŻ UL. MAŚLICKIEJ ORAZ ŚCIEŻKI I CHODNIKA WZDŁUŻ  UL. BRODZKIEJ I UL.KOZIEJ, REMONT CHODNIKA NA UL. STODOLNEJ, REALIZACJA CHODNIKA I PROGÓW ZWALNIAJĄCYCH PRZY AL. ŚLIWOWEJ, PRZEJŚCIA DLA PIESZYCH PRZEZ </a:t>
            </a:r>
            <a:r>
              <a:rPr lang="pl-PL" sz="1000" dirty="0" smtClean="0"/>
              <a:t>UL</a:t>
            </a:r>
            <a:r>
              <a:rPr lang="pl-PL" sz="1000" dirty="0" smtClean="0"/>
              <a:t>. MAŚLICKĄ, UPORZĄDKOWANIE  UL.  WARMIŃSKIEJ, UPORZĄDKOWANIE  PARKOWANIA WZDŁUŻ  ZABUDOWY  JEDNORODZINNEJ.</a:t>
            </a:r>
            <a:endParaRPr lang="pl-PL" sz="1000" b="1" dirty="0" smtClean="0"/>
          </a:p>
          <a:p>
            <a:pPr>
              <a:spcBef>
                <a:spcPts val="400"/>
              </a:spcBef>
              <a:defRPr/>
            </a:pPr>
            <a:r>
              <a:rPr lang="pl-PL" sz="1000" b="1" dirty="0" smtClean="0">
                <a:solidFill>
                  <a:schemeClr val="accent1"/>
                </a:solidFill>
              </a:rPr>
              <a:t>2. BEZPIECZEŃSTWO POŁĄCZEŃ PIESZO-ROWEROWYCH</a:t>
            </a:r>
          </a:p>
          <a:p>
            <a:pPr>
              <a:spcBef>
                <a:spcPct val="0"/>
              </a:spcBef>
              <a:defRPr/>
            </a:pPr>
            <a:r>
              <a:rPr lang="pl-PL" sz="1000" dirty="0" smtClean="0"/>
              <a:t>ZAPEWNIENIE BEZPIECZEŃSTWA </a:t>
            </a:r>
            <a:r>
              <a:rPr lang="pl-PL" sz="1000" dirty="0" smtClean="0"/>
              <a:t>NA ŚCIEŻCE PIESZO - ROWEROWEJ POMIĘDZY UL.  MAŚLICKĄ  A UL. LUBELSKĄ (PRZY PRZYSTANKU BRODZKA) </a:t>
            </a:r>
            <a:r>
              <a:rPr lang="pl-PL" sz="1000" dirty="0" smtClean="0"/>
              <a:t>TJ</a:t>
            </a:r>
            <a:r>
              <a:rPr lang="pl-PL" sz="1000" dirty="0" smtClean="0"/>
              <a:t>. POPRAWA NAWIERZCHNI, MONTAŻ OŚWIETLENIA I SŁUPKÓW OD UL. LUBELSKIEJ I UL. </a:t>
            </a:r>
            <a:r>
              <a:rPr lang="pl-PL" sz="1000" dirty="0" smtClean="0"/>
              <a:t>MAŚLICKEJ</a:t>
            </a:r>
            <a:endParaRPr lang="pl-PL" sz="1000" dirty="0" smtClean="0"/>
          </a:p>
          <a:p>
            <a:pPr indent="-342900">
              <a:spcBef>
                <a:spcPts val="400"/>
              </a:spcBef>
              <a:defRPr/>
            </a:pPr>
            <a:r>
              <a:rPr lang="pl-PL" sz="1000" b="1" dirty="0" smtClean="0">
                <a:solidFill>
                  <a:schemeClr val="accent1"/>
                </a:solidFill>
              </a:rPr>
              <a:t>3. POWIĄZANIA WEWNĄTRZ  OSIEDLA</a:t>
            </a:r>
          </a:p>
          <a:p>
            <a:pPr>
              <a:spcBef>
                <a:spcPct val="0"/>
              </a:spcBef>
              <a:defRPr/>
            </a:pPr>
            <a:r>
              <a:rPr lang="pl-PL" sz="1000" dirty="0" smtClean="0"/>
              <a:t>ZAPEWNIENIE POWIĄZANIA PIESZO - ROWEROWEGO MIĘDZY UL. KRÓLEWIECKĄ I UL. WARCIAŃSKĄ, OŚWIETLENIE ŚCIEŻKI PIESZO - ROWEROWEJ ŁĄCZĄCEJ UL. KRÓLEWIECKĄ Z UL. NOTECKĄ, ZWIĘKSZENIE LICZBY PATROLI, ZAPEWNIENIE POŁĄCZENIA PIESZO - ROWEROWEGO Z TERENAMI ZIELENI POMIĘDZY LINĄ KOLEJOWĄ NR 273 I UL. KRÓLEWIECKĄ.</a:t>
            </a:r>
          </a:p>
          <a:p>
            <a:pPr indent="-342900">
              <a:spcBef>
                <a:spcPts val="400"/>
              </a:spcBef>
              <a:defRPr/>
            </a:pPr>
            <a:r>
              <a:rPr lang="pl-PL" sz="1000" b="1" dirty="0" smtClean="0">
                <a:solidFill>
                  <a:schemeClr val="accent1"/>
                </a:solidFill>
              </a:rPr>
              <a:t>4</a:t>
            </a:r>
            <a:r>
              <a:rPr lang="pl-PL" sz="1000" b="1" dirty="0" smtClean="0">
                <a:solidFill>
                  <a:schemeClr val="accent1"/>
                </a:solidFill>
              </a:rPr>
              <a:t>. </a:t>
            </a:r>
            <a:r>
              <a:rPr lang="pl-PL" sz="1000" b="1" dirty="0" smtClean="0">
                <a:solidFill>
                  <a:schemeClr val="accent1"/>
                </a:solidFill>
              </a:rPr>
              <a:t>UZUPEŁNIENIE UKŁADU ULIC</a:t>
            </a:r>
          </a:p>
          <a:p>
            <a:pPr>
              <a:spcBef>
                <a:spcPct val="0"/>
              </a:spcBef>
              <a:defRPr/>
            </a:pPr>
            <a:r>
              <a:rPr lang="pl-PL" sz="1000" dirty="0" smtClean="0"/>
              <a:t>PRZEDŁUŻENIE </a:t>
            </a:r>
            <a:r>
              <a:rPr lang="pl-PL" sz="1000" dirty="0" smtClean="0"/>
              <a:t>UL. RESZELSKIEJ DO UL. KRÓLEWIECKIEJ.  KIEROWCY Z BUDYNKÓW WIELORODZINNYCH Z OKOLICY UL. RESZELSKIEJ, </a:t>
            </a:r>
          </a:p>
          <a:p>
            <a:pPr>
              <a:spcBef>
                <a:spcPct val="0"/>
              </a:spcBef>
              <a:defRPr/>
            </a:pPr>
            <a:r>
              <a:rPr lang="pl-PL" sz="1000" dirty="0" smtClean="0"/>
              <a:t>UL. TOLKMICKIEJ, UL. OSTRÓDZKIEJ I UL. AUGUSTOWSKIEJ PRZEJEŻDŻAJĄ PRZEZ OSIEDLE DO UL. MAŚLICKIEJ LUB UL. KRÓLEWIECKIEJ.</a:t>
            </a:r>
          </a:p>
          <a:p>
            <a:pPr>
              <a:spcBef>
                <a:spcPct val="0"/>
              </a:spcBef>
              <a:defRPr/>
            </a:pPr>
            <a:r>
              <a:rPr lang="pl-PL" sz="1000" dirty="0" smtClean="0"/>
              <a:t>DOKOŃCZENIE UL.  BRODNICKIEJ, PRZEJŚCIE MIĘDZY UL.  HODOWLANĄ  A  UL.  GMINNĄ.</a:t>
            </a:r>
          </a:p>
          <a:p>
            <a:pPr indent="-342900">
              <a:spcBef>
                <a:spcPts val="400"/>
              </a:spcBef>
              <a:defRPr/>
            </a:pPr>
            <a:r>
              <a:rPr lang="pl-PL" sz="1000" b="1" dirty="0" smtClean="0">
                <a:solidFill>
                  <a:schemeClr val="accent1"/>
                </a:solidFill>
              </a:rPr>
              <a:t>5. OCHRONA WAŁÓW</a:t>
            </a:r>
          </a:p>
          <a:p>
            <a:pPr>
              <a:spcBef>
                <a:spcPct val="0"/>
              </a:spcBef>
              <a:defRPr/>
            </a:pPr>
            <a:r>
              <a:rPr lang="pl-PL" sz="1000" dirty="0" smtClean="0"/>
              <a:t>UTWARDZENIA DROGI NA WAŁACH RZEKI ODRY ORAZ ZABEZPIECZENIE WJAZDU POJAZDÓW PRYWATNYCH NA WAŁY ORAZ POPRAWA JAKOŚCI TRAKTU ŁĄCZĄCEGO UL.  POTOKOWĄ Z RZEKĄ ODRĄ I BUDOWA ŚCIEŻKI ROWEROWEJ.</a:t>
            </a:r>
          </a:p>
          <a:p>
            <a:pPr indent="-342900">
              <a:spcBef>
                <a:spcPts val="400"/>
              </a:spcBef>
              <a:defRPr/>
            </a:pPr>
            <a:r>
              <a:rPr lang="pl-PL" sz="1000" b="1" dirty="0" smtClean="0">
                <a:solidFill>
                  <a:schemeClr val="accent1"/>
                </a:solidFill>
              </a:rPr>
              <a:t>6. RONDA</a:t>
            </a:r>
          </a:p>
          <a:p>
            <a:pPr>
              <a:spcBef>
                <a:spcPct val="0"/>
              </a:spcBef>
              <a:defRPr/>
            </a:pPr>
            <a:r>
              <a:rPr lang="pl-PL" sz="1000" dirty="0" smtClean="0"/>
              <a:t>PRZEPROJEKTOWANIE SKRZYŻOWANIA UL. BRODZKA, UL. KRÓLEWIECKA, UL. MAŚLICKA. WSZYSTKIE SKRZYŻOWANIA </a:t>
            </a:r>
          </a:p>
          <a:p>
            <a:pPr>
              <a:spcBef>
                <a:spcPct val="0"/>
              </a:spcBef>
              <a:defRPr/>
            </a:pPr>
            <a:r>
              <a:rPr lang="pl-PL" sz="1000" dirty="0" smtClean="0"/>
              <a:t>Z  UL. KRÓLEWIECKĄ POWINNY BYĆ ZORGANIZOWANE JAKO RONDA.  ZAPROJEKTOWANIE I WPROWADZENIE RONDA TURBINOWEGO </a:t>
            </a:r>
          </a:p>
          <a:p>
            <a:pPr>
              <a:spcBef>
                <a:spcPct val="0"/>
              </a:spcBef>
              <a:defRPr/>
            </a:pPr>
            <a:r>
              <a:rPr lang="pl-PL" sz="1000" dirty="0" smtClean="0"/>
              <a:t>NA SKRZYŻOWANIU UL. KRÓLEWIECKIEJ Z  AL. ŚLĄSKĄ.</a:t>
            </a:r>
          </a:p>
          <a:p>
            <a:pPr>
              <a:spcBef>
                <a:spcPct val="0"/>
              </a:spcBef>
              <a:defRPr/>
            </a:pPr>
            <a:endParaRPr lang="pl-PL" sz="1000" dirty="0" smtClean="0"/>
          </a:p>
          <a:p>
            <a:pPr>
              <a:spcBef>
                <a:spcPct val="0"/>
              </a:spcBef>
              <a:defRPr/>
            </a:pPr>
            <a:endParaRPr lang="pl-PL" sz="1000" b="1" dirty="0" smtClean="0">
              <a:solidFill>
                <a:schemeClr val="accent1"/>
              </a:solidFill>
            </a:endParaRPr>
          </a:p>
          <a:p>
            <a:pPr>
              <a:spcBef>
                <a:spcPct val="0"/>
              </a:spcBef>
              <a:defRPr/>
            </a:pPr>
            <a:endParaRPr lang="pl-PL" sz="1000" dirty="0" smtClean="0"/>
          </a:p>
          <a:p>
            <a:pPr>
              <a:spcBef>
                <a:spcPct val="0"/>
              </a:spcBef>
              <a:defRPr/>
            </a:pPr>
            <a:endParaRPr lang="pl-PL" sz="1000" b="1" dirty="0" smtClean="0">
              <a:solidFill>
                <a:schemeClr val="accent1"/>
              </a:solidFill>
            </a:endParaRPr>
          </a:p>
          <a:p>
            <a:pPr>
              <a:spcBef>
                <a:spcPct val="0"/>
              </a:spcBef>
              <a:defRPr/>
            </a:pPr>
            <a:endParaRPr lang="pl-PL" sz="1000" dirty="0" smtClean="0"/>
          </a:p>
          <a:p>
            <a:pPr>
              <a:spcBef>
                <a:spcPct val="0"/>
              </a:spcBef>
              <a:defRPr/>
            </a:pPr>
            <a:endParaRPr lang="pl-PL" sz="1000" b="1" dirty="0" smtClean="0">
              <a:solidFill>
                <a:schemeClr val="accent1"/>
              </a:solidFill>
            </a:endParaRPr>
          </a:p>
          <a:p>
            <a:pPr>
              <a:spcBef>
                <a:spcPct val="0"/>
              </a:spcBef>
              <a:defRPr/>
            </a:pPr>
            <a:endParaRPr lang="pl-PL" sz="1000" dirty="0" smtClean="0"/>
          </a:p>
          <a:p>
            <a:pPr>
              <a:spcBef>
                <a:spcPct val="0"/>
              </a:spcBef>
              <a:defRPr/>
            </a:pPr>
            <a:endParaRPr lang="pl-PL" sz="1000" dirty="0" smtClean="0"/>
          </a:p>
          <a:p>
            <a:pPr>
              <a:spcBef>
                <a:spcPct val="0"/>
              </a:spcBef>
              <a:defRPr/>
            </a:pPr>
            <a:endParaRPr lang="pl-PL" sz="1000" b="1" dirty="0" smtClean="0">
              <a:solidFill>
                <a:schemeClr val="accent1"/>
              </a:solidFill>
            </a:endParaRPr>
          </a:p>
          <a:p>
            <a:pPr>
              <a:spcBef>
                <a:spcPct val="0"/>
              </a:spcBef>
              <a:defRPr/>
            </a:pPr>
            <a:endParaRPr lang="pl-PL" sz="1000" dirty="0" smtClean="0"/>
          </a:p>
          <a:p>
            <a:pPr>
              <a:spcBef>
                <a:spcPct val="0"/>
              </a:spcBef>
              <a:defRPr/>
            </a:pPr>
            <a:endParaRPr lang="pl-PL" sz="1000" b="1" dirty="0" smtClean="0">
              <a:solidFill>
                <a:schemeClr val="accent1"/>
              </a:solidFill>
            </a:endParaRPr>
          </a:p>
          <a:p>
            <a:pPr>
              <a:spcBef>
                <a:spcPct val="0"/>
              </a:spcBef>
              <a:defRPr/>
            </a:pPr>
            <a:r>
              <a:rPr lang="pl-PL" sz="1000" dirty="0" smtClean="0"/>
              <a:t> </a:t>
            </a:r>
          </a:p>
          <a:p>
            <a:pPr>
              <a:spcBef>
                <a:spcPct val="0"/>
              </a:spcBef>
              <a:defRPr/>
            </a:pPr>
            <a:endParaRPr lang="pl-PL" sz="1000" b="1" dirty="0" smtClean="0">
              <a:solidFill>
                <a:schemeClr val="accent1"/>
              </a:solidFill>
            </a:endParaRPr>
          </a:p>
          <a:p>
            <a:pPr>
              <a:spcBef>
                <a:spcPct val="0"/>
              </a:spcBef>
              <a:defRPr/>
            </a:pPr>
            <a:endParaRPr lang="pl-PL" sz="1000" dirty="0" smtClean="0"/>
          </a:p>
          <a:p>
            <a:pPr>
              <a:spcBef>
                <a:spcPct val="0"/>
              </a:spcBef>
              <a:defRPr/>
            </a:pPr>
            <a:endParaRPr lang="pl-PL" sz="1000" dirty="0" smtClean="0"/>
          </a:p>
          <a:p>
            <a:pPr>
              <a:spcBef>
                <a:spcPct val="0"/>
              </a:spcBef>
              <a:defRPr/>
            </a:pPr>
            <a:endParaRPr lang="pl-PL" sz="1000" dirty="0" smtClean="0"/>
          </a:p>
          <a:p>
            <a:pPr>
              <a:spcBef>
                <a:spcPct val="0"/>
              </a:spcBef>
              <a:defRPr/>
            </a:pPr>
            <a:endParaRPr lang="pl-PL" sz="1000" b="1" dirty="0" smtClean="0">
              <a:solidFill>
                <a:schemeClr val="accent1"/>
              </a:solidFill>
            </a:endParaRPr>
          </a:p>
          <a:p>
            <a:pPr>
              <a:spcBef>
                <a:spcPct val="0"/>
              </a:spcBef>
              <a:defRPr/>
            </a:pPr>
            <a:endParaRPr lang="pl-PL" sz="1000" dirty="0" smtClean="0"/>
          </a:p>
          <a:p>
            <a:pPr>
              <a:spcBef>
                <a:spcPct val="0"/>
              </a:spcBef>
              <a:defRPr/>
            </a:pPr>
            <a:endParaRPr lang="pl-PL" sz="1000" b="1" dirty="0" smtClean="0"/>
          </a:p>
          <a:p>
            <a:pPr>
              <a:spcBef>
                <a:spcPct val="0"/>
              </a:spcBef>
              <a:defRPr/>
            </a:pPr>
            <a:endParaRPr lang="pl-PL" sz="1000" b="1" dirty="0" smtClean="0"/>
          </a:p>
          <a:p>
            <a:pPr marL="252000" lvl="0" indent="-252000">
              <a:spcBef>
                <a:spcPct val="0"/>
              </a:spcBef>
              <a:defRPr/>
            </a:pPr>
            <a:endParaRPr lang="pl-PL" sz="1000" b="1" dirty="0" smtClean="0">
              <a:solidFill>
                <a:schemeClr val="accent4"/>
              </a:solidFill>
            </a:endParaRPr>
          </a:p>
          <a:p>
            <a:pPr marL="252000" lvl="0" indent="-252000">
              <a:spcBef>
                <a:spcPct val="0"/>
              </a:spcBef>
              <a:defRPr/>
            </a:pPr>
            <a:endParaRPr lang="pl-PL" sz="1000" b="1" dirty="0" smtClean="0">
              <a:solidFill>
                <a:schemeClr val="accent4"/>
              </a:solidFill>
            </a:endParaRPr>
          </a:p>
          <a:p>
            <a:pPr marL="252000" lvl="0" indent="-252000">
              <a:spcBef>
                <a:spcPct val="0"/>
              </a:spcBef>
              <a:defRPr/>
            </a:pPr>
            <a:endParaRPr lang="pl-PL" sz="1000" dirty="0" smtClean="0">
              <a:solidFill>
                <a:srgbClr val="00B0F0"/>
              </a:solidFill>
            </a:endParaRPr>
          </a:p>
          <a:p>
            <a:pPr marL="252000" lvl="0" indent="-252000">
              <a:spcBef>
                <a:spcPct val="0"/>
              </a:spcBef>
              <a:defRPr/>
            </a:pPr>
            <a:endParaRPr lang="pl-PL" sz="1000" dirty="0" smtClean="0">
              <a:solidFill>
                <a:srgbClr val="00B0F0"/>
              </a:solidFill>
            </a:endParaRPr>
          </a:p>
          <a:p>
            <a:pPr marL="252000" lvl="0" indent="-252000">
              <a:spcBef>
                <a:spcPct val="0"/>
              </a:spcBef>
              <a:defRPr/>
            </a:pPr>
            <a:endParaRPr lang="pl-PL" sz="1000" dirty="0">
              <a:solidFill>
                <a:srgbClr val="00B0F0"/>
              </a:solidFill>
            </a:endParaRPr>
          </a:p>
        </p:txBody>
      </p:sp>
      <p:pic>
        <p:nvPicPr>
          <p:cNvPr id="10" name="Obraz 9"/>
          <p:cNvPicPr>
            <a:picLocks noChangeAspect="1"/>
          </p:cNvPicPr>
          <p:nvPr/>
        </p:nvPicPr>
        <p:blipFill rotWithShape="1">
          <a:blip r:embed="rId2" cstate="print"/>
          <a:srcRect b="7858"/>
          <a:stretch/>
        </p:blipFill>
        <p:spPr>
          <a:xfrm>
            <a:off x="7970400" y="79200"/>
            <a:ext cx="1018800" cy="757512"/>
          </a:xfrm>
          <a:prstGeom prst="rect">
            <a:avLst/>
          </a:prstGeom>
        </p:spPr>
      </p:pic>
      <p:sp>
        <p:nvSpPr>
          <p:cNvPr id="18" name="Prostokąt 17"/>
          <p:cNvSpPr/>
          <p:nvPr/>
        </p:nvSpPr>
        <p:spPr>
          <a:xfrm>
            <a:off x="1457326" y="1714488"/>
            <a:ext cx="7000874" cy="366724"/>
          </a:xfrm>
          <a:prstGeom prst="rect">
            <a:avLst/>
          </a:prstGeom>
          <a:solidFill>
            <a:schemeClr val="accent1">
              <a:lumMod val="7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p:cNvSpPr txBox="1"/>
          <p:nvPr/>
        </p:nvSpPr>
        <p:spPr>
          <a:xfrm>
            <a:off x="1500166" y="1714488"/>
            <a:ext cx="3214710" cy="369332"/>
          </a:xfrm>
          <a:prstGeom prst="rect">
            <a:avLst/>
          </a:prstGeom>
          <a:noFill/>
        </p:spPr>
        <p:txBody>
          <a:bodyPr wrap="square" rtlCol="0">
            <a:spAutoFit/>
          </a:bodyPr>
          <a:lstStyle/>
          <a:p>
            <a:r>
              <a:rPr lang="pl-PL" dirty="0" smtClean="0">
                <a:solidFill>
                  <a:schemeClr val="bg1"/>
                </a:solidFill>
              </a:rPr>
              <a:t>MAPA ZBIORCZA</a:t>
            </a:r>
            <a:endParaRPr lang="pl-PL" dirty="0">
              <a:solidFill>
                <a:schemeClr val="bg1"/>
              </a:solidFill>
            </a:endParaRPr>
          </a:p>
        </p:txBody>
      </p:sp>
      <p:pic>
        <p:nvPicPr>
          <p:cNvPr id="20" name="Picture 2" descr="M:\UMW_Projekty\Niebieski_Stol\NIEB_STOL_TRAMAJ_WODNY\trasy_gis\jpg\front.jpg"/>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lum contrast="40000"/>
          </a:blip>
          <a:srcRect l="44464" t="93266" r="45239" b="3427"/>
          <a:stretch>
            <a:fillRect/>
          </a:stretch>
        </p:blipFill>
        <p:spPr bwMode="auto">
          <a:xfrm>
            <a:off x="6858016" y="1714488"/>
            <a:ext cx="1571636" cy="357190"/>
          </a:xfrm>
          <a:prstGeom prst="rect">
            <a:avLst/>
          </a:prstGeom>
          <a:noFill/>
        </p:spPr>
      </p:pic>
    </p:spTree>
  </p:cSld>
  <p:clrMapOvr>
    <a:masterClrMapping/>
  </p:clrMapOvr>
  <p:transition spd="med">
    <p:wip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ostokąt 16"/>
          <p:cNvSpPr/>
          <p:nvPr/>
        </p:nvSpPr>
        <p:spPr>
          <a:xfrm>
            <a:off x="1395167" y="1643050"/>
            <a:ext cx="7136092" cy="43577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p:cNvSpPr/>
          <p:nvPr/>
        </p:nvSpPr>
        <p:spPr>
          <a:xfrm>
            <a:off x="1457326" y="1714488"/>
            <a:ext cx="7000874" cy="366724"/>
          </a:xfrm>
          <a:prstGeom prst="rect">
            <a:avLst/>
          </a:prstGeom>
          <a:solidFill>
            <a:schemeClr val="accent1">
              <a:lumMod val="7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p:cNvSpPr txBox="1"/>
          <p:nvPr/>
        </p:nvSpPr>
        <p:spPr>
          <a:xfrm>
            <a:off x="1500166" y="1714488"/>
            <a:ext cx="3214710" cy="369332"/>
          </a:xfrm>
          <a:prstGeom prst="rect">
            <a:avLst/>
          </a:prstGeom>
          <a:noFill/>
        </p:spPr>
        <p:txBody>
          <a:bodyPr wrap="square" rtlCol="0">
            <a:spAutoFit/>
          </a:bodyPr>
          <a:lstStyle/>
          <a:p>
            <a:r>
              <a:rPr lang="pl-PL" dirty="0" smtClean="0">
                <a:solidFill>
                  <a:schemeClr val="bg1"/>
                </a:solidFill>
              </a:rPr>
              <a:t>MAPA ZBIORCZA</a:t>
            </a:r>
            <a:endParaRPr lang="pl-PL" dirty="0">
              <a:solidFill>
                <a:schemeClr val="bg1"/>
              </a:solidFill>
            </a:endParaRPr>
          </a:p>
        </p:txBody>
      </p:sp>
      <p:pic>
        <p:nvPicPr>
          <p:cNvPr id="16" name="Picture 2" descr="M:\UMW_Projekty\Niebieski_Stol\NIEB_STOL_TRAMAJ_WODNY\trasy_gis\jpg\front.jpg"/>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lum contrast="40000"/>
          </a:blip>
          <a:srcRect l="44464" t="93266" r="45239" b="3427"/>
          <a:stretch>
            <a:fillRect/>
          </a:stretch>
        </p:blipFill>
        <p:spPr bwMode="auto">
          <a:xfrm>
            <a:off x="6858016" y="1714488"/>
            <a:ext cx="1571636" cy="357190"/>
          </a:xfrm>
          <a:prstGeom prst="rect">
            <a:avLst/>
          </a:prstGeom>
          <a:noFill/>
        </p:spPr>
      </p:pic>
      <p:sp>
        <p:nvSpPr>
          <p:cNvPr id="11"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12" name="Łącznik prosty 11"/>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2"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lvl="0" algn="r">
              <a:spcBef>
                <a:spcPct val="0"/>
              </a:spcBef>
              <a:defRPr/>
            </a:pPr>
            <a:r>
              <a:rPr lang="pl-PL" sz="1400" dirty="0" smtClean="0">
                <a:solidFill>
                  <a:schemeClr val="tx1">
                    <a:lumMod val="75000"/>
                    <a:lumOff val="25000"/>
                  </a:schemeClr>
                </a:solidFill>
              </a:rPr>
              <a:t>WYKAZ ELEMENTÓW MAPY ZBIORCZEJ TEMATU PRZEMIESZCZANIE SIĘ</a:t>
            </a:r>
            <a:endParaRPr lang="pl-PL" sz="1400" dirty="0">
              <a:solidFill>
                <a:schemeClr val="tx1">
                  <a:lumMod val="75000"/>
                  <a:lumOff val="25000"/>
                </a:schemeClr>
              </a:solidFill>
            </a:endParaRPr>
          </a:p>
        </p:txBody>
      </p:sp>
      <p:sp>
        <p:nvSpPr>
          <p:cNvPr id="24" name="Prostokąt 23"/>
          <p:cNvSpPr/>
          <p:nvPr/>
        </p:nvSpPr>
        <p:spPr>
          <a:xfrm>
            <a:off x="1428728" y="2143116"/>
            <a:ext cx="7072362" cy="4071966"/>
          </a:xfrm>
          <a:prstGeom prst="rect">
            <a:avLst/>
          </a:prstGeom>
        </p:spPr>
        <p:txBody>
          <a:bodyPr wrap="square">
            <a:noAutofit/>
          </a:bodyPr>
          <a:lstStyle/>
          <a:p>
            <a:pPr indent="-342900">
              <a:spcBef>
                <a:spcPts val="400"/>
              </a:spcBef>
              <a:defRPr/>
            </a:pPr>
            <a:r>
              <a:rPr lang="pl-PL" sz="1000" b="1" dirty="0" smtClean="0">
                <a:solidFill>
                  <a:schemeClr val="accent1"/>
                </a:solidFill>
              </a:rPr>
              <a:t>7. POSZERZENIE UL. WARMIŃSKIEJ</a:t>
            </a:r>
          </a:p>
          <a:p>
            <a:pPr>
              <a:spcBef>
                <a:spcPct val="0"/>
              </a:spcBef>
              <a:defRPr/>
            </a:pPr>
            <a:r>
              <a:rPr lang="pl-PL" sz="1000" dirty="0" smtClean="0"/>
              <a:t>POSZERZENIE WYJAZDU PRZY UL. </a:t>
            </a:r>
            <a:r>
              <a:rPr lang="pl-PL" sz="1000" dirty="0" smtClean="0"/>
              <a:t>WARMIŃSKIEJ </a:t>
            </a:r>
            <a:r>
              <a:rPr lang="pl-PL" sz="1000" dirty="0" smtClean="0"/>
              <a:t>NA ODCINKU MIĘDZY UL. </a:t>
            </a:r>
            <a:r>
              <a:rPr lang="pl-PL" sz="1000" dirty="0" smtClean="0"/>
              <a:t>ROLNĄ A PASAŻEM </a:t>
            </a:r>
            <a:r>
              <a:rPr lang="pl-PL" sz="1000" dirty="0" smtClean="0"/>
              <a:t>KRÓLEWIECKIM.</a:t>
            </a:r>
          </a:p>
          <a:p>
            <a:pPr indent="-342900">
              <a:spcBef>
                <a:spcPts val="400"/>
              </a:spcBef>
              <a:defRPr/>
            </a:pPr>
            <a:r>
              <a:rPr lang="pl-PL" sz="1000" b="1" dirty="0" smtClean="0">
                <a:solidFill>
                  <a:schemeClr val="accent1"/>
                </a:solidFill>
              </a:rPr>
              <a:t>8. PARKING LUB ZIELENIEC</a:t>
            </a:r>
          </a:p>
          <a:p>
            <a:pPr>
              <a:spcBef>
                <a:spcPct val="0"/>
              </a:spcBef>
              <a:defRPr/>
            </a:pPr>
            <a:r>
              <a:rPr lang="pl-PL" sz="1000" dirty="0" smtClean="0"/>
              <a:t>UTWORZENIA PARKINGU W TRÓJKĄCIE PRZY WLOCIE UL. MRĄGOWSKIEJ W UL. KRÓLEWIECKĄ, WRAZ Z  ZIELENIĄ IZOLACYJNĄ </a:t>
            </a:r>
          </a:p>
          <a:p>
            <a:pPr>
              <a:spcBef>
                <a:spcPct val="0"/>
              </a:spcBef>
              <a:defRPr/>
            </a:pPr>
            <a:r>
              <a:rPr lang="pl-PL" sz="1000" dirty="0" smtClean="0"/>
              <a:t>I STACJĄ ROWERÓW MIEJSKICH LUB PRZEKSZTAŁCENIE CAŁEGO TERENU W ZIELENIEC.</a:t>
            </a:r>
          </a:p>
          <a:p>
            <a:pPr>
              <a:spcBef>
                <a:spcPts val="600"/>
              </a:spcBef>
              <a:defRPr/>
            </a:pPr>
            <a:r>
              <a:rPr lang="pl-PL" sz="1000" b="1" dirty="0" smtClean="0">
                <a:solidFill>
                  <a:schemeClr val="accent1"/>
                </a:solidFill>
              </a:rPr>
              <a:t>9. SKRZYŻOWANIE NA UL. SUWALSKIEJ</a:t>
            </a:r>
          </a:p>
          <a:p>
            <a:pPr>
              <a:spcBef>
                <a:spcPct val="0"/>
              </a:spcBef>
              <a:defRPr/>
            </a:pPr>
            <a:r>
              <a:rPr lang="pl-PL" sz="1000" dirty="0" smtClean="0"/>
              <a:t>POSZERZENIE SKRZYŻOWANIA UL. KRÓLEWIECKIEJ Z UL. SUWALSKĄ – WPROWDZENIE WYSPY NA ŚRODKU JEZDNI, PRZESUNIĘCIE PRZYSTANKU SUWALSKA, POPRAWA NAWIERZCHNI NA SKRZYŻOWANIU, MONTAŻ ELEMENTÓW SPOWALNIAJĄCYCH, ZAPEWNIENIE PRZEJŚCIE DLA PIESZYCH ZA MOSTEM NA RZECE  ŁUGOWNIE ORAZ DOJŚCIA DO TERENÓW ZIELENI NAD STAWEM KRÓLEWIECKIM.</a:t>
            </a:r>
          </a:p>
          <a:p>
            <a:pPr>
              <a:spcBef>
                <a:spcPts val="400"/>
              </a:spcBef>
              <a:defRPr/>
            </a:pPr>
            <a:r>
              <a:rPr lang="pl-PL" sz="1000" b="1" dirty="0" smtClean="0">
                <a:solidFill>
                  <a:schemeClr val="accent1"/>
                </a:solidFill>
              </a:rPr>
              <a:t>10</a:t>
            </a:r>
            <a:r>
              <a:rPr lang="pl-PL" sz="1000" b="1" dirty="0" smtClean="0">
                <a:solidFill>
                  <a:schemeClr val="accent1"/>
                </a:solidFill>
              </a:rPr>
              <a:t>. RUCH JEDNOKIERUNKOWY</a:t>
            </a:r>
          </a:p>
          <a:p>
            <a:pPr>
              <a:spcBef>
                <a:spcPct val="0"/>
              </a:spcBef>
              <a:defRPr/>
            </a:pPr>
            <a:r>
              <a:rPr lang="pl-PL" sz="1000" dirty="0" smtClean="0"/>
              <a:t>ZMIANA ORGANIZACJI RUCHU NA RUCH JEDNOKIERUNKOWY - UL. SUWALSKA (CZĘŚĆ MIESZKAŃCÓW BYŁ A  „ZA”) </a:t>
            </a:r>
          </a:p>
          <a:p>
            <a:pPr>
              <a:spcBef>
                <a:spcPct val="0"/>
              </a:spcBef>
              <a:defRPr/>
            </a:pPr>
            <a:r>
              <a:rPr lang="pl-PL" sz="1000" dirty="0" smtClean="0"/>
              <a:t>ORAZ  W PROSTOKĄCIE: UL. MRĄGOWSKA, UL. ROLNA, UL. WARMIŃSKA, UL. FROMBORSKA.</a:t>
            </a:r>
          </a:p>
          <a:p>
            <a:pPr>
              <a:spcBef>
                <a:spcPts val="400"/>
              </a:spcBef>
              <a:defRPr/>
            </a:pPr>
            <a:r>
              <a:rPr lang="pl-PL" sz="1000" b="1" dirty="0" smtClean="0">
                <a:solidFill>
                  <a:schemeClr val="accent1"/>
                </a:solidFill>
              </a:rPr>
              <a:t>11. LINIA TRAMWAJOWA</a:t>
            </a:r>
          </a:p>
          <a:p>
            <a:pPr>
              <a:spcBef>
                <a:spcPct val="0"/>
              </a:spcBef>
              <a:defRPr/>
            </a:pPr>
            <a:r>
              <a:rPr lang="pl-PL" sz="1000" dirty="0" smtClean="0"/>
              <a:t>DOPROWADZIENIE LINII TRAMWAJOWEJ NA OSIEDLE - MOŻE BYĆ ETAPAMI, NAJLEPIEJ KOMPLEKSOWO I CAŁOŚCIOWO Z UWAGI NA GWAŁTOWNY WZROST LICZBY LUDNOŚCI NA OSIEDLU.</a:t>
            </a:r>
          </a:p>
          <a:p>
            <a:pPr>
              <a:spcBef>
                <a:spcPts val="400"/>
              </a:spcBef>
              <a:defRPr/>
            </a:pPr>
            <a:r>
              <a:rPr lang="pl-PL" sz="1000" b="1" dirty="0" smtClean="0">
                <a:solidFill>
                  <a:schemeClr val="accent1"/>
                </a:solidFill>
              </a:rPr>
              <a:t>12. PRZYSTANEK KOLEJOWY MAŚLICE - STABŁOWICE</a:t>
            </a:r>
          </a:p>
          <a:p>
            <a:pPr>
              <a:spcBef>
                <a:spcPct val="0"/>
              </a:spcBef>
              <a:defRPr/>
            </a:pPr>
            <a:r>
              <a:rPr lang="pl-PL" sz="1000" dirty="0" smtClean="0"/>
              <a:t>BUDOWA PRZYSTANKU KOLEJOWEGO (MAŚLICE - STABŁOWICE) WRAZ Z PARKINGIEM PARK &amp; RIDE, BIKE &amp; RIDE, KISS &amp; RIDE </a:t>
            </a:r>
          </a:p>
          <a:p>
            <a:pPr>
              <a:spcBef>
                <a:spcPct val="0"/>
              </a:spcBef>
              <a:defRPr/>
            </a:pPr>
            <a:r>
              <a:rPr lang="pl-PL" sz="1000" dirty="0" smtClean="0"/>
              <a:t>NA WYSOKOŚCI UL . GÓRECKIEJ Z PRZEJŚCIEM PODZIEMNYM, ŁĄCZĄCYM OSIEDLA MAŚLICE I STABŁOWICE.</a:t>
            </a:r>
          </a:p>
          <a:p>
            <a:pPr>
              <a:spcBef>
                <a:spcPts val="400"/>
              </a:spcBef>
              <a:defRPr/>
            </a:pPr>
            <a:r>
              <a:rPr lang="pl-PL" sz="1000" b="1" dirty="0" smtClean="0">
                <a:solidFill>
                  <a:schemeClr val="accent1"/>
                </a:solidFill>
              </a:rPr>
              <a:t>13. WIADUKT KOLEJOWY</a:t>
            </a:r>
          </a:p>
          <a:p>
            <a:pPr>
              <a:spcBef>
                <a:spcPct val="0"/>
              </a:spcBef>
              <a:defRPr/>
            </a:pPr>
            <a:r>
              <a:rPr lang="pl-PL" sz="1000" dirty="0" smtClean="0"/>
              <a:t>BUDOWA WIADUKTU KOLEJOWEGO LUB OGRANICZENIE RUCHU DZIENNEGO NA TRASIE KOLEJOWEJ, TAK ABY ZMINIMALIZOWAĆ CZAS OCZEKIWANIA PRZY ZAMKNIĘTYM PRZEJEŹDZIE KOLEJOWYM LUB MONTAŻ SYSTEMU CZUJNIKÓW ZAMYKAJĄCY PRZEJAZD NA KRÓTKO.</a:t>
            </a:r>
          </a:p>
          <a:p>
            <a:pPr>
              <a:spcBef>
                <a:spcPct val="0"/>
              </a:spcBef>
              <a:defRPr/>
            </a:pPr>
            <a:r>
              <a:rPr lang="pl-PL" sz="1000" dirty="0" smtClean="0"/>
              <a:t>.</a:t>
            </a:r>
            <a:endParaRPr lang="pl-PL" sz="1000" dirty="0" smtClean="0"/>
          </a:p>
          <a:p>
            <a:pPr>
              <a:spcBef>
                <a:spcPct val="0"/>
              </a:spcBef>
              <a:defRPr/>
            </a:pPr>
            <a:endParaRPr lang="pl-PL" sz="1000" dirty="0" smtClean="0"/>
          </a:p>
          <a:p>
            <a:pPr>
              <a:spcBef>
                <a:spcPct val="0"/>
              </a:spcBef>
              <a:defRPr/>
            </a:pPr>
            <a:endParaRPr lang="pl-PL" sz="1000" b="1" dirty="0" smtClean="0">
              <a:solidFill>
                <a:schemeClr val="accent1"/>
              </a:solidFill>
            </a:endParaRPr>
          </a:p>
          <a:p>
            <a:pPr>
              <a:spcBef>
                <a:spcPct val="0"/>
              </a:spcBef>
              <a:defRPr/>
            </a:pPr>
            <a:endParaRPr lang="pl-PL" sz="1000" dirty="0" smtClean="0"/>
          </a:p>
          <a:p>
            <a:pPr>
              <a:spcBef>
                <a:spcPct val="0"/>
              </a:spcBef>
              <a:defRPr/>
            </a:pPr>
            <a:endParaRPr lang="pl-PL" sz="1000" b="1" dirty="0" smtClean="0">
              <a:solidFill>
                <a:schemeClr val="accent1"/>
              </a:solidFill>
            </a:endParaRPr>
          </a:p>
          <a:p>
            <a:pPr>
              <a:spcBef>
                <a:spcPct val="0"/>
              </a:spcBef>
              <a:defRPr/>
            </a:pPr>
            <a:endParaRPr lang="pl-PL" sz="1000" dirty="0" smtClean="0"/>
          </a:p>
          <a:p>
            <a:pPr>
              <a:spcBef>
                <a:spcPct val="0"/>
              </a:spcBef>
              <a:defRPr/>
            </a:pPr>
            <a:endParaRPr lang="pl-PL" sz="1000" b="1" dirty="0" smtClean="0">
              <a:solidFill>
                <a:schemeClr val="accent1"/>
              </a:solidFill>
            </a:endParaRPr>
          </a:p>
          <a:p>
            <a:pPr>
              <a:spcBef>
                <a:spcPct val="0"/>
              </a:spcBef>
              <a:defRPr/>
            </a:pPr>
            <a:endParaRPr lang="pl-PL" sz="1000" dirty="0" smtClean="0"/>
          </a:p>
          <a:p>
            <a:pPr>
              <a:spcBef>
                <a:spcPct val="0"/>
              </a:spcBef>
              <a:defRPr/>
            </a:pPr>
            <a:endParaRPr lang="pl-PL" sz="1000" b="1" dirty="0" smtClean="0">
              <a:solidFill>
                <a:schemeClr val="accent1"/>
              </a:solidFill>
            </a:endParaRPr>
          </a:p>
          <a:p>
            <a:pPr>
              <a:spcBef>
                <a:spcPct val="0"/>
              </a:spcBef>
              <a:defRPr/>
            </a:pPr>
            <a:endParaRPr lang="pl-PL" sz="1000" dirty="0" smtClean="0"/>
          </a:p>
          <a:p>
            <a:pPr>
              <a:spcBef>
                <a:spcPct val="0"/>
              </a:spcBef>
              <a:defRPr/>
            </a:pPr>
            <a:endParaRPr lang="pl-PL" sz="1000" b="1" dirty="0" smtClean="0">
              <a:solidFill>
                <a:schemeClr val="accent1"/>
              </a:solidFill>
            </a:endParaRPr>
          </a:p>
          <a:p>
            <a:pPr>
              <a:spcBef>
                <a:spcPct val="0"/>
              </a:spcBef>
              <a:defRPr/>
            </a:pPr>
            <a:endParaRPr lang="pl-PL" sz="1000" dirty="0" smtClean="0"/>
          </a:p>
          <a:p>
            <a:pPr>
              <a:spcBef>
                <a:spcPct val="0"/>
              </a:spcBef>
              <a:defRPr/>
            </a:pPr>
            <a:endParaRPr lang="pl-PL" sz="1000" b="1" dirty="0" smtClean="0">
              <a:solidFill>
                <a:schemeClr val="accent1"/>
              </a:solidFill>
            </a:endParaRPr>
          </a:p>
          <a:p>
            <a:pPr>
              <a:spcBef>
                <a:spcPct val="0"/>
              </a:spcBef>
              <a:defRPr/>
            </a:pPr>
            <a:endParaRPr lang="pl-PL" sz="1000" dirty="0" smtClean="0"/>
          </a:p>
          <a:p>
            <a:pPr>
              <a:spcBef>
                <a:spcPct val="0"/>
              </a:spcBef>
              <a:defRPr/>
            </a:pPr>
            <a:endParaRPr lang="pl-PL" sz="1000" b="1" dirty="0" smtClean="0">
              <a:solidFill>
                <a:schemeClr val="accent1"/>
              </a:solidFill>
            </a:endParaRPr>
          </a:p>
          <a:p>
            <a:pPr>
              <a:spcBef>
                <a:spcPct val="0"/>
              </a:spcBef>
              <a:defRPr/>
            </a:pPr>
            <a:endParaRPr lang="pl-PL" sz="1000" dirty="0" smtClean="0"/>
          </a:p>
          <a:p>
            <a:pPr>
              <a:spcBef>
                <a:spcPct val="0"/>
              </a:spcBef>
              <a:defRPr/>
            </a:pPr>
            <a:endParaRPr lang="pl-PL" sz="1000" dirty="0" smtClean="0"/>
          </a:p>
          <a:p>
            <a:pPr>
              <a:spcBef>
                <a:spcPct val="0"/>
              </a:spcBef>
              <a:defRPr/>
            </a:pPr>
            <a:endParaRPr lang="pl-PL" sz="1000" b="1" dirty="0" smtClean="0">
              <a:solidFill>
                <a:schemeClr val="accent1"/>
              </a:solidFill>
            </a:endParaRPr>
          </a:p>
          <a:p>
            <a:pPr>
              <a:spcBef>
                <a:spcPct val="0"/>
              </a:spcBef>
              <a:defRPr/>
            </a:pPr>
            <a:endParaRPr lang="pl-PL" sz="1000" dirty="0" smtClean="0"/>
          </a:p>
          <a:p>
            <a:pPr>
              <a:spcBef>
                <a:spcPct val="0"/>
              </a:spcBef>
              <a:defRPr/>
            </a:pPr>
            <a:endParaRPr lang="pl-PL" sz="1000" b="1" dirty="0" smtClean="0">
              <a:solidFill>
                <a:schemeClr val="accent1"/>
              </a:solidFill>
            </a:endParaRPr>
          </a:p>
          <a:p>
            <a:pPr>
              <a:spcBef>
                <a:spcPct val="0"/>
              </a:spcBef>
              <a:defRPr/>
            </a:pPr>
            <a:r>
              <a:rPr lang="pl-PL" sz="1000" dirty="0" smtClean="0"/>
              <a:t> </a:t>
            </a:r>
          </a:p>
          <a:p>
            <a:pPr>
              <a:spcBef>
                <a:spcPct val="0"/>
              </a:spcBef>
              <a:defRPr/>
            </a:pPr>
            <a:endParaRPr lang="pl-PL" sz="1000" b="1" dirty="0" smtClean="0">
              <a:solidFill>
                <a:schemeClr val="accent1"/>
              </a:solidFill>
            </a:endParaRPr>
          </a:p>
          <a:p>
            <a:pPr>
              <a:spcBef>
                <a:spcPct val="0"/>
              </a:spcBef>
              <a:defRPr/>
            </a:pPr>
            <a:endParaRPr lang="pl-PL" sz="1000" dirty="0" smtClean="0"/>
          </a:p>
          <a:p>
            <a:pPr>
              <a:spcBef>
                <a:spcPct val="0"/>
              </a:spcBef>
              <a:defRPr/>
            </a:pPr>
            <a:endParaRPr lang="pl-PL" sz="1000" dirty="0" smtClean="0"/>
          </a:p>
          <a:p>
            <a:pPr>
              <a:spcBef>
                <a:spcPct val="0"/>
              </a:spcBef>
              <a:defRPr/>
            </a:pPr>
            <a:endParaRPr lang="pl-PL" sz="1000" dirty="0" smtClean="0"/>
          </a:p>
          <a:p>
            <a:pPr>
              <a:spcBef>
                <a:spcPct val="0"/>
              </a:spcBef>
              <a:defRPr/>
            </a:pPr>
            <a:endParaRPr lang="pl-PL" sz="1000" b="1" dirty="0" smtClean="0">
              <a:solidFill>
                <a:schemeClr val="accent1"/>
              </a:solidFill>
            </a:endParaRPr>
          </a:p>
          <a:p>
            <a:pPr>
              <a:spcBef>
                <a:spcPct val="0"/>
              </a:spcBef>
              <a:defRPr/>
            </a:pPr>
            <a:endParaRPr lang="pl-PL" sz="1000" dirty="0" smtClean="0"/>
          </a:p>
          <a:p>
            <a:pPr>
              <a:spcBef>
                <a:spcPct val="0"/>
              </a:spcBef>
              <a:defRPr/>
            </a:pPr>
            <a:endParaRPr lang="pl-PL" sz="1000" b="1" dirty="0" smtClean="0"/>
          </a:p>
          <a:p>
            <a:pPr>
              <a:spcBef>
                <a:spcPct val="0"/>
              </a:spcBef>
              <a:defRPr/>
            </a:pPr>
            <a:endParaRPr lang="pl-PL" sz="1000" b="1" dirty="0" smtClean="0"/>
          </a:p>
          <a:p>
            <a:pPr marL="252000" lvl="0" indent="-252000">
              <a:spcBef>
                <a:spcPct val="0"/>
              </a:spcBef>
              <a:defRPr/>
            </a:pPr>
            <a:endParaRPr lang="pl-PL" sz="1000" b="1" dirty="0" smtClean="0">
              <a:solidFill>
                <a:schemeClr val="accent4"/>
              </a:solidFill>
            </a:endParaRPr>
          </a:p>
          <a:p>
            <a:pPr marL="252000" lvl="0" indent="-252000">
              <a:spcBef>
                <a:spcPct val="0"/>
              </a:spcBef>
              <a:defRPr/>
            </a:pPr>
            <a:endParaRPr lang="pl-PL" sz="1000" b="1" dirty="0" smtClean="0">
              <a:solidFill>
                <a:schemeClr val="accent4"/>
              </a:solidFill>
            </a:endParaRPr>
          </a:p>
          <a:p>
            <a:pPr marL="252000" lvl="0" indent="-252000">
              <a:spcBef>
                <a:spcPct val="0"/>
              </a:spcBef>
              <a:defRPr/>
            </a:pPr>
            <a:endParaRPr lang="pl-PL" sz="1000" dirty="0" smtClean="0">
              <a:solidFill>
                <a:srgbClr val="00B0F0"/>
              </a:solidFill>
            </a:endParaRPr>
          </a:p>
          <a:p>
            <a:pPr marL="252000" lvl="0" indent="-252000">
              <a:spcBef>
                <a:spcPct val="0"/>
              </a:spcBef>
              <a:defRPr/>
            </a:pPr>
            <a:endParaRPr lang="pl-PL" sz="1000" dirty="0" smtClean="0">
              <a:solidFill>
                <a:srgbClr val="00B0F0"/>
              </a:solidFill>
            </a:endParaRPr>
          </a:p>
          <a:p>
            <a:pPr marL="252000" lvl="0" indent="-252000">
              <a:spcBef>
                <a:spcPct val="0"/>
              </a:spcBef>
              <a:defRPr/>
            </a:pPr>
            <a:endParaRPr lang="pl-PL" sz="1000" dirty="0">
              <a:solidFill>
                <a:srgbClr val="00B0F0"/>
              </a:solidFill>
            </a:endParaRPr>
          </a:p>
        </p:txBody>
      </p:sp>
      <p:pic>
        <p:nvPicPr>
          <p:cNvPr id="10" name="Obraz 9"/>
          <p:cNvPicPr>
            <a:picLocks noChangeAspect="1"/>
          </p:cNvPicPr>
          <p:nvPr/>
        </p:nvPicPr>
        <p:blipFill rotWithShape="1">
          <a:blip r:embed="rId3" cstate="print"/>
          <a:srcRect b="7858"/>
          <a:stretch/>
        </p:blipFill>
        <p:spPr>
          <a:xfrm>
            <a:off x="7970400" y="79200"/>
            <a:ext cx="1018800" cy="757512"/>
          </a:xfrm>
          <a:prstGeom prst="rect">
            <a:avLst/>
          </a:prstGeom>
        </p:spPr>
      </p:pic>
      <p:sp>
        <p:nvSpPr>
          <p:cNvPr id="9" name="Prostokąt 8"/>
          <p:cNvSpPr/>
          <p:nvPr/>
        </p:nvSpPr>
        <p:spPr>
          <a:xfrm>
            <a:off x="1357290" y="1058275"/>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1"/>
                  </a:solidFill>
                  <a:prstDash val="solid"/>
                </a:ln>
                <a:solidFill>
                  <a:schemeClr val="bg1"/>
                </a:solidFill>
                <a:effectLst>
                  <a:reflection blurRad="12700" stA="28000" endPos="45000" dist="1000" dir="5400000" sy="-100000" algn="bl" rotWithShape="0"/>
                </a:effectLst>
              </a:rPr>
              <a:t>PRZEMIESZCZANIE SIĘ </a:t>
            </a:r>
            <a:endParaRPr lang="pl-PL" sz="3200" cap="all" dirty="0">
              <a:ln w="9000" cmpd="sng">
                <a:solidFill>
                  <a:schemeClr val="accent1"/>
                </a:solidFill>
                <a:prstDash val="solid"/>
              </a:ln>
              <a:solidFill>
                <a:schemeClr val="bg1"/>
              </a:solidFill>
              <a:effectLst>
                <a:reflection blurRad="12700" stA="28000" endPos="45000" dist="1000" dir="5400000" sy="-100000" algn="bl" rotWithShape="0"/>
              </a:effectLst>
            </a:endParaRPr>
          </a:p>
        </p:txBody>
      </p:sp>
    </p:spTree>
  </p:cSld>
  <p:clrMapOvr>
    <a:masterClrMapping/>
  </p:clrMapOvr>
  <p:transition spd="med">
    <p:wip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ostokąt 16"/>
          <p:cNvSpPr/>
          <p:nvPr/>
        </p:nvSpPr>
        <p:spPr>
          <a:xfrm>
            <a:off x="1395167" y="1643050"/>
            <a:ext cx="7136092" cy="43577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p:cNvSpPr/>
          <p:nvPr/>
        </p:nvSpPr>
        <p:spPr>
          <a:xfrm>
            <a:off x="1457326" y="1714488"/>
            <a:ext cx="7000874" cy="366724"/>
          </a:xfrm>
          <a:prstGeom prst="rect">
            <a:avLst/>
          </a:prstGeom>
          <a:solidFill>
            <a:schemeClr val="accent1">
              <a:lumMod val="7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p:cNvSpPr txBox="1"/>
          <p:nvPr/>
        </p:nvSpPr>
        <p:spPr>
          <a:xfrm>
            <a:off x="1500166" y="1714488"/>
            <a:ext cx="3214710" cy="369332"/>
          </a:xfrm>
          <a:prstGeom prst="rect">
            <a:avLst/>
          </a:prstGeom>
          <a:noFill/>
        </p:spPr>
        <p:txBody>
          <a:bodyPr wrap="square" rtlCol="0">
            <a:spAutoFit/>
          </a:bodyPr>
          <a:lstStyle/>
          <a:p>
            <a:r>
              <a:rPr lang="pl-PL" dirty="0" smtClean="0">
                <a:solidFill>
                  <a:schemeClr val="bg1"/>
                </a:solidFill>
              </a:rPr>
              <a:t>MAPA ZBIORCZA</a:t>
            </a:r>
            <a:endParaRPr lang="pl-PL" dirty="0">
              <a:solidFill>
                <a:schemeClr val="bg1"/>
              </a:solidFill>
            </a:endParaRPr>
          </a:p>
        </p:txBody>
      </p:sp>
      <p:pic>
        <p:nvPicPr>
          <p:cNvPr id="16" name="Picture 2" descr="M:\UMW_Projekty\Niebieski_Stol\NIEB_STOL_TRAMAJ_WODNY\trasy_gis\jpg\front.jpg"/>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lum contrast="40000"/>
          </a:blip>
          <a:srcRect l="44464" t="93266" r="45239" b="3427"/>
          <a:stretch>
            <a:fillRect/>
          </a:stretch>
        </p:blipFill>
        <p:spPr bwMode="auto">
          <a:xfrm>
            <a:off x="6858016" y="1714488"/>
            <a:ext cx="1571636" cy="357190"/>
          </a:xfrm>
          <a:prstGeom prst="rect">
            <a:avLst/>
          </a:prstGeom>
          <a:noFill/>
        </p:spPr>
      </p:pic>
      <p:sp>
        <p:nvSpPr>
          <p:cNvPr id="11"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12" name="Łącznik prosty 11"/>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2"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lvl="0" algn="r">
              <a:spcBef>
                <a:spcPct val="0"/>
              </a:spcBef>
              <a:defRPr/>
            </a:pPr>
            <a:r>
              <a:rPr lang="pl-PL" sz="1400" dirty="0" smtClean="0">
                <a:solidFill>
                  <a:schemeClr val="tx1">
                    <a:lumMod val="75000"/>
                    <a:lumOff val="25000"/>
                  </a:schemeClr>
                </a:solidFill>
              </a:rPr>
              <a:t>WYKAZ ELEMENTÓW MAPY ZBIORCZEJ TEMATU PRZEMIESZCZANIE SIĘ</a:t>
            </a:r>
            <a:endParaRPr lang="pl-PL" sz="1400" dirty="0">
              <a:solidFill>
                <a:schemeClr val="tx1">
                  <a:lumMod val="75000"/>
                  <a:lumOff val="25000"/>
                </a:schemeClr>
              </a:solidFill>
            </a:endParaRPr>
          </a:p>
        </p:txBody>
      </p:sp>
      <p:sp>
        <p:nvSpPr>
          <p:cNvPr id="24" name="Prostokąt 23"/>
          <p:cNvSpPr/>
          <p:nvPr/>
        </p:nvSpPr>
        <p:spPr>
          <a:xfrm>
            <a:off x="1428728" y="2143116"/>
            <a:ext cx="7072362" cy="4071966"/>
          </a:xfrm>
          <a:prstGeom prst="rect">
            <a:avLst/>
          </a:prstGeom>
        </p:spPr>
        <p:txBody>
          <a:bodyPr wrap="square">
            <a:noAutofit/>
          </a:bodyPr>
          <a:lstStyle/>
          <a:p>
            <a:pPr>
              <a:spcBef>
                <a:spcPts val="400"/>
              </a:spcBef>
              <a:defRPr/>
            </a:pPr>
            <a:r>
              <a:rPr lang="pl-PL" sz="1000" b="1" dirty="0" smtClean="0">
                <a:solidFill>
                  <a:schemeClr val="accent1"/>
                </a:solidFill>
              </a:rPr>
              <a:t>14. PARKING PRZY UL. SUWALSKIEJ</a:t>
            </a:r>
          </a:p>
          <a:p>
            <a:pPr>
              <a:spcBef>
                <a:spcPct val="0"/>
              </a:spcBef>
              <a:defRPr/>
            </a:pPr>
            <a:r>
              <a:rPr lang="pl-PL" sz="1000" dirty="0" smtClean="0"/>
              <a:t>ROZBUDOWA PARKINGU PRZY SZKOLE NA UL. SUWALSKIEJ I UDOSTĘPNIENIE GO DLA MIESZKAŃCÓW PO GODZINACH PRACY SZKOŁY.</a:t>
            </a:r>
          </a:p>
          <a:p>
            <a:pPr>
              <a:spcBef>
                <a:spcPts val="400"/>
              </a:spcBef>
              <a:defRPr/>
            </a:pPr>
            <a:r>
              <a:rPr lang="pl-PL" sz="1000" b="1" dirty="0" smtClean="0">
                <a:solidFill>
                  <a:schemeClr val="accent1"/>
                </a:solidFill>
              </a:rPr>
              <a:t>15. PROM PRZEZ RZEKĘ ODRĘ</a:t>
            </a:r>
          </a:p>
          <a:p>
            <a:pPr>
              <a:spcBef>
                <a:spcPct val="0"/>
              </a:spcBef>
              <a:defRPr/>
            </a:pPr>
            <a:r>
              <a:rPr lang="pl-PL" sz="1000" dirty="0" smtClean="0"/>
              <a:t>PRZYWRÓCENIE PRZEPRAWY PROMOWEJ PRZEZ RZEKĘ ODRĘ, ŁĄCZĄC UL. RĘDZIŃSKĄ I UL. ŻUŻLOWCÓW, KOMUNIKACJA </a:t>
            </a:r>
            <a:r>
              <a:rPr lang="pl-PL" sz="1000" dirty="0" smtClean="0"/>
              <a:t>PIESZO -</a:t>
            </a:r>
            <a:r>
              <a:rPr lang="pl-PL" sz="1000" dirty="0" smtClean="0"/>
              <a:t>ROWEROWA.</a:t>
            </a:r>
          </a:p>
          <a:p>
            <a:pPr>
              <a:spcBef>
                <a:spcPts val="400"/>
              </a:spcBef>
              <a:defRPr/>
            </a:pPr>
            <a:r>
              <a:rPr lang="pl-PL" sz="1000" b="1" dirty="0" smtClean="0">
                <a:solidFill>
                  <a:schemeClr val="accent1"/>
                </a:solidFill>
              </a:rPr>
              <a:t>16. KŁADKI NA </a:t>
            </a:r>
            <a:r>
              <a:rPr lang="pl-PL" sz="1000" b="1" dirty="0" smtClean="0">
                <a:solidFill>
                  <a:schemeClr val="accent1"/>
                </a:solidFill>
              </a:rPr>
              <a:t>RZEKACH </a:t>
            </a:r>
            <a:r>
              <a:rPr lang="pl-PL" sz="1000" b="1" dirty="0" smtClean="0">
                <a:solidFill>
                  <a:schemeClr val="accent1"/>
                </a:solidFill>
              </a:rPr>
              <a:t>ŁUGOWINIE I ŚLĘZIE</a:t>
            </a:r>
          </a:p>
          <a:p>
            <a:pPr>
              <a:spcBef>
                <a:spcPct val="0"/>
              </a:spcBef>
              <a:defRPr/>
            </a:pPr>
            <a:r>
              <a:rPr lang="pl-PL" sz="1000" dirty="0" smtClean="0"/>
              <a:t>KŁADKA PRZEZ RZEKĘ ŁUGOWINĘ OD UL. OSTRÓDZKIEJ WRAZ ZE ŚCIEŻKĄ W KIERUNKU KOŚCIOŁA PRZY UL. MAŚLICKIEJ  </a:t>
            </a:r>
          </a:p>
          <a:p>
            <a:pPr>
              <a:spcBef>
                <a:spcPct val="0"/>
              </a:spcBef>
              <a:defRPr/>
            </a:pPr>
            <a:r>
              <a:rPr lang="pl-PL" sz="1000" dirty="0" smtClean="0"/>
              <a:t>KŁADKA PIESZO - ROWEROWA PRZEZ RZEKĘ ŚLĘZĘ - ZAPEWNIEINIE POŁĄCZENIE TERENÓW REKREACYJNYCH NA MAŚLICACH </a:t>
            </a:r>
            <a:endParaRPr lang="pl-PL" sz="1000" dirty="0" smtClean="0"/>
          </a:p>
          <a:p>
            <a:pPr>
              <a:spcBef>
                <a:spcPct val="0"/>
              </a:spcBef>
              <a:defRPr/>
            </a:pPr>
            <a:r>
              <a:rPr lang="pl-PL" sz="1000" dirty="0" smtClean="0"/>
              <a:t>I </a:t>
            </a:r>
            <a:r>
              <a:rPr lang="pl-PL" sz="1000" dirty="0" smtClean="0"/>
              <a:t>PILCZYCACH.</a:t>
            </a:r>
          </a:p>
          <a:p>
            <a:pPr>
              <a:spcBef>
                <a:spcPct val="0"/>
              </a:spcBef>
              <a:defRPr/>
            </a:pPr>
            <a:endParaRPr lang="pl-PL" sz="1000" b="1" dirty="0" smtClean="0">
              <a:solidFill>
                <a:schemeClr val="accent1"/>
              </a:solidFill>
            </a:endParaRPr>
          </a:p>
          <a:p>
            <a:pPr>
              <a:spcBef>
                <a:spcPct val="0"/>
              </a:spcBef>
              <a:defRPr/>
            </a:pPr>
            <a:endParaRPr lang="pl-PL" sz="1000" dirty="0" smtClean="0"/>
          </a:p>
          <a:p>
            <a:pPr>
              <a:spcBef>
                <a:spcPct val="0"/>
              </a:spcBef>
              <a:defRPr/>
            </a:pPr>
            <a:endParaRPr lang="pl-PL" sz="1000" b="1" dirty="0" smtClean="0">
              <a:solidFill>
                <a:schemeClr val="accent1"/>
              </a:solidFill>
            </a:endParaRPr>
          </a:p>
          <a:p>
            <a:pPr>
              <a:spcBef>
                <a:spcPct val="0"/>
              </a:spcBef>
              <a:defRPr/>
            </a:pPr>
            <a:endParaRPr lang="pl-PL" sz="1000" dirty="0" smtClean="0"/>
          </a:p>
          <a:p>
            <a:pPr>
              <a:spcBef>
                <a:spcPct val="0"/>
              </a:spcBef>
              <a:defRPr/>
            </a:pPr>
            <a:endParaRPr lang="pl-PL" sz="1000" b="1" dirty="0" smtClean="0">
              <a:solidFill>
                <a:schemeClr val="accent1"/>
              </a:solidFill>
            </a:endParaRPr>
          </a:p>
          <a:p>
            <a:pPr>
              <a:spcBef>
                <a:spcPct val="0"/>
              </a:spcBef>
              <a:defRPr/>
            </a:pPr>
            <a:endParaRPr lang="pl-PL" sz="1000" dirty="0" smtClean="0"/>
          </a:p>
          <a:p>
            <a:pPr>
              <a:spcBef>
                <a:spcPct val="0"/>
              </a:spcBef>
              <a:defRPr/>
            </a:pPr>
            <a:endParaRPr lang="pl-PL" sz="1000" b="1" dirty="0" smtClean="0">
              <a:solidFill>
                <a:schemeClr val="accent1"/>
              </a:solidFill>
            </a:endParaRPr>
          </a:p>
          <a:p>
            <a:pPr>
              <a:spcBef>
                <a:spcPct val="0"/>
              </a:spcBef>
              <a:defRPr/>
            </a:pPr>
            <a:endParaRPr lang="pl-PL" sz="1000" dirty="0" smtClean="0"/>
          </a:p>
          <a:p>
            <a:pPr>
              <a:spcBef>
                <a:spcPct val="0"/>
              </a:spcBef>
              <a:defRPr/>
            </a:pPr>
            <a:endParaRPr lang="pl-PL" sz="1000" b="1" dirty="0" smtClean="0">
              <a:solidFill>
                <a:schemeClr val="accent1"/>
              </a:solidFill>
            </a:endParaRPr>
          </a:p>
          <a:p>
            <a:pPr>
              <a:spcBef>
                <a:spcPct val="0"/>
              </a:spcBef>
              <a:defRPr/>
            </a:pPr>
            <a:endParaRPr lang="pl-PL" sz="1000" dirty="0" smtClean="0"/>
          </a:p>
          <a:p>
            <a:pPr>
              <a:spcBef>
                <a:spcPct val="0"/>
              </a:spcBef>
              <a:defRPr/>
            </a:pPr>
            <a:endParaRPr lang="pl-PL" sz="1000" b="1" dirty="0" smtClean="0">
              <a:solidFill>
                <a:schemeClr val="accent1"/>
              </a:solidFill>
            </a:endParaRPr>
          </a:p>
          <a:p>
            <a:pPr>
              <a:spcBef>
                <a:spcPct val="0"/>
              </a:spcBef>
              <a:defRPr/>
            </a:pPr>
            <a:endParaRPr lang="pl-PL" sz="1000" dirty="0" smtClean="0"/>
          </a:p>
          <a:p>
            <a:pPr>
              <a:spcBef>
                <a:spcPct val="0"/>
              </a:spcBef>
              <a:defRPr/>
            </a:pPr>
            <a:endParaRPr lang="pl-PL" sz="1000" b="1" dirty="0" smtClean="0">
              <a:solidFill>
                <a:schemeClr val="accent1"/>
              </a:solidFill>
            </a:endParaRPr>
          </a:p>
          <a:p>
            <a:pPr>
              <a:spcBef>
                <a:spcPct val="0"/>
              </a:spcBef>
              <a:defRPr/>
            </a:pPr>
            <a:endParaRPr lang="pl-PL" sz="1000" dirty="0" smtClean="0"/>
          </a:p>
          <a:p>
            <a:pPr>
              <a:spcBef>
                <a:spcPct val="0"/>
              </a:spcBef>
              <a:defRPr/>
            </a:pPr>
            <a:endParaRPr lang="pl-PL" sz="1000" b="1" dirty="0" smtClean="0">
              <a:solidFill>
                <a:schemeClr val="accent1"/>
              </a:solidFill>
            </a:endParaRPr>
          </a:p>
          <a:p>
            <a:pPr>
              <a:spcBef>
                <a:spcPct val="0"/>
              </a:spcBef>
              <a:defRPr/>
            </a:pPr>
            <a:endParaRPr lang="pl-PL" sz="1000" dirty="0" smtClean="0"/>
          </a:p>
          <a:p>
            <a:pPr>
              <a:spcBef>
                <a:spcPct val="0"/>
              </a:spcBef>
              <a:defRPr/>
            </a:pPr>
            <a:endParaRPr lang="pl-PL" sz="1000" b="1" dirty="0" smtClean="0">
              <a:solidFill>
                <a:schemeClr val="accent1"/>
              </a:solidFill>
            </a:endParaRPr>
          </a:p>
          <a:p>
            <a:pPr>
              <a:spcBef>
                <a:spcPct val="0"/>
              </a:spcBef>
              <a:defRPr/>
            </a:pPr>
            <a:endParaRPr lang="pl-PL" sz="1000" dirty="0" smtClean="0"/>
          </a:p>
          <a:p>
            <a:pPr>
              <a:spcBef>
                <a:spcPct val="0"/>
              </a:spcBef>
              <a:defRPr/>
            </a:pPr>
            <a:endParaRPr lang="pl-PL" sz="1000" b="1" dirty="0" smtClean="0">
              <a:solidFill>
                <a:schemeClr val="accent1"/>
              </a:solidFill>
            </a:endParaRPr>
          </a:p>
          <a:p>
            <a:pPr>
              <a:spcBef>
                <a:spcPct val="0"/>
              </a:spcBef>
              <a:defRPr/>
            </a:pPr>
            <a:endParaRPr lang="pl-PL" sz="1000" dirty="0" smtClean="0"/>
          </a:p>
          <a:p>
            <a:pPr>
              <a:spcBef>
                <a:spcPct val="0"/>
              </a:spcBef>
              <a:defRPr/>
            </a:pPr>
            <a:endParaRPr lang="pl-PL" sz="1000" b="1" dirty="0" smtClean="0">
              <a:solidFill>
                <a:schemeClr val="accent1"/>
              </a:solidFill>
            </a:endParaRPr>
          </a:p>
          <a:p>
            <a:pPr>
              <a:spcBef>
                <a:spcPct val="0"/>
              </a:spcBef>
              <a:defRPr/>
            </a:pPr>
            <a:endParaRPr lang="pl-PL" sz="1000" dirty="0" smtClean="0"/>
          </a:p>
          <a:p>
            <a:pPr>
              <a:spcBef>
                <a:spcPct val="0"/>
              </a:spcBef>
              <a:defRPr/>
            </a:pPr>
            <a:endParaRPr lang="pl-PL" sz="1000" dirty="0" smtClean="0"/>
          </a:p>
          <a:p>
            <a:pPr>
              <a:spcBef>
                <a:spcPct val="0"/>
              </a:spcBef>
              <a:defRPr/>
            </a:pPr>
            <a:endParaRPr lang="pl-PL" sz="1000" b="1" dirty="0" smtClean="0">
              <a:solidFill>
                <a:schemeClr val="accent1"/>
              </a:solidFill>
            </a:endParaRPr>
          </a:p>
          <a:p>
            <a:pPr>
              <a:spcBef>
                <a:spcPct val="0"/>
              </a:spcBef>
              <a:defRPr/>
            </a:pPr>
            <a:endParaRPr lang="pl-PL" sz="1000" dirty="0" smtClean="0"/>
          </a:p>
          <a:p>
            <a:pPr>
              <a:spcBef>
                <a:spcPct val="0"/>
              </a:spcBef>
              <a:defRPr/>
            </a:pPr>
            <a:endParaRPr lang="pl-PL" sz="1000" b="1" dirty="0" smtClean="0">
              <a:solidFill>
                <a:schemeClr val="accent1"/>
              </a:solidFill>
            </a:endParaRPr>
          </a:p>
          <a:p>
            <a:pPr>
              <a:spcBef>
                <a:spcPct val="0"/>
              </a:spcBef>
              <a:defRPr/>
            </a:pPr>
            <a:r>
              <a:rPr lang="pl-PL" sz="1000" dirty="0" smtClean="0"/>
              <a:t> </a:t>
            </a:r>
          </a:p>
          <a:p>
            <a:pPr>
              <a:spcBef>
                <a:spcPct val="0"/>
              </a:spcBef>
              <a:defRPr/>
            </a:pPr>
            <a:endParaRPr lang="pl-PL" sz="1000" b="1" dirty="0" smtClean="0">
              <a:solidFill>
                <a:schemeClr val="accent1"/>
              </a:solidFill>
            </a:endParaRPr>
          </a:p>
          <a:p>
            <a:pPr>
              <a:spcBef>
                <a:spcPct val="0"/>
              </a:spcBef>
              <a:defRPr/>
            </a:pPr>
            <a:endParaRPr lang="pl-PL" sz="1000" dirty="0" smtClean="0"/>
          </a:p>
          <a:p>
            <a:pPr>
              <a:spcBef>
                <a:spcPct val="0"/>
              </a:spcBef>
              <a:defRPr/>
            </a:pPr>
            <a:endParaRPr lang="pl-PL" sz="1000" dirty="0" smtClean="0"/>
          </a:p>
          <a:p>
            <a:pPr>
              <a:spcBef>
                <a:spcPct val="0"/>
              </a:spcBef>
              <a:defRPr/>
            </a:pPr>
            <a:endParaRPr lang="pl-PL" sz="1000" dirty="0" smtClean="0"/>
          </a:p>
          <a:p>
            <a:pPr>
              <a:spcBef>
                <a:spcPct val="0"/>
              </a:spcBef>
              <a:defRPr/>
            </a:pPr>
            <a:endParaRPr lang="pl-PL" sz="1000" b="1" dirty="0" smtClean="0">
              <a:solidFill>
                <a:schemeClr val="accent1"/>
              </a:solidFill>
            </a:endParaRPr>
          </a:p>
          <a:p>
            <a:pPr>
              <a:spcBef>
                <a:spcPct val="0"/>
              </a:spcBef>
              <a:defRPr/>
            </a:pPr>
            <a:endParaRPr lang="pl-PL" sz="1000" dirty="0" smtClean="0"/>
          </a:p>
          <a:p>
            <a:pPr>
              <a:spcBef>
                <a:spcPct val="0"/>
              </a:spcBef>
              <a:defRPr/>
            </a:pPr>
            <a:endParaRPr lang="pl-PL" sz="1000" b="1" dirty="0" smtClean="0"/>
          </a:p>
          <a:p>
            <a:pPr>
              <a:spcBef>
                <a:spcPct val="0"/>
              </a:spcBef>
              <a:defRPr/>
            </a:pPr>
            <a:endParaRPr lang="pl-PL" sz="1000" b="1" dirty="0" smtClean="0"/>
          </a:p>
          <a:p>
            <a:pPr marL="252000" lvl="0" indent="-252000">
              <a:spcBef>
                <a:spcPct val="0"/>
              </a:spcBef>
              <a:defRPr/>
            </a:pPr>
            <a:endParaRPr lang="pl-PL" sz="1000" b="1" dirty="0" smtClean="0">
              <a:solidFill>
                <a:schemeClr val="accent4"/>
              </a:solidFill>
            </a:endParaRPr>
          </a:p>
          <a:p>
            <a:pPr marL="252000" lvl="0" indent="-252000">
              <a:spcBef>
                <a:spcPct val="0"/>
              </a:spcBef>
              <a:defRPr/>
            </a:pPr>
            <a:endParaRPr lang="pl-PL" sz="1000" b="1" dirty="0" smtClean="0">
              <a:solidFill>
                <a:schemeClr val="accent4"/>
              </a:solidFill>
            </a:endParaRPr>
          </a:p>
          <a:p>
            <a:pPr marL="252000" lvl="0" indent="-252000">
              <a:spcBef>
                <a:spcPct val="0"/>
              </a:spcBef>
              <a:defRPr/>
            </a:pPr>
            <a:endParaRPr lang="pl-PL" sz="1000" dirty="0" smtClean="0">
              <a:solidFill>
                <a:srgbClr val="00B0F0"/>
              </a:solidFill>
            </a:endParaRPr>
          </a:p>
          <a:p>
            <a:pPr marL="252000" lvl="0" indent="-252000">
              <a:spcBef>
                <a:spcPct val="0"/>
              </a:spcBef>
              <a:defRPr/>
            </a:pPr>
            <a:endParaRPr lang="pl-PL" sz="1000" dirty="0" smtClean="0">
              <a:solidFill>
                <a:srgbClr val="00B0F0"/>
              </a:solidFill>
            </a:endParaRPr>
          </a:p>
          <a:p>
            <a:pPr marL="252000" lvl="0" indent="-252000">
              <a:spcBef>
                <a:spcPct val="0"/>
              </a:spcBef>
              <a:defRPr/>
            </a:pPr>
            <a:endParaRPr lang="pl-PL" sz="1000" dirty="0">
              <a:solidFill>
                <a:srgbClr val="00B0F0"/>
              </a:solidFill>
            </a:endParaRPr>
          </a:p>
        </p:txBody>
      </p:sp>
      <p:pic>
        <p:nvPicPr>
          <p:cNvPr id="10" name="Obraz 9"/>
          <p:cNvPicPr>
            <a:picLocks noChangeAspect="1"/>
          </p:cNvPicPr>
          <p:nvPr/>
        </p:nvPicPr>
        <p:blipFill rotWithShape="1">
          <a:blip r:embed="rId3" cstate="print"/>
          <a:srcRect b="7858"/>
          <a:stretch/>
        </p:blipFill>
        <p:spPr>
          <a:xfrm>
            <a:off x="7970400" y="79200"/>
            <a:ext cx="1018800" cy="757512"/>
          </a:xfrm>
          <a:prstGeom prst="rect">
            <a:avLst/>
          </a:prstGeom>
        </p:spPr>
      </p:pic>
      <p:sp>
        <p:nvSpPr>
          <p:cNvPr id="9" name="Prostokąt 8"/>
          <p:cNvSpPr/>
          <p:nvPr/>
        </p:nvSpPr>
        <p:spPr>
          <a:xfrm>
            <a:off x="1357290" y="1058275"/>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1"/>
                  </a:solidFill>
                  <a:prstDash val="solid"/>
                </a:ln>
                <a:solidFill>
                  <a:schemeClr val="bg1"/>
                </a:solidFill>
                <a:effectLst>
                  <a:reflection blurRad="12700" stA="28000" endPos="45000" dist="1000" dir="5400000" sy="-100000" algn="bl" rotWithShape="0"/>
                </a:effectLst>
              </a:rPr>
              <a:t>PRZEMIESZCZANIE SIĘ </a:t>
            </a:r>
            <a:endParaRPr lang="pl-PL" sz="3200" cap="all" dirty="0">
              <a:ln w="9000" cmpd="sng">
                <a:solidFill>
                  <a:schemeClr val="accent1"/>
                </a:solidFill>
                <a:prstDash val="solid"/>
              </a:ln>
              <a:solidFill>
                <a:schemeClr val="bg1"/>
              </a:solidFill>
              <a:effectLst>
                <a:reflection blurRad="12700" stA="28000" endPos="45000" dist="1000" dir="5400000" sy="-100000" algn="bl" rotWithShape="0"/>
              </a:effectLst>
            </a:endParaRPr>
          </a:p>
        </p:txBody>
      </p:sp>
    </p:spTree>
  </p:cSld>
  <p:clrMapOvr>
    <a:masterClrMapping/>
  </p:clrMapOvr>
  <p:transition spd="med">
    <p:wip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rostokąt 12"/>
          <p:cNvSpPr/>
          <p:nvPr/>
        </p:nvSpPr>
        <p:spPr>
          <a:xfrm>
            <a:off x="1395167" y="1643050"/>
            <a:ext cx="7136092" cy="43577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p:cNvSpPr/>
          <p:nvPr/>
        </p:nvSpPr>
        <p:spPr>
          <a:xfrm>
            <a:off x="1357290" y="1058275"/>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1"/>
                  </a:solidFill>
                  <a:prstDash val="solid"/>
                </a:ln>
                <a:solidFill>
                  <a:schemeClr val="bg1"/>
                </a:solidFill>
                <a:effectLst>
                  <a:reflection blurRad="12700" stA="28000" endPos="45000" dist="1000" dir="5400000" sy="-100000" algn="bl" rotWithShape="0"/>
                </a:effectLst>
              </a:rPr>
              <a:t>PRZEMIESZCZANIE SIĘ </a:t>
            </a:r>
            <a:endParaRPr lang="pl-PL" sz="3200" cap="all" dirty="0">
              <a:ln w="9000" cmpd="sng">
                <a:solidFill>
                  <a:schemeClr val="accent1"/>
                </a:solidFill>
                <a:prstDash val="solid"/>
              </a:ln>
              <a:solidFill>
                <a:schemeClr val="bg1"/>
              </a:solidFill>
              <a:effectLst>
                <a:reflection blurRad="12700" stA="28000" endPos="45000" dist="1000" dir="5400000" sy="-100000" algn="bl" rotWithShape="0"/>
              </a:effectLst>
            </a:endParaRPr>
          </a:p>
        </p:txBody>
      </p:sp>
      <p:sp>
        <p:nvSpPr>
          <p:cNvPr id="17" name="Prostokąt 16"/>
          <p:cNvSpPr/>
          <p:nvPr/>
        </p:nvSpPr>
        <p:spPr>
          <a:xfrm>
            <a:off x="1457326" y="1714488"/>
            <a:ext cx="7000874" cy="366724"/>
          </a:xfrm>
          <a:prstGeom prst="rect">
            <a:avLst/>
          </a:prstGeom>
          <a:solidFill>
            <a:schemeClr val="accent1">
              <a:lumMod val="75000"/>
              <a:alpha val="68000"/>
            </a:schemeClr>
          </a:solidFill>
          <a:ln w="63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pole tekstowe 17"/>
          <p:cNvSpPr txBox="1"/>
          <p:nvPr/>
        </p:nvSpPr>
        <p:spPr>
          <a:xfrm>
            <a:off x="1500166" y="1714488"/>
            <a:ext cx="5143536" cy="369332"/>
          </a:xfrm>
          <a:prstGeom prst="rect">
            <a:avLst/>
          </a:prstGeom>
          <a:noFill/>
        </p:spPr>
        <p:txBody>
          <a:bodyPr wrap="square" rtlCol="0">
            <a:spAutoFit/>
          </a:bodyPr>
          <a:lstStyle/>
          <a:p>
            <a:r>
              <a:rPr lang="pl-PL" dirty="0" smtClean="0">
                <a:solidFill>
                  <a:schemeClr val="bg1"/>
                </a:solidFill>
              </a:rPr>
              <a:t>ZAGADNIENIA BEZ WSKAZANEJ LOKALIZACJI</a:t>
            </a:r>
            <a:endParaRPr lang="pl-PL" dirty="0">
              <a:solidFill>
                <a:schemeClr val="bg1"/>
              </a:solidFill>
            </a:endParaRPr>
          </a:p>
        </p:txBody>
      </p:sp>
      <p:sp>
        <p:nvSpPr>
          <p:cNvPr id="11"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12" name="Łącznik prosty 11"/>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lvl="0" algn="r">
              <a:spcBef>
                <a:spcPct val="0"/>
              </a:spcBef>
              <a:defRPr/>
            </a:pPr>
            <a:r>
              <a:rPr lang="pl-PL" sz="1400" dirty="0">
                <a:solidFill>
                  <a:schemeClr val="tx1">
                    <a:lumMod val="75000"/>
                    <a:lumOff val="25000"/>
                  </a:schemeClr>
                </a:solidFill>
              </a:rPr>
              <a:t>ZAGADNIENIA </a:t>
            </a:r>
            <a:r>
              <a:rPr lang="pl-PL" sz="1400" dirty="0" smtClean="0">
                <a:solidFill>
                  <a:schemeClr val="tx1">
                    <a:lumMod val="75000"/>
                    <a:lumOff val="25000"/>
                  </a:schemeClr>
                </a:solidFill>
              </a:rPr>
              <a:t>OGÓLNE, NIEWSKAZANE NA MAPIE TEMATU PRZEMIESZCZANIE SIĘ</a:t>
            </a:r>
            <a:endParaRPr lang="pl-PL" sz="1400" dirty="0">
              <a:solidFill>
                <a:schemeClr val="tx1">
                  <a:lumMod val="75000"/>
                  <a:lumOff val="25000"/>
                </a:schemeClr>
              </a:solidFill>
            </a:endParaRPr>
          </a:p>
        </p:txBody>
      </p:sp>
      <p:sp>
        <p:nvSpPr>
          <p:cNvPr id="15" name="Prostokąt 14"/>
          <p:cNvSpPr/>
          <p:nvPr/>
        </p:nvSpPr>
        <p:spPr>
          <a:xfrm>
            <a:off x="1428728" y="2143116"/>
            <a:ext cx="7072362" cy="4071966"/>
          </a:xfrm>
          <a:prstGeom prst="rect">
            <a:avLst/>
          </a:prstGeom>
        </p:spPr>
        <p:txBody>
          <a:bodyPr wrap="square">
            <a:noAutofit/>
          </a:bodyPr>
          <a:lstStyle/>
          <a:p>
            <a:pPr marL="252000" lvl="0" indent="-252000">
              <a:spcBef>
                <a:spcPct val="0"/>
              </a:spcBef>
              <a:defRPr/>
            </a:pPr>
            <a:r>
              <a:rPr lang="pl-PL" sz="1000" b="1" dirty="0" smtClean="0">
                <a:solidFill>
                  <a:schemeClr val="accent1"/>
                </a:solidFill>
              </a:rPr>
              <a:t>1  POPRAWA PŁYNNOŚCI RUCHU</a:t>
            </a:r>
            <a:endParaRPr lang="pl-PL" sz="1000" dirty="0" smtClean="0">
              <a:solidFill>
                <a:schemeClr val="accent1"/>
              </a:solidFill>
            </a:endParaRPr>
          </a:p>
          <a:p>
            <a:pPr lvl="0">
              <a:spcBef>
                <a:spcPct val="0"/>
              </a:spcBef>
              <a:defRPr/>
            </a:pPr>
            <a:r>
              <a:rPr lang="pl-PL" sz="1000" dirty="0" smtClean="0"/>
              <a:t>WPROWADZENIE DZIAŁAŃ POPRAWIAJĄCYCH PŁYNNOŚĆ RUCH NA WJAZDACH I WYJAZDACH.</a:t>
            </a:r>
            <a:endParaRPr lang="pl-PL" sz="1000" dirty="0" smtClean="0"/>
          </a:p>
          <a:p>
            <a:pPr marL="252000" lvl="0" indent="-252000">
              <a:spcBef>
                <a:spcPts val="400"/>
              </a:spcBef>
              <a:defRPr/>
            </a:pPr>
            <a:r>
              <a:rPr lang="pl-PL" sz="1000" b="1" dirty="0" smtClean="0">
                <a:solidFill>
                  <a:schemeClr val="accent1"/>
                </a:solidFill>
              </a:rPr>
              <a:t>2. WIDOCZNOŚĆ PRZY UL. STODOLNEJ</a:t>
            </a:r>
          </a:p>
          <a:p>
            <a:pPr marL="252000" lvl="0" indent="-252000">
              <a:spcBef>
                <a:spcPct val="0"/>
              </a:spcBef>
              <a:defRPr/>
            </a:pPr>
            <a:r>
              <a:rPr lang="pl-PL" sz="1000" dirty="0" smtClean="0"/>
              <a:t>POPRAWA WIDOCZNOŚCI </a:t>
            </a:r>
            <a:r>
              <a:rPr lang="pl-PL" sz="1000" dirty="0" smtClean="0"/>
              <a:t>PRZY WYJEŹDZIE ZE SKRZYŻOWANIA KOZIA / STODOLNA - POTRZEBNE LUSTRO.</a:t>
            </a:r>
          </a:p>
          <a:p>
            <a:pPr marL="252000" indent="-252000">
              <a:spcBef>
                <a:spcPts val="400"/>
              </a:spcBef>
              <a:defRPr/>
            </a:pPr>
            <a:r>
              <a:rPr lang="pl-PL" sz="1000" b="1" dirty="0" smtClean="0">
                <a:solidFill>
                  <a:schemeClr val="accent1"/>
                </a:solidFill>
              </a:rPr>
              <a:t>3.HAŁAS </a:t>
            </a:r>
          </a:p>
          <a:p>
            <a:pPr lvl="0">
              <a:spcBef>
                <a:spcPct val="0"/>
              </a:spcBef>
              <a:defRPr/>
            </a:pPr>
            <a:r>
              <a:rPr lang="pl-PL" sz="1000" dirty="0" smtClean="0"/>
              <a:t>DZIAŁANIA OGRANICZAJĄCE HAŁAS OD LINII KOLEJOWEJ 273, AOW (ULICE: NOTECKA, WARCIAŃSKA, MAŚLICKA 8-10, ROLNA, LIDZBARDZKA, NASIENNA, FROMBORSKA OD STRONY AOW)  ORAZ GŁÓWNYCH DRÓG TJ.  UL. KRÓLEWIECKA, UL. MAŚLICKA .</a:t>
            </a:r>
          </a:p>
          <a:p>
            <a:pPr marL="252000" lvl="0" indent="-252000">
              <a:spcBef>
                <a:spcPts val="400"/>
              </a:spcBef>
              <a:defRPr/>
            </a:pPr>
            <a:r>
              <a:rPr lang="pl-PL" sz="1000" b="1" dirty="0" smtClean="0">
                <a:solidFill>
                  <a:schemeClr val="accent1"/>
                </a:solidFill>
              </a:rPr>
              <a:t>4. REGULACJA SYGNALIZACJI ŚWIETLNEJ</a:t>
            </a:r>
          </a:p>
          <a:p>
            <a:pPr lvl="0">
              <a:spcBef>
                <a:spcPct val="0"/>
              </a:spcBef>
              <a:defRPr/>
            </a:pPr>
            <a:r>
              <a:rPr lang="pl-PL" sz="1000" dirty="0" smtClean="0"/>
              <a:t>POSTULA NIE WYŁĄCZANIA NA NOC ŚWATEŁ NA </a:t>
            </a:r>
            <a:r>
              <a:rPr lang="pl-PL" sz="1000" dirty="0" smtClean="0"/>
              <a:t>SKRZYŻOWANIU </a:t>
            </a:r>
            <a:r>
              <a:rPr lang="pl-PL" sz="1000" dirty="0" smtClean="0"/>
              <a:t>UL. WARCIAŃSKIEJ I AL. </a:t>
            </a:r>
            <a:r>
              <a:rPr lang="pl-PL" sz="1000" dirty="0" smtClean="0"/>
              <a:t>ŚLĄSKIEJ. KIEROWCY PRZEKRACZAJĄ </a:t>
            </a:r>
            <a:r>
              <a:rPr lang="pl-PL" sz="1000" dirty="0" smtClean="0"/>
              <a:t>TAM PRĘDKOŚĆ I JEST NIEBEZPIECZNIE.</a:t>
            </a:r>
          </a:p>
          <a:p>
            <a:pPr marL="252000" indent="-252000">
              <a:spcBef>
                <a:spcPts val="400"/>
              </a:spcBef>
              <a:defRPr/>
            </a:pPr>
            <a:r>
              <a:rPr lang="pl-PL" sz="1000" b="1" dirty="0" smtClean="0">
                <a:solidFill>
                  <a:schemeClr val="accent1"/>
                </a:solidFill>
              </a:rPr>
              <a:t>5. WERYFIKACJA TRAS AUTOBUSOWYCH</a:t>
            </a:r>
          </a:p>
          <a:p>
            <a:pPr lvl="0">
              <a:spcBef>
                <a:spcPct val="0"/>
              </a:spcBef>
              <a:defRPr/>
            </a:pPr>
            <a:r>
              <a:rPr lang="pl-PL" sz="1000" dirty="0" smtClean="0"/>
              <a:t>ZRÓŻNICOWANIE PRZEBIEGU TRAS AUTOBUSOWYCH. DWA </a:t>
            </a:r>
            <a:r>
              <a:rPr lang="pl-PL" sz="1000" dirty="0" smtClean="0"/>
              <a:t>AUTOBUSY: 102 I 103 MAJĄ PRAKTYCZNIE TAKĄ SAMĄ TRASĘ, JEDEN MÓGŁBY JEŹDZIĆ NP. W KIERUNKU </a:t>
            </a:r>
            <a:r>
              <a:rPr lang="pl-PL" sz="1000" dirty="0" smtClean="0"/>
              <a:t>PL</a:t>
            </a:r>
            <a:r>
              <a:rPr lang="pl-PL" sz="1000" dirty="0" smtClean="0"/>
              <a:t>.  GRUNWALDZKIEGO.</a:t>
            </a:r>
          </a:p>
          <a:p>
            <a:pPr marL="252000" indent="-252000">
              <a:spcBef>
                <a:spcPts val="400"/>
              </a:spcBef>
              <a:defRPr/>
            </a:pPr>
            <a:r>
              <a:rPr lang="pl-PL" sz="1000" b="1" dirty="0" smtClean="0">
                <a:solidFill>
                  <a:schemeClr val="accent1"/>
                </a:solidFill>
              </a:rPr>
              <a:t>6.BILETOMATY</a:t>
            </a:r>
          </a:p>
          <a:p>
            <a:pPr lvl="0">
              <a:spcBef>
                <a:spcPct val="0"/>
              </a:spcBef>
              <a:defRPr/>
            </a:pPr>
            <a:r>
              <a:rPr lang="pl-PL" sz="1000" dirty="0" smtClean="0"/>
              <a:t>WPROWADZENIE DODATKOWYCH BILETOMATÓW </a:t>
            </a:r>
            <a:r>
              <a:rPr lang="pl-PL" sz="1000" dirty="0" smtClean="0"/>
              <a:t>MPK PRZY PRZYSTANKU BRODZKA (OKOLICE KOZIEJ) I W INNYCH MIEJSCACH, </a:t>
            </a:r>
            <a:endParaRPr lang="pl-PL" sz="1000" dirty="0" smtClean="0"/>
          </a:p>
          <a:p>
            <a:pPr lvl="0">
              <a:spcBef>
                <a:spcPct val="0"/>
              </a:spcBef>
              <a:defRPr/>
            </a:pPr>
            <a:r>
              <a:rPr lang="pl-PL" sz="1000" dirty="0" smtClean="0"/>
              <a:t>NP</a:t>
            </a:r>
            <a:r>
              <a:rPr lang="pl-PL" sz="1000" dirty="0" smtClean="0"/>
              <a:t>. </a:t>
            </a:r>
            <a:r>
              <a:rPr lang="pl-PL" sz="1000" dirty="0" smtClean="0"/>
              <a:t> MAŚLICKA</a:t>
            </a:r>
            <a:r>
              <a:rPr lang="pl-PL" sz="1000" dirty="0" smtClean="0"/>
              <a:t>.</a:t>
            </a:r>
          </a:p>
          <a:p>
            <a:pPr marL="252000" lvl="0" indent="-252000">
              <a:spcBef>
                <a:spcPts val="400"/>
              </a:spcBef>
              <a:defRPr/>
            </a:pPr>
            <a:r>
              <a:rPr lang="pl-PL" sz="1000" b="1" dirty="0" smtClean="0">
                <a:solidFill>
                  <a:schemeClr val="accent1"/>
                </a:solidFill>
              </a:rPr>
              <a:t>7. PARKOWANIE</a:t>
            </a:r>
          </a:p>
          <a:p>
            <a:pPr lvl="0">
              <a:spcBef>
                <a:spcPct val="0"/>
              </a:spcBef>
              <a:defRPr/>
            </a:pPr>
            <a:r>
              <a:rPr lang="pl-PL" sz="1000" dirty="0" smtClean="0"/>
              <a:t>EGZEKUCJA POPRAWNEGO PARKOWANIA PRZEZ STRAŻ MIEJSKĄ ZWŁASZCZA PODCZAS MASOWYCH IMPREZ NA STADIONIE </a:t>
            </a:r>
          </a:p>
          <a:p>
            <a:pPr lvl="0">
              <a:spcBef>
                <a:spcPct val="0"/>
              </a:spcBef>
              <a:defRPr/>
            </a:pPr>
            <a:r>
              <a:rPr lang="pl-PL" sz="1000" dirty="0" smtClean="0"/>
              <a:t>I W OKOLICACH KOŚCIOŁA.</a:t>
            </a:r>
          </a:p>
          <a:p>
            <a:pPr marL="252000" indent="-252000">
              <a:spcBef>
                <a:spcPts val="400"/>
              </a:spcBef>
              <a:defRPr/>
            </a:pPr>
            <a:r>
              <a:rPr lang="pl-PL" sz="1000" b="1" dirty="0" smtClean="0">
                <a:solidFill>
                  <a:schemeClr val="accent1"/>
                </a:solidFill>
              </a:rPr>
              <a:t>8. WSKAŻNIKI PARKOWANIA W MPZP</a:t>
            </a:r>
          </a:p>
          <a:p>
            <a:pPr lvl="0">
              <a:spcBef>
                <a:spcPct val="0"/>
              </a:spcBef>
              <a:defRPr/>
            </a:pPr>
            <a:r>
              <a:rPr lang="pl-PL" sz="1000" dirty="0" smtClean="0"/>
              <a:t>PODWYŻSZENIA W PLANACH MIEJSCOWYCH I STUDIUM WSPÓŁCZYNNIKÓW PARKOWANIA, TAK, ABY PRZY INWESTYCJACH  ZABEZPIECZYĆ WIĘCEJ MIEJSC PARKINGOWYCH (BRAK </a:t>
            </a:r>
            <a:r>
              <a:rPr lang="pl-PL" sz="1000" dirty="0" smtClean="0"/>
              <a:t>JEDNOMYŚLNOŚCI, BYŁY RÓWNIEŻ GŁOSY </a:t>
            </a:r>
            <a:r>
              <a:rPr lang="pl-PL" sz="1000" dirty="0" smtClean="0"/>
              <a:t>O ZAPOTRZEBOWANIU NA ZIELEŃ).</a:t>
            </a:r>
          </a:p>
          <a:p>
            <a:pPr marL="252000" lvl="0" indent="-252000">
              <a:spcBef>
                <a:spcPts val="400"/>
              </a:spcBef>
              <a:defRPr/>
            </a:pPr>
            <a:endParaRPr lang="pl-PL" sz="1000" dirty="0" smtClean="0"/>
          </a:p>
          <a:p>
            <a:pPr marL="252000" lvl="0" indent="-252000">
              <a:spcBef>
                <a:spcPct val="0"/>
              </a:spcBef>
              <a:defRPr/>
            </a:pPr>
            <a:endParaRPr lang="pl-PL" sz="1000" dirty="0" smtClean="0">
              <a:solidFill>
                <a:srgbClr val="00B0F0"/>
              </a:solidFill>
            </a:endParaRPr>
          </a:p>
          <a:p>
            <a:pPr marL="252000" lvl="0" indent="-252000">
              <a:spcBef>
                <a:spcPct val="0"/>
              </a:spcBef>
              <a:defRPr/>
            </a:pPr>
            <a:endParaRPr lang="pl-PL" sz="1000" dirty="0" smtClean="0">
              <a:solidFill>
                <a:srgbClr val="00B0F0"/>
              </a:solidFill>
            </a:endParaRPr>
          </a:p>
          <a:p>
            <a:pPr marL="252000" lvl="0" indent="-252000">
              <a:spcBef>
                <a:spcPct val="0"/>
              </a:spcBef>
              <a:defRPr/>
            </a:pPr>
            <a:endParaRPr lang="pl-PL" sz="1000" dirty="0">
              <a:solidFill>
                <a:srgbClr val="00B0F0"/>
              </a:solidFill>
            </a:endParaRPr>
          </a:p>
        </p:txBody>
      </p:sp>
      <p:pic>
        <p:nvPicPr>
          <p:cNvPr id="10" name="Obraz 9"/>
          <p:cNvPicPr>
            <a:picLocks noChangeAspect="1"/>
          </p:cNvPicPr>
          <p:nvPr/>
        </p:nvPicPr>
        <p:blipFill rotWithShape="1">
          <a:blip r:embed="rId2"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rostokąt 12"/>
          <p:cNvSpPr/>
          <p:nvPr/>
        </p:nvSpPr>
        <p:spPr>
          <a:xfrm>
            <a:off x="1395167" y="1643050"/>
            <a:ext cx="7136092" cy="43577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p:cNvSpPr/>
          <p:nvPr/>
        </p:nvSpPr>
        <p:spPr>
          <a:xfrm>
            <a:off x="1357290" y="1058275"/>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1"/>
                  </a:solidFill>
                  <a:prstDash val="solid"/>
                </a:ln>
                <a:solidFill>
                  <a:schemeClr val="bg1"/>
                </a:solidFill>
                <a:effectLst>
                  <a:reflection blurRad="12700" stA="28000" endPos="45000" dist="1000" dir="5400000" sy="-100000" algn="bl" rotWithShape="0"/>
                </a:effectLst>
              </a:rPr>
              <a:t>PRZEMIESZCZANIE SIĘ </a:t>
            </a:r>
            <a:endParaRPr lang="pl-PL" sz="3200" cap="all" dirty="0">
              <a:ln w="9000" cmpd="sng">
                <a:solidFill>
                  <a:schemeClr val="accent1"/>
                </a:solidFill>
                <a:prstDash val="solid"/>
              </a:ln>
              <a:solidFill>
                <a:schemeClr val="bg1"/>
              </a:solidFill>
              <a:effectLst>
                <a:reflection blurRad="12700" stA="28000" endPos="45000" dist="1000" dir="5400000" sy="-100000" algn="bl" rotWithShape="0"/>
              </a:effectLst>
            </a:endParaRPr>
          </a:p>
        </p:txBody>
      </p:sp>
      <p:sp>
        <p:nvSpPr>
          <p:cNvPr id="17" name="Prostokąt 16"/>
          <p:cNvSpPr/>
          <p:nvPr/>
        </p:nvSpPr>
        <p:spPr>
          <a:xfrm>
            <a:off x="1457326" y="1714488"/>
            <a:ext cx="7000874" cy="366724"/>
          </a:xfrm>
          <a:prstGeom prst="rect">
            <a:avLst/>
          </a:prstGeom>
          <a:solidFill>
            <a:schemeClr val="accent1">
              <a:lumMod val="75000"/>
              <a:alpha val="68000"/>
            </a:schemeClr>
          </a:solidFill>
          <a:ln w="63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pole tekstowe 17"/>
          <p:cNvSpPr txBox="1"/>
          <p:nvPr/>
        </p:nvSpPr>
        <p:spPr>
          <a:xfrm>
            <a:off x="1500166" y="1714488"/>
            <a:ext cx="5143536" cy="369332"/>
          </a:xfrm>
          <a:prstGeom prst="rect">
            <a:avLst/>
          </a:prstGeom>
          <a:noFill/>
        </p:spPr>
        <p:txBody>
          <a:bodyPr wrap="square" rtlCol="0">
            <a:spAutoFit/>
          </a:bodyPr>
          <a:lstStyle/>
          <a:p>
            <a:r>
              <a:rPr lang="pl-PL" dirty="0" smtClean="0">
                <a:solidFill>
                  <a:schemeClr val="bg1"/>
                </a:solidFill>
              </a:rPr>
              <a:t>ZAGADNIENIA BEZ WSKAZANEJ LOKALIZACJI</a:t>
            </a:r>
            <a:endParaRPr lang="pl-PL" dirty="0">
              <a:solidFill>
                <a:schemeClr val="bg1"/>
              </a:solidFill>
            </a:endParaRPr>
          </a:p>
        </p:txBody>
      </p:sp>
      <p:sp>
        <p:nvSpPr>
          <p:cNvPr id="11"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12" name="Łącznik prosty 11"/>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lvl="0" algn="r">
              <a:spcBef>
                <a:spcPct val="0"/>
              </a:spcBef>
              <a:defRPr/>
            </a:pPr>
            <a:r>
              <a:rPr lang="pl-PL" sz="1400" dirty="0">
                <a:solidFill>
                  <a:schemeClr val="tx1">
                    <a:lumMod val="75000"/>
                    <a:lumOff val="25000"/>
                  </a:schemeClr>
                </a:solidFill>
              </a:rPr>
              <a:t>ZAGADNIENIA </a:t>
            </a:r>
            <a:r>
              <a:rPr lang="pl-PL" sz="1400" dirty="0" smtClean="0">
                <a:solidFill>
                  <a:schemeClr val="tx1">
                    <a:lumMod val="75000"/>
                    <a:lumOff val="25000"/>
                  </a:schemeClr>
                </a:solidFill>
              </a:rPr>
              <a:t>OGÓLNE, NIEWSKAZANE NA MAPIE TEMATU PRZEMIESZCZANIE SIĘ</a:t>
            </a:r>
            <a:endParaRPr lang="pl-PL" sz="1400" dirty="0">
              <a:solidFill>
                <a:schemeClr val="tx1">
                  <a:lumMod val="75000"/>
                  <a:lumOff val="25000"/>
                </a:schemeClr>
              </a:solidFill>
            </a:endParaRPr>
          </a:p>
        </p:txBody>
      </p:sp>
      <p:sp>
        <p:nvSpPr>
          <p:cNvPr id="15" name="Prostokąt 14"/>
          <p:cNvSpPr/>
          <p:nvPr/>
        </p:nvSpPr>
        <p:spPr>
          <a:xfrm>
            <a:off x="1428728" y="2143116"/>
            <a:ext cx="7072362" cy="4071966"/>
          </a:xfrm>
          <a:prstGeom prst="rect">
            <a:avLst/>
          </a:prstGeom>
        </p:spPr>
        <p:txBody>
          <a:bodyPr wrap="square">
            <a:noAutofit/>
          </a:bodyPr>
          <a:lstStyle/>
          <a:p>
            <a:pPr marL="252000" lvl="0" indent="-252000">
              <a:spcBef>
                <a:spcPts val="400"/>
              </a:spcBef>
              <a:defRPr/>
            </a:pPr>
            <a:r>
              <a:rPr lang="pl-PL" sz="1000" b="1" dirty="0" smtClean="0">
                <a:solidFill>
                  <a:schemeClr val="accent1"/>
                </a:solidFill>
              </a:rPr>
              <a:t>9.P&amp;R</a:t>
            </a:r>
          </a:p>
          <a:p>
            <a:pPr lvl="0">
              <a:spcBef>
                <a:spcPct val="0"/>
              </a:spcBef>
              <a:defRPr/>
            </a:pPr>
            <a:r>
              <a:rPr lang="pl-PL" sz="1000" dirty="0" smtClean="0"/>
              <a:t>ROZSZERZANIE SYSTEMU </a:t>
            </a:r>
            <a:r>
              <a:rPr lang="pl-PL" sz="1000" dirty="0" err="1" smtClean="0"/>
              <a:t>P&amp;R</a:t>
            </a:r>
            <a:r>
              <a:rPr lang="pl-PL" sz="1000" dirty="0" smtClean="0"/>
              <a:t>.</a:t>
            </a:r>
          </a:p>
          <a:p>
            <a:pPr marL="252000" indent="-252000">
              <a:spcBef>
                <a:spcPts val="400"/>
              </a:spcBef>
              <a:defRPr/>
            </a:pPr>
            <a:r>
              <a:rPr lang="pl-PL" sz="1000" b="1" dirty="0" smtClean="0">
                <a:solidFill>
                  <a:schemeClr val="accent1"/>
                </a:solidFill>
              </a:rPr>
              <a:t>10.  PARKING WIELOPOZIOMOWY</a:t>
            </a:r>
          </a:p>
          <a:p>
            <a:pPr lvl="0">
              <a:spcBef>
                <a:spcPct val="0"/>
              </a:spcBef>
              <a:defRPr/>
            </a:pPr>
            <a:r>
              <a:rPr lang="pl-PL" sz="1000" dirty="0" smtClean="0"/>
              <a:t>WYBUDOWANIE DUŻEGO, WIELOPOZIOMOWEGO PŁATNEGO PARKINGU.</a:t>
            </a:r>
          </a:p>
          <a:p>
            <a:pPr marL="252000" indent="-252000">
              <a:spcBef>
                <a:spcPts val="600"/>
              </a:spcBef>
              <a:defRPr/>
            </a:pPr>
            <a:r>
              <a:rPr lang="pl-PL" sz="1000" b="1" dirty="0" smtClean="0">
                <a:solidFill>
                  <a:schemeClr val="accent1"/>
                </a:solidFill>
              </a:rPr>
              <a:t>11. STACJA ROWERÓW MIEJSKICH</a:t>
            </a:r>
          </a:p>
          <a:p>
            <a:pPr marL="252000" indent="-252000">
              <a:spcBef>
                <a:spcPct val="0"/>
              </a:spcBef>
              <a:defRPr/>
            </a:pPr>
            <a:r>
              <a:rPr lang="pl-PL" sz="1000" dirty="0" smtClean="0"/>
              <a:t>ZWIĘKSZENIE ILOŚCI STACJI ROWERÓW MIEJSKICH.</a:t>
            </a:r>
          </a:p>
          <a:p>
            <a:pPr marL="252000" lvl="0" indent="-252000">
              <a:spcBef>
                <a:spcPts val="400"/>
              </a:spcBef>
              <a:defRPr/>
            </a:pPr>
            <a:r>
              <a:rPr lang="pl-PL" sz="1000" b="1" dirty="0" smtClean="0">
                <a:solidFill>
                  <a:schemeClr val="accent1"/>
                </a:solidFill>
              </a:rPr>
              <a:t>12. ZMIANY MPZP</a:t>
            </a:r>
          </a:p>
          <a:p>
            <a:pPr lvl="0">
              <a:spcBef>
                <a:spcPct val="0"/>
              </a:spcBef>
              <a:tabLst>
                <a:tab pos="265113" algn="l"/>
              </a:tabLst>
              <a:defRPr/>
            </a:pPr>
            <a:r>
              <a:rPr lang="pl-PL" sz="1000" dirty="0" smtClean="0"/>
              <a:t>WPROWADZENIE ZMIAN </a:t>
            </a:r>
            <a:r>
              <a:rPr lang="pl-PL" sz="1000" dirty="0" smtClean="0"/>
              <a:t>W MPZP I PILNOWANIE PRZESTRZEGANIA ZAPISÓW W DOKUMENTACH PLANISTYCZNYCH W KWARTALE ULIC: MAŚLICKA - RĘDZIŃSKA - AL. ŚLIWOWA:</a:t>
            </a:r>
          </a:p>
          <a:p>
            <a:pPr marL="85725" indent="-85725">
              <a:spcBef>
                <a:spcPct val="0"/>
              </a:spcBef>
              <a:buFont typeface="Arial" pitchFamily="34" charset="0"/>
              <a:buChar char="•"/>
              <a:tabLst>
                <a:tab pos="265113" algn="l"/>
              </a:tabLst>
              <a:defRPr/>
            </a:pPr>
            <a:r>
              <a:rPr lang="pl-PL" sz="1000" dirty="0" smtClean="0"/>
              <a:t>ROZPATRZENIE WNIOSKU </a:t>
            </a:r>
            <a:r>
              <a:rPr lang="pl-PL" sz="1000" dirty="0" smtClean="0"/>
              <a:t>DOTYCZĄCEGO ZMIANY ZABUDOWY WIELORODZINNEJ NA ZABUDOWĘ JEDNORODZINNA SZEREGOWĄ ORAZ NA INFRASTRUKTRUĄ DROGOWĄ Z DOPUSZCZENIEM </a:t>
            </a:r>
            <a:r>
              <a:rPr lang="pl-PL" sz="1000" dirty="0" err="1" smtClean="0"/>
              <a:t>PARK&amp;RIDE</a:t>
            </a:r>
            <a:r>
              <a:rPr lang="pl-PL" sz="1000" dirty="0" smtClean="0"/>
              <a:t>, </a:t>
            </a:r>
            <a:r>
              <a:rPr lang="pl-PL" sz="1000" dirty="0" err="1" smtClean="0"/>
              <a:t>BIKE&amp;RIDE</a:t>
            </a:r>
            <a:r>
              <a:rPr lang="pl-PL" sz="1000" dirty="0" smtClean="0"/>
              <a:t>, </a:t>
            </a:r>
            <a:r>
              <a:rPr lang="pl-PL" sz="1000" dirty="0" err="1" smtClean="0"/>
              <a:t>KISS&amp;RIDE</a:t>
            </a:r>
            <a:r>
              <a:rPr lang="pl-PL" sz="1000" dirty="0" smtClean="0"/>
              <a:t> I PRZYSTANKU TRAMWAJOWEGO</a:t>
            </a:r>
            <a:r>
              <a:rPr lang="pl-PL" sz="1000" dirty="0" smtClean="0"/>
              <a:t>,</a:t>
            </a:r>
            <a:endParaRPr lang="pl-PL" sz="1000" dirty="0" smtClean="0"/>
          </a:p>
          <a:p>
            <a:pPr marL="85725" lvl="1" indent="-85725">
              <a:spcBef>
                <a:spcPct val="0"/>
              </a:spcBef>
              <a:buFont typeface="Arial" pitchFamily="34" charset="0"/>
              <a:buChar char="•"/>
              <a:tabLst>
                <a:tab pos="265113" algn="l"/>
              </a:tabLst>
              <a:defRPr/>
            </a:pPr>
            <a:r>
              <a:rPr lang="pl-PL" sz="1000" dirty="0" smtClean="0"/>
              <a:t>ZAPEWNIENIE POŁĄCZEŃ PIESZO - ROWEROWYCH POMIĘDZY AL. </a:t>
            </a:r>
            <a:r>
              <a:rPr lang="pl-PL" sz="1000" dirty="0" smtClean="0"/>
              <a:t>ŚLIWOWĄ  </a:t>
            </a:r>
            <a:r>
              <a:rPr lang="pl-PL" sz="1000" dirty="0" smtClean="0"/>
              <a:t>A UL. ŚLĘZOUJŚCIE,</a:t>
            </a:r>
          </a:p>
          <a:p>
            <a:pPr marL="85725" lvl="1" indent="-85725">
              <a:spcBef>
                <a:spcPct val="0"/>
              </a:spcBef>
              <a:buFont typeface="Arial" pitchFamily="34" charset="0"/>
              <a:buChar char="•"/>
              <a:tabLst>
                <a:tab pos="265113" algn="l"/>
              </a:tabLst>
              <a:defRPr/>
            </a:pPr>
            <a:r>
              <a:rPr lang="pl-PL" sz="1000" dirty="0" smtClean="0"/>
              <a:t>WPROWADZENIE ZIELONYCH TĘTNIC OSIEDLOWYCH - ULICE W SZPALERACH ZIELENI WYSOKIEJ </a:t>
            </a:r>
            <a:r>
              <a:rPr lang="pl-PL" sz="1000" dirty="0" smtClean="0"/>
              <a:t>LUB </a:t>
            </a:r>
            <a:r>
              <a:rPr lang="pl-PL" sz="1000" dirty="0" smtClean="0"/>
              <a:t>NISKIEJ.</a:t>
            </a:r>
          </a:p>
          <a:p>
            <a:pPr marL="252000" indent="-252000">
              <a:spcBef>
                <a:spcPts val="400"/>
              </a:spcBef>
              <a:tabLst>
                <a:tab pos="265113" algn="l"/>
              </a:tabLst>
              <a:defRPr/>
            </a:pPr>
            <a:r>
              <a:rPr lang="pl-PL" sz="1000" b="1" dirty="0" smtClean="0">
                <a:solidFill>
                  <a:schemeClr val="accent1"/>
                </a:solidFill>
              </a:rPr>
              <a:t>13. REORGANIZACJA KOMUNIKACJI ZBIOROWEJ</a:t>
            </a:r>
          </a:p>
          <a:p>
            <a:pPr marL="0" lvl="1">
              <a:spcBef>
                <a:spcPct val="0"/>
              </a:spcBef>
              <a:tabLst>
                <a:tab pos="265113" algn="l"/>
              </a:tabLst>
              <a:defRPr/>
            </a:pPr>
            <a:r>
              <a:rPr lang="pl-PL" sz="1000" dirty="0" smtClean="0"/>
              <a:t>AUTOBUS LINII 123 POWINIEN DOJEŻDŻAĆ DO PRZYSTANKU WIELOPOZIOMOWEGO STADION WROCŁAW (UL. LOTNICZA)  ZAPROJEKTOWANIE I WYKONANIE W TYM MIEJSCU PRZYSTANKU LUB PĘTLI ORAZ </a:t>
            </a:r>
            <a:r>
              <a:rPr lang="pl-PL" sz="1000" dirty="0" smtClean="0"/>
              <a:t>DOKOŃCZENIE NAWIERZCHNI PARKINGU </a:t>
            </a:r>
            <a:r>
              <a:rPr lang="pl-PL" sz="1000" dirty="0" smtClean="0"/>
              <a:t>DZIAŁAJĄCEGO W SYSTEMIE PARK &amp; RIDE.</a:t>
            </a:r>
          </a:p>
          <a:p>
            <a:pPr marL="252000" lvl="1" indent="-252000">
              <a:spcBef>
                <a:spcPts val="400"/>
              </a:spcBef>
              <a:tabLst>
                <a:tab pos="265113" algn="l"/>
              </a:tabLst>
              <a:defRPr/>
            </a:pPr>
            <a:r>
              <a:rPr lang="pl-PL" sz="1000" b="1" dirty="0" smtClean="0">
                <a:solidFill>
                  <a:schemeClr val="accent1"/>
                </a:solidFill>
              </a:rPr>
              <a:t>14. UPORZĄDKOWANIE PARKOWANIA</a:t>
            </a:r>
          </a:p>
          <a:p>
            <a:pPr marL="0" lvl="1">
              <a:spcBef>
                <a:spcPct val="0"/>
              </a:spcBef>
              <a:tabLst>
                <a:tab pos="265113" algn="l"/>
              </a:tabLst>
              <a:defRPr/>
            </a:pPr>
            <a:r>
              <a:rPr lang="pl-PL" sz="1000" dirty="0" smtClean="0"/>
              <a:t>POPRAWA SYSTEMU PARKOWANIA </a:t>
            </a:r>
            <a:r>
              <a:rPr lang="pl-PL" sz="1000" dirty="0" smtClean="0"/>
              <a:t>NA ULICACH: AUGUSTOWSKA, ROLNA, IŁAWSKA, MRĄGOWSKA, POTOKOWA, PÓŁNOCNA, PASŁĘCKA, SADOWNICZA, </a:t>
            </a:r>
            <a:r>
              <a:rPr lang="pl-PL" sz="1000" dirty="0" smtClean="0"/>
              <a:t>NASIENNA, HODOWLANA</a:t>
            </a:r>
            <a:r>
              <a:rPr lang="pl-PL" sz="1000" dirty="0" smtClean="0"/>
              <a:t>, WARMIŃSKA.</a:t>
            </a:r>
          </a:p>
          <a:p>
            <a:pPr marL="252000" lvl="1" indent="-252000">
              <a:spcBef>
                <a:spcPts val="400"/>
              </a:spcBef>
              <a:tabLst>
                <a:tab pos="265113" algn="l"/>
              </a:tabLst>
              <a:defRPr/>
            </a:pPr>
            <a:r>
              <a:rPr lang="pl-PL" sz="1000" b="1" dirty="0" smtClean="0">
                <a:solidFill>
                  <a:schemeClr val="accent1"/>
                </a:solidFill>
              </a:rPr>
              <a:t>15. OGÓLNODOSTĘPNOŚĆ</a:t>
            </a:r>
          </a:p>
          <a:p>
            <a:pPr marL="0" lvl="1">
              <a:spcBef>
                <a:spcPct val="0"/>
              </a:spcBef>
              <a:tabLst>
                <a:tab pos="265113" algn="l"/>
              </a:tabLst>
              <a:defRPr/>
            </a:pPr>
            <a:r>
              <a:rPr lang="pl-PL" sz="1000" dirty="0" smtClean="0"/>
              <a:t>ZAPEWNIENIE OGÓLNODOSTĘPNOŚCI </a:t>
            </a:r>
            <a:r>
              <a:rPr lang="pl-PL" sz="1000" dirty="0" smtClean="0"/>
              <a:t>I </a:t>
            </a:r>
            <a:r>
              <a:rPr lang="pl-PL" sz="1000" dirty="0" smtClean="0"/>
              <a:t>POWIĄZANIA </a:t>
            </a:r>
            <a:r>
              <a:rPr lang="pl-PL" sz="1000" dirty="0" smtClean="0"/>
              <a:t>TERENÓW RÓŻNYCH </a:t>
            </a:r>
            <a:r>
              <a:rPr lang="pl-PL" sz="1000" dirty="0" smtClean="0"/>
              <a:t>INWESTYCJI MIESZKANIOWYCH</a:t>
            </a:r>
            <a:r>
              <a:rPr lang="pl-PL" sz="1000" dirty="0" smtClean="0"/>
              <a:t>.</a:t>
            </a:r>
          </a:p>
          <a:p>
            <a:pPr marL="252000" lvl="0" indent="-252000">
              <a:spcBef>
                <a:spcPct val="0"/>
              </a:spcBef>
              <a:defRPr/>
            </a:pPr>
            <a:endParaRPr lang="pl-PL" sz="1000" dirty="0" smtClean="0">
              <a:solidFill>
                <a:srgbClr val="00B0F0"/>
              </a:solidFill>
            </a:endParaRPr>
          </a:p>
          <a:p>
            <a:pPr marL="252000" lvl="0" indent="-252000">
              <a:spcBef>
                <a:spcPct val="0"/>
              </a:spcBef>
              <a:defRPr/>
            </a:pPr>
            <a:endParaRPr lang="pl-PL" sz="1000" dirty="0" smtClean="0">
              <a:solidFill>
                <a:srgbClr val="00B0F0"/>
              </a:solidFill>
            </a:endParaRPr>
          </a:p>
          <a:p>
            <a:pPr marL="252000" lvl="0" indent="-252000">
              <a:spcBef>
                <a:spcPct val="0"/>
              </a:spcBef>
              <a:defRPr/>
            </a:pPr>
            <a:endParaRPr lang="pl-PL" sz="1000" dirty="0">
              <a:solidFill>
                <a:srgbClr val="00B0F0"/>
              </a:solidFill>
            </a:endParaRPr>
          </a:p>
        </p:txBody>
      </p:sp>
      <p:pic>
        <p:nvPicPr>
          <p:cNvPr id="10" name="Obraz 9"/>
          <p:cNvPicPr>
            <a:picLocks noChangeAspect="1"/>
          </p:cNvPicPr>
          <p:nvPr/>
        </p:nvPicPr>
        <p:blipFill rotWithShape="1">
          <a:blip r:embed="rId2"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rostokąt 12"/>
          <p:cNvSpPr/>
          <p:nvPr/>
        </p:nvSpPr>
        <p:spPr>
          <a:xfrm>
            <a:off x="1395167" y="1643050"/>
            <a:ext cx="7136092" cy="43577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p:cNvSpPr/>
          <p:nvPr/>
        </p:nvSpPr>
        <p:spPr>
          <a:xfrm>
            <a:off x="1357290" y="1058275"/>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1"/>
                  </a:solidFill>
                  <a:prstDash val="solid"/>
                </a:ln>
                <a:solidFill>
                  <a:schemeClr val="bg1"/>
                </a:solidFill>
                <a:effectLst>
                  <a:reflection blurRad="12700" stA="28000" endPos="45000" dist="1000" dir="5400000" sy="-100000" algn="bl" rotWithShape="0"/>
                </a:effectLst>
              </a:rPr>
              <a:t>PRZEMIESZCZANIE SIĘ </a:t>
            </a:r>
            <a:endParaRPr lang="pl-PL" sz="3200" cap="all" dirty="0">
              <a:ln w="9000" cmpd="sng">
                <a:solidFill>
                  <a:schemeClr val="accent1"/>
                </a:solidFill>
                <a:prstDash val="solid"/>
              </a:ln>
              <a:solidFill>
                <a:schemeClr val="bg1"/>
              </a:solidFill>
              <a:effectLst>
                <a:reflection blurRad="12700" stA="28000" endPos="45000" dist="1000" dir="5400000" sy="-100000" algn="bl" rotWithShape="0"/>
              </a:effectLst>
            </a:endParaRPr>
          </a:p>
        </p:txBody>
      </p:sp>
      <p:sp>
        <p:nvSpPr>
          <p:cNvPr id="17" name="Prostokąt 16"/>
          <p:cNvSpPr/>
          <p:nvPr/>
        </p:nvSpPr>
        <p:spPr>
          <a:xfrm>
            <a:off x="1457326" y="1714488"/>
            <a:ext cx="7000874" cy="366724"/>
          </a:xfrm>
          <a:prstGeom prst="rect">
            <a:avLst/>
          </a:prstGeom>
          <a:solidFill>
            <a:schemeClr val="accent1">
              <a:lumMod val="75000"/>
              <a:alpha val="68000"/>
            </a:schemeClr>
          </a:solidFill>
          <a:ln w="63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pole tekstowe 17"/>
          <p:cNvSpPr txBox="1"/>
          <p:nvPr/>
        </p:nvSpPr>
        <p:spPr>
          <a:xfrm>
            <a:off x="1500166" y="1714488"/>
            <a:ext cx="5143536" cy="369332"/>
          </a:xfrm>
          <a:prstGeom prst="rect">
            <a:avLst/>
          </a:prstGeom>
          <a:noFill/>
        </p:spPr>
        <p:txBody>
          <a:bodyPr wrap="square" rtlCol="0">
            <a:spAutoFit/>
          </a:bodyPr>
          <a:lstStyle/>
          <a:p>
            <a:r>
              <a:rPr lang="pl-PL" dirty="0" smtClean="0">
                <a:solidFill>
                  <a:schemeClr val="bg1"/>
                </a:solidFill>
              </a:rPr>
              <a:t>ZAGADNIENIA BEZ WSKAZANEJ LOKALIZACJI</a:t>
            </a:r>
            <a:endParaRPr lang="pl-PL" dirty="0">
              <a:solidFill>
                <a:schemeClr val="bg1"/>
              </a:solidFill>
            </a:endParaRPr>
          </a:p>
        </p:txBody>
      </p:sp>
      <p:sp>
        <p:nvSpPr>
          <p:cNvPr id="11"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12" name="Łącznik prosty 11"/>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lvl="0" algn="r">
              <a:spcBef>
                <a:spcPct val="0"/>
              </a:spcBef>
              <a:defRPr/>
            </a:pPr>
            <a:r>
              <a:rPr lang="pl-PL" sz="1400" dirty="0">
                <a:solidFill>
                  <a:schemeClr val="tx1">
                    <a:lumMod val="75000"/>
                    <a:lumOff val="25000"/>
                  </a:schemeClr>
                </a:solidFill>
              </a:rPr>
              <a:t>ZAGADNIENIA </a:t>
            </a:r>
            <a:r>
              <a:rPr lang="pl-PL" sz="1400" dirty="0" smtClean="0">
                <a:solidFill>
                  <a:schemeClr val="tx1">
                    <a:lumMod val="75000"/>
                    <a:lumOff val="25000"/>
                  </a:schemeClr>
                </a:solidFill>
              </a:rPr>
              <a:t>OGÓLNE, NIEWSKAZANE NA MAPIE TEMATU PRZEMIESZCZANIE SIĘ</a:t>
            </a:r>
            <a:endParaRPr lang="pl-PL" sz="1400" dirty="0">
              <a:solidFill>
                <a:schemeClr val="tx1">
                  <a:lumMod val="75000"/>
                  <a:lumOff val="25000"/>
                </a:schemeClr>
              </a:solidFill>
            </a:endParaRPr>
          </a:p>
        </p:txBody>
      </p:sp>
      <p:sp>
        <p:nvSpPr>
          <p:cNvPr id="15" name="Prostokąt 14"/>
          <p:cNvSpPr/>
          <p:nvPr/>
        </p:nvSpPr>
        <p:spPr>
          <a:xfrm>
            <a:off x="1428728" y="2143116"/>
            <a:ext cx="7072362" cy="4071966"/>
          </a:xfrm>
          <a:prstGeom prst="rect">
            <a:avLst/>
          </a:prstGeom>
        </p:spPr>
        <p:txBody>
          <a:bodyPr wrap="square">
            <a:noAutofit/>
          </a:bodyPr>
          <a:lstStyle/>
          <a:p>
            <a:pPr marL="252000" lvl="1" indent="-252000">
              <a:spcBef>
                <a:spcPts val="400"/>
              </a:spcBef>
              <a:tabLst>
                <a:tab pos="265113" algn="l"/>
              </a:tabLst>
              <a:defRPr/>
            </a:pPr>
            <a:r>
              <a:rPr lang="pl-PL" sz="1000" b="1" dirty="0" smtClean="0">
                <a:solidFill>
                  <a:schemeClr val="accent1"/>
                </a:solidFill>
              </a:rPr>
              <a:t>16. POWIĄZANIA MIĘDZYOSIEDLOWE</a:t>
            </a:r>
          </a:p>
          <a:p>
            <a:pPr marL="0" lvl="1">
              <a:spcBef>
                <a:spcPct val="0"/>
              </a:spcBef>
              <a:tabLst>
                <a:tab pos="265113" algn="l"/>
              </a:tabLst>
              <a:defRPr/>
            </a:pPr>
            <a:r>
              <a:rPr lang="pl-PL" sz="1000" dirty="0" smtClean="0"/>
              <a:t>POPRAWA POŁĄCZENIA Z </a:t>
            </a:r>
            <a:r>
              <a:rPr lang="pl-PL" sz="1000" dirty="0" smtClean="0"/>
              <a:t>SĄSIEDNIMI OSIEDLAMI</a:t>
            </a:r>
            <a:r>
              <a:rPr lang="pl-PL" sz="1000" dirty="0" smtClean="0"/>
              <a:t>.</a:t>
            </a:r>
          </a:p>
          <a:p>
            <a:pPr marL="252000" lvl="1" indent="-252000">
              <a:spcBef>
                <a:spcPts val="400"/>
              </a:spcBef>
              <a:tabLst>
                <a:tab pos="265113" algn="l"/>
              </a:tabLst>
              <a:defRPr/>
            </a:pPr>
            <a:r>
              <a:rPr lang="pl-PL" sz="1000" b="1" dirty="0" smtClean="0">
                <a:solidFill>
                  <a:schemeClr val="accent1"/>
                </a:solidFill>
              </a:rPr>
              <a:t>17.ZABEZPIECZENIA PRZECIWPOWODZIOWE</a:t>
            </a:r>
          </a:p>
          <a:p>
            <a:pPr marL="0" lvl="1">
              <a:spcBef>
                <a:spcPct val="0"/>
              </a:spcBef>
              <a:tabLst>
                <a:tab pos="265113" algn="l"/>
              </a:tabLst>
              <a:defRPr/>
            </a:pPr>
            <a:r>
              <a:rPr lang="pl-PL" sz="1000" dirty="0" smtClean="0"/>
              <a:t>POTRZEBA REMONTU WAŁÓW PRZECIWPOWODZIOWYCH I POPRAWA OCHRONY PRZECIWPOWODZIOWEJ OSIEDLA.</a:t>
            </a:r>
          </a:p>
          <a:p>
            <a:pPr marL="252000" lvl="1" indent="-252000">
              <a:spcBef>
                <a:spcPts val="400"/>
              </a:spcBef>
              <a:tabLst>
                <a:tab pos="265113" algn="l"/>
              </a:tabLst>
              <a:defRPr/>
            </a:pPr>
            <a:r>
              <a:rPr lang="pl-PL" sz="1000" b="1" dirty="0" smtClean="0">
                <a:solidFill>
                  <a:schemeClr val="accent1"/>
                </a:solidFill>
              </a:rPr>
              <a:t>18. „ULICA NOWOMAŚLICKA”</a:t>
            </a:r>
          </a:p>
          <a:p>
            <a:pPr marL="0" lvl="1">
              <a:spcBef>
                <a:spcPct val="0"/>
              </a:spcBef>
              <a:tabLst>
                <a:tab pos="265113" algn="l"/>
              </a:tabLst>
              <a:defRPr/>
            </a:pPr>
            <a:r>
              <a:rPr lang="pl-PL" sz="1000" dirty="0" smtClean="0"/>
              <a:t>POTRZEBA REALIZACJI NOWEGO POŁĄCZENIA KOMUNIKACYJNEGO „UL. NOWOMAŚLICKA”.</a:t>
            </a:r>
          </a:p>
          <a:p>
            <a:pPr marL="252000" lvl="0" indent="-252000">
              <a:spcBef>
                <a:spcPct val="0"/>
              </a:spcBef>
              <a:defRPr/>
            </a:pPr>
            <a:endParaRPr lang="pl-PL" sz="1000" dirty="0" smtClean="0">
              <a:solidFill>
                <a:srgbClr val="00B0F0"/>
              </a:solidFill>
            </a:endParaRPr>
          </a:p>
          <a:p>
            <a:pPr marL="252000" lvl="0" indent="-252000">
              <a:spcBef>
                <a:spcPct val="0"/>
              </a:spcBef>
              <a:defRPr/>
            </a:pPr>
            <a:endParaRPr lang="pl-PL" sz="1000" dirty="0" smtClean="0">
              <a:solidFill>
                <a:srgbClr val="00B0F0"/>
              </a:solidFill>
            </a:endParaRPr>
          </a:p>
          <a:p>
            <a:pPr marL="252000" lvl="0" indent="-252000">
              <a:spcBef>
                <a:spcPct val="0"/>
              </a:spcBef>
              <a:defRPr/>
            </a:pPr>
            <a:endParaRPr lang="pl-PL" sz="1000" dirty="0">
              <a:solidFill>
                <a:srgbClr val="00B0F0"/>
              </a:solidFill>
            </a:endParaRPr>
          </a:p>
        </p:txBody>
      </p:sp>
      <p:pic>
        <p:nvPicPr>
          <p:cNvPr id="10" name="Obraz 9"/>
          <p:cNvPicPr>
            <a:picLocks noChangeAspect="1"/>
          </p:cNvPicPr>
          <p:nvPr/>
        </p:nvPicPr>
        <p:blipFill rotWithShape="1">
          <a:blip r:embed="rId2"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p:cNvSpPr/>
          <p:nvPr/>
        </p:nvSpPr>
        <p:spPr>
          <a:xfrm>
            <a:off x="1357290" y="1058275"/>
            <a:ext cx="6786610" cy="584775"/>
          </a:xfrm>
          <a:prstGeom prst="rect">
            <a:avLst/>
          </a:prstGeom>
          <a:noFill/>
          <a:ln>
            <a:noFill/>
          </a:ln>
        </p:spPr>
        <p:txBody>
          <a:bodyPr vert="horz" wrap="square">
            <a:spAutoFit/>
          </a:bodyPr>
          <a:lstStyle/>
          <a:p>
            <a:pPr lvl="0">
              <a:spcBef>
                <a:spcPct val="0"/>
              </a:spcBef>
              <a:defRPr/>
            </a:pPr>
            <a:r>
              <a:rPr lang="pl-PL" sz="3200" cap="all" dirty="0" smtClean="0">
                <a:ln w="9000" cmpd="sng">
                  <a:solidFill>
                    <a:schemeClr val="accent1"/>
                  </a:solidFill>
                  <a:prstDash val="solid"/>
                </a:ln>
                <a:solidFill>
                  <a:schemeClr val="bg1"/>
                </a:solidFill>
                <a:effectLst>
                  <a:reflection blurRad="12700" stA="28000" endPos="45000" dist="1000" dir="5400000" sy="-100000" algn="bl" rotWithShape="0"/>
                </a:effectLst>
              </a:rPr>
              <a:t>PRZEMIESZCZANIE SIĘ </a:t>
            </a:r>
            <a:endParaRPr lang="pl-PL" sz="3200" cap="all" dirty="0">
              <a:ln w="9000" cmpd="sng">
                <a:solidFill>
                  <a:schemeClr val="accent1"/>
                </a:solidFill>
                <a:prstDash val="solid"/>
              </a:ln>
              <a:solidFill>
                <a:schemeClr val="bg1"/>
              </a:solidFill>
              <a:effectLst>
                <a:reflection blurRad="12700" stA="28000" endPos="45000" dist="1000" dir="5400000" sy="-100000" algn="bl" rotWithShape="0"/>
              </a:effectLst>
            </a:endParaRPr>
          </a:p>
        </p:txBody>
      </p:sp>
      <p:sp>
        <p:nvSpPr>
          <p:cNvPr id="15" name="Prostokąt 14"/>
          <p:cNvSpPr/>
          <p:nvPr/>
        </p:nvSpPr>
        <p:spPr>
          <a:xfrm>
            <a:off x="1395167" y="1643050"/>
            <a:ext cx="7136092" cy="435771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Prostokąt 15"/>
          <p:cNvSpPr/>
          <p:nvPr/>
        </p:nvSpPr>
        <p:spPr>
          <a:xfrm>
            <a:off x="1457326" y="1714488"/>
            <a:ext cx="7000874" cy="366724"/>
          </a:xfrm>
          <a:prstGeom prst="rect">
            <a:avLst/>
          </a:prstGeom>
          <a:solidFill>
            <a:schemeClr val="accent1">
              <a:lumMod val="7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ole tekstowe 16"/>
          <p:cNvSpPr txBox="1"/>
          <p:nvPr/>
        </p:nvSpPr>
        <p:spPr>
          <a:xfrm>
            <a:off x="1500166" y="1714488"/>
            <a:ext cx="3214710" cy="369332"/>
          </a:xfrm>
          <a:prstGeom prst="rect">
            <a:avLst/>
          </a:prstGeom>
          <a:noFill/>
        </p:spPr>
        <p:txBody>
          <a:bodyPr wrap="square" rtlCol="0">
            <a:spAutoFit/>
          </a:bodyPr>
          <a:lstStyle/>
          <a:p>
            <a:r>
              <a:rPr lang="pl-PL" dirty="0" smtClean="0">
                <a:solidFill>
                  <a:schemeClr val="bg1"/>
                </a:solidFill>
              </a:rPr>
              <a:t>PODSUMOWANIE</a:t>
            </a:r>
            <a:endParaRPr lang="pl-PL" dirty="0">
              <a:solidFill>
                <a:schemeClr val="bg1"/>
              </a:solidFill>
            </a:endParaRPr>
          </a:p>
        </p:txBody>
      </p:sp>
      <p:sp>
        <p:nvSpPr>
          <p:cNvPr id="11"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12" name="Łącznik prosty 11"/>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lvl="0" algn="r">
              <a:spcBef>
                <a:spcPct val="0"/>
              </a:spcBef>
              <a:defRPr/>
            </a:pPr>
            <a:r>
              <a:rPr lang="pl-PL" sz="1400" dirty="0" smtClean="0">
                <a:solidFill>
                  <a:schemeClr val="tx1">
                    <a:lumMod val="75000"/>
                    <a:lumOff val="25000"/>
                  </a:schemeClr>
                </a:solidFill>
              </a:rPr>
              <a:t>PODSUMOWANIE TEMATU PRZEMIESZCZANIE SIĘ</a:t>
            </a:r>
            <a:endParaRPr lang="pl-PL" sz="1400" dirty="0">
              <a:solidFill>
                <a:schemeClr val="tx1">
                  <a:lumMod val="75000"/>
                  <a:lumOff val="25000"/>
                </a:schemeClr>
              </a:solidFill>
            </a:endParaRPr>
          </a:p>
        </p:txBody>
      </p:sp>
      <p:sp>
        <p:nvSpPr>
          <p:cNvPr id="13" name="Prostokąt 12"/>
          <p:cNvSpPr/>
          <p:nvPr/>
        </p:nvSpPr>
        <p:spPr>
          <a:xfrm>
            <a:off x="1428728" y="2143116"/>
            <a:ext cx="7072362" cy="4071966"/>
          </a:xfrm>
          <a:prstGeom prst="rect">
            <a:avLst/>
          </a:prstGeom>
        </p:spPr>
        <p:txBody>
          <a:bodyPr wrap="square">
            <a:noAutofit/>
          </a:bodyPr>
          <a:lstStyle/>
          <a:p>
            <a:pPr lvl="0">
              <a:tabLst>
                <a:tab pos="0" algn="l"/>
              </a:tabLst>
              <a:defRPr/>
            </a:pPr>
            <a:r>
              <a:rPr lang="pl-PL" sz="1200" b="1" dirty="0" smtClean="0">
                <a:solidFill>
                  <a:schemeClr val="tx2">
                    <a:lumMod val="75000"/>
                  </a:schemeClr>
                </a:solidFill>
              </a:rPr>
              <a:t>POPRAWA JAKOŚCI INFRASTRUKTURY</a:t>
            </a:r>
          </a:p>
          <a:p>
            <a:pPr>
              <a:tabLst>
                <a:tab pos="0" algn="l"/>
              </a:tabLst>
              <a:defRPr/>
            </a:pPr>
            <a:r>
              <a:rPr lang="pl-PL" sz="1200" dirty="0" smtClean="0">
                <a:solidFill>
                  <a:schemeClr val="bg1"/>
                </a:solidFill>
              </a:rPr>
              <a:t>WSKAZANO POTRZEBĘ UZUPEŁNIENIA, DOPOSAŻENIA I POPRAWY FUNKCJONOWANIA ISTNIEJĄCEGO UKŁADU KOMUNIKACYJNEGO POPRZEZ: DOKOŃCZENIE I PRZEDŁUŻENIE POŁĄCZEŃ ULIC, REMONTY NAWIERZCHNI, WYTYCZNIE NOWYCH ŚCIEŻEK ROWEROWYCH, POPRAWĘ ORGANIZACJI  I BEZPIECZEŃSTWA RUCHU (ULICE JEDNOKIERUNKOWE, PROGI ZWALNIAJĄCE, PRZEJŚCIA DLA PIESZYCH) POPRAWĘ SYSTEMU PARKOWANIA WZDŁUŻ ULIC ORAZ BUDOWĘ PARKINGU WIELOPOZIOMOWEGO I ROZBUDOWĘ ISTNIEJĄCEGO PARKINGU PRZY SZKOLE NA ULICY SUWALSKIEJ.</a:t>
            </a:r>
          </a:p>
          <a:p>
            <a:pPr>
              <a:tabLst>
                <a:tab pos="0" algn="l"/>
              </a:tabLst>
              <a:defRPr/>
            </a:pPr>
            <a:endParaRPr lang="pl-PL" sz="1200" b="1" dirty="0" smtClean="0">
              <a:solidFill>
                <a:schemeClr val="bg1"/>
              </a:solidFill>
            </a:endParaRPr>
          </a:p>
          <a:p>
            <a:pPr>
              <a:tabLst>
                <a:tab pos="0" algn="l"/>
              </a:tabLst>
              <a:defRPr/>
            </a:pPr>
            <a:r>
              <a:rPr lang="pl-PL" sz="1200" b="1" dirty="0" smtClean="0">
                <a:solidFill>
                  <a:schemeClr val="tx2">
                    <a:lumMod val="75000"/>
                  </a:schemeClr>
                </a:solidFill>
              </a:rPr>
              <a:t>MODERNIZACJA ROZWIĄZAŃ KOMUNIKACYJNYCH</a:t>
            </a:r>
          </a:p>
          <a:p>
            <a:pPr lvl="0">
              <a:tabLst>
                <a:tab pos="0" algn="l"/>
              </a:tabLst>
              <a:defRPr/>
            </a:pPr>
            <a:r>
              <a:rPr lang="pl-PL" sz="1200" dirty="0" smtClean="0">
                <a:solidFill>
                  <a:schemeClr val="bg1"/>
                </a:solidFill>
              </a:rPr>
              <a:t>WSKAZANO POTRZEBĘ POPRAWY DROŻNOŚCI UKŁADU KOMUNIKACYJNEGO POPRZEZ: PRZEBUDOWANIE SKRZYŻOWAŃ  NA RONDA, WPROWADZENIE NIEZALEŻNYCH LEWOSKRĘTÓW I WPROWADZENIE WIADUKTU KOLEJOWEGO NA SKRZYŻOWANIU Z DROGĄ RUCHU KOŁOWEGO.</a:t>
            </a:r>
          </a:p>
          <a:p>
            <a:pPr lvl="0">
              <a:tabLst>
                <a:tab pos="0" algn="l"/>
              </a:tabLst>
              <a:defRPr/>
            </a:pPr>
            <a:endParaRPr lang="pl-PL" sz="1200" b="1" dirty="0" smtClean="0">
              <a:solidFill>
                <a:schemeClr val="bg1"/>
              </a:solidFill>
            </a:endParaRPr>
          </a:p>
          <a:p>
            <a:pPr lvl="0">
              <a:tabLst>
                <a:tab pos="0" algn="l"/>
              </a:tabLst>
              <a:defRPr/>
            </a:pPr>
            <a:r>
              <a:rPr lang="pl-PL" sz="1200" b="1" dirty="0" smtClean="0">
                <a:solidFill>
                  <a:schemeClr val="tx2">
                    <a:lumMod val="75000"/>
                  </a:schemeClr>
                </a:solidFill>
              </a:rPr>
              <a:t>ROZBUDOWA KOMUNIKACJI ZBIOROWEJ</a:t>
            </a:r>
          </a:p>
          <a:p>
            <a:pPr>
              <a:tabLst>
                <a:tab pos="0" algn="l"/>
              </a:tabLst>
              <a:defRPr/>
            </a:pPr>
            <a:r>
              <a:rPr lang="pl-PL" sz="1200" dirty="0" smtClean="0">
                <a:solidFill>
                  <a:schemeClr val="bg1"/>
                </a:solidFill>
              </a:rPr>
              <a:t>WSKAZANO POTRZEBĘ BUDOWY LINII TRAMWAJOWEJ.</a:t>
            </a:r>
          </a:p>
          <a:p>
            <a:pPr>
              <a:tabLst>
                <a:tab pos="0" algn="l"/>
              </a:tabLst>
              <a:defRPr/>
            </a:pPr>
            <a:r>
              <a:rPr lang="pl-PL" sz="1200" dirty="0" smtClean="0">
                <a:solidFill>
                  <a:schemeClr val="bg1"/>
                </a:solidFill>
              </a:rPr>
              <a:t>ZAPROPONOWANO ZRÓŻNICOWANIE TRAS AUTOBUSOWYCH, WPROWADZENIE PRZYSTANKU KOLEJOWEGO ORAZ  ROZSZERZENIE SYSTEMU </a:t>
            </a:r>
            <a:r>
              <a:rPr lang="pl-PL" sz="1200" dirty="0" err="1" smtClean="0">
                <a:solidFill>
                  <a:schemeClr val="bg1"/>
                </a:solidFill>
              </a:rPr>
              <a:t>P&amp;R</a:t>
            </a:r>
            <a:r>
              <a:rPr lang="pl-PL" sz="1200" dirty="0" smtClean="0">
                <a:solidFill>
                  <a:schemeClr val="bg1"/>
                </a:solidFill>
              </a:rPr>
              <a:t>. </a:t>
            </a:r>
          </a:p>
          <a:p>
            <a:pPr lvl="0">
              <a:tabLst>
                <a:tab pos="0" algn="l"/>
              </a:tabLst>
              <a:defRPr/>
            </a:pPr>
            <a:endParaRPr lang="pl-PL" sz="1200" b="1" dirty="0" smtClean="0">
              <a:solidFill>
                <a:schemeClr val="bg1"/>
              </a:solidFill>
            </a:endParaRPr>
          </a:p>
          <a:p>
            <a:pPr>
              <a:tabLst>
                <a:tab pos="0" algn="l"/>
              </a:tabLst>
              <a:defRPr/>
            </a:pPr>
            <a:endParaRPr lang="pl-PL" sz="1200" b="1" dirty="0" smtClean="0">
              <a:solidFill>
                <a:schemeClr val="bg1"/>
              </a:solidFill>
            </a:endParaRPr>
          </a:p>
          <a:p>
            <a:pPr>
              <a:tabLst>
                <a:tab pos="0" algn="l"/>
              </a:tabLst>
              <a:defRPr/>
            </a:pPr>
            <a:endParaRPr lang="pl-PL" sz="1200" dirty="0" smtClean="0">
              <a:solidFill>
                <a:schemeClr val="bg1"/>
              </a:solidFill>
            </a:endParaRPr>
          </a:p>
          <a:p>
            <a:pPr>
              <a:tabLst>
                <a:tab pos="0" algn="l"/>
              </a:tabLst>
              <a:defRPr/>
            </a:pPr>
            <a:endParaRPr lang="pl-PL" sz="1200" dirty="0" smtClean="0">
              <a:solidFill>
                <a:schemeClr val="bg1"/>
              </a:solidFill>
            </a:endParaRPr>
          </a:p>
          <a:p>
            <a:pPr lvl="0">
              <a:tabLst>
                <a:tab pos="0" algn="l"/>
              </a:tabLst>
              <a:defRPr/>
            </a:pPr>
            <a:endParaRPr lang="pl-PL" sz="1200" b="1" dirty="0" smtClean="0">
              <a:solidFill>
                <a:schemeClr val="bg1"/>
              </a:solidFill>
            </a:endParaRPr>
          </a:p>
          <a:p>
            <a:pPr lvl="0">
              <a:tabLst>
                <a:tab pos="0" algn="l"/>
              </a:tabLst>
              <a:defRPr/>
            </a:pPr>
            <a:endParaRPr lang="pl-PL" sz="1200" b="1" dirty="0" smtClean="0">
              <a:solidFill>
                <a:schemeClr val="bg1"/>
              </a:solidFill>
            </a:endParaRPr>
          </a:p>
          <a:p>
            <a:pPr lvl="0">
              <a:tabLst>
                <a:tab pos="0" algn="l"/>
              </a:tabLst>
              <a:defRPr/>
            </a:pPr>
            <a:endParaRPr lang="pl-PL" sz="1200" b="1" dirty="0" smtClean="0">
              <a:solidFill>
                <a:schemeClr val="bg1"/>
              </a:solidFill>
            </a:endParaRPr>
          </a:p>
          <a:p>
            <a:pPr lvl="0">
              <a:tabLst>
                <a:tab pos="0" algn="l"/>
              </a:tabLst>
              <a:defRPr/>
            </a:pPr>
            <a:endParaRPr lang="pl-PL" sz="1200" dirty="0" smtClean="0">
              <a:solidFill>
                <a:schemeClr val="bg1"/>
              </a:solidFill>
            </a:endParaRPr>
          </a:p>
          <a:p>
            <a:pPr lvl="0">
              <a:tabLst>
                <a:tab pos="0" algn="l"/>
              </a:tabLst>
              <a:defRPr/>
            </a:pPr>
            <a:endParaRPr lang="pl-PL" sz="1200" dirty="0" smtClean="0">
              <a:solidFill>
                <a:schemeClr val="bg1"/>
              </a:solidFill>
            </a:endParaRPr>
          </a:p>
          <a:p>
            <a:pPr lvl="0">
              <a:tabLst>
                <a:tab pos="0" algn="l"/>
              </a:tabLst>
              <a:defRPr/>
            </a:pPr>
            <a:endParaRPr lang="pl-PL" sz="1200" dirty="0">
              <a:solidFill>
                <a:schemeClr val="bg1"/>
              </a:solidFill>
            </a:endParaRPr>
          </a:p>
        </p:txBody>
      </p:sp>
      <p:pic>
        <p:nvPicPr>
          <p:cNvPr id="14" name="Obraz 13"/>
          <p:cNvPicPr>
            <a:picLocks noChangeAspect="1"/>
          </p:cNvPicPr>
          <p:nvPr/>
        </p:nvPicPr>
        <p:blipFill rotWithShape="1">
          <a:blip r:embed="rId2"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12" name="Łącznik prosty 11"/>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Prostokąt 17"/>
          <p:cNvSpPr/>
          <p:nvPr/>
        </p:nvSpPr>
        <p:spPr>
          <a:xfrm rot="16200000">
            <a:off x="1211051" y="1261824"/>
            <a:ext cx="630076" cy="268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endParaRPr lang="pl-PL" sz="3200" kern="1200" dirty="0"/>
          </a:p>
        </p:txBody>
      </p:sp>
      <p:sp>
        <p:nvSpPr>
          <p:cNvPr id="7"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lvl="0" algn="r">
              <a:spcBef>
                <a:spcPct val="0"/>
              </a:spcBef>
              <a:defRPr/>
            </a:pPr>
            <a:r>
              <a:rPr lang="pl-PL" sz="1400" dirty="0" smtClean="0">
                <a:solidFill>
                  <a:schemeClr val="tx1">
                    <a:lumMod val="75000"/>
                    <a:lumOff val="25000"/>
                  </a:schemeClr>
                </a:solidFill>
              </a:rPr>
              <a:t>WYBRANE ZAGADNIENIA Z WYNIKÓW ANKIETY</a:t>
            </a:r>
            <a:endParaRPr lang="pl-PL" sz="1400" dirty="0">
              <a:solidFill>
                <a:schemeClr val="tx1">
                  <a:lumMod val="75000"/>
                  <a:lumOff val="25000"/>
                </a:schemeClr>
              </a:solidFill>
            </a:endParaRPr>
          </a:p>
        </p:txBody>
      </p:sp>
      <p:pic>
        <p:nvPicPr>
          <p:cNvPr id="8" name="Wykres 12"/>
          <p:cNvPicPr>
            <a:picLocks noChangeArrowheads="1"/>
          </p:cNvPicPr>
          <p:nvPr/>
        </p:nvPicPr>
        <p:blipFill>
          <a:blip r:embed="rId2" cstate="print"/>
          <a:srcRect t="9677"/>
          <a:stretch>
            <a:fillRect/>
          </a:stretch>
        </p:blipFill>
        <p:spPr bwMode="auto">
          <a:xfrm>
            <a:off x="5398449" y="1484784"/>
            <a:ext cx="3566039" cy="2016224"/>
          </a:xfrm>
          <a:prstGeom prst="rect">
            <a:avLst/>
          </a:prstGeom>
          <a:noFill/>
        </p:spPr>
      </p:pic>
      <p:pic>
        <p:nvPicPr>
          <p:cNvPr id="13" name="Wykres 14"/>
          <p:cNvPicPr>
            <a:picLocks noChangeArrowheads="1"/>
          </p:cNvPicPr>
          <p:nvPr/>
        </p:nvPicPr>
        <p:blipFill>
          <a:blip r:embed="rId3" cstate="print"/>
          <a:srcRect t="10665"/>
          <a:stretch>
            <a:fillRect/>
          </a:stretch>
        </p:blipFill>
        <p:spPr bwMode="auto">
          <a:xfrm>
            <a:off x="5292080" y="3933056"/>
            <a:ext cx="3600400" cy="2016224"/>
          </a:xfrm>
          <a:prstGeom prst="rect">
            <a:avLst/>
          </a:prstGeom>
          <a:noFill/>
        </p:spPr>
      </p:pic>
      <p:sp>
        <p:nvSpPr>
          <p:cNvPr id="16" name="Prostokąt 15"/>
          <p:cNvSpPr/>
          <p:nvPr/>
        </p:nvSpPr>
        <p:spPr>
          <a:xfrm>
            <a:off x="5724128" y="3660651"/>
            <a:ext cx="2880320" cy="504056"/>
          </a:xfrm>
          <a:prstGeom prst="rect">
            <a:avLst/>
          </a:prstGeom>
        </p:spPr>
        <p:txBody>
          <a:bodyPr wrap="square">
            <a:noAutofit/>
          </a:bodyPr>
          <a:lstStyle/>
          <a:p>
            <a:pPr lvl="0">
              <a:spcBef>
                <a:spcPct val="0"/>
              </a:spcBef>
              <a:defRPr/>
            </a:pPr>
            <a:r>
              <a:rPr lang="pl-PL" sz="1000" u="sng" dirty="0" smtClean="0"/>
              <a:t>ILOŚĆ LAT MIESZKANIA NA OSIEDLU</a:t>
            </a:r>
          </a:p>
        </p:txBody>
      </p:sp>
      <p:sp>
        <p:nvSpPr>
          <p:cNvPr id="17" name="Prostokąt 16"/>
          <p:cNvSpPr/>
          <p:nvPr/>
        </p:nvSpPr>
        <p:spPr>
          <a:xfrm>
            <a:off x="5580112" y="1268760"/>
            <a:ext cx="2880320" cy="504056"/>
          </a:xfrm>
          <a:prstGeom prst="rect">
            <a:avLst/>
          </a:prstGeom>
        </p:spPr>
        <p:txBody>
          <a:bodyPr wrap="square">
            <a:noAutofit/>
          </a:bodyPr>
          <a:lstStyle/>
          <a:p>
            <a:pPr lvl="0">
              <a:spcBef>
                <a:spcPct val="0"/>
              </a:spcBef>
              <a:defRPr/>
            </a:pPr>
            <a:r>
              <a:rPr lang="pl-PL" sz="1000" u="sng" dirty="0" smtClean="0"/>
              <a:t>ZADOWOLENIE Z OKOLICY ZAMIESZKANIA</a:t>
            </a:r>
          </a:p>
        </p:txBody>
      </p:sp>
      <p:sp>
        <p:nvSpPr>
          <p:cNvPr id="19" name="Prostokąt 18"/>
          <p:cNvSpPr/>
          <p:nvPr/>
        </p:nvSpPr>
        <p:spPr>
          <a:xfrm>
            <a:off x="1331640" y="1268760"/>
            <a:ext cx="4248472" cy="4320480"/>
          </a:xfrm>
          <a:prstGeom prst="rect">
            <a:avLst/>
          </a:prstGeom>
        </p:spPr>
        <p:txBody>
          <a:bodyPr wrap="square">
            <a:noAutofit/>
          </a:bodyPr>
          <a:lstStyle/>
          <a:p>
            <a:pPr lvl="0">
              <a:spcBef>
                <a:spcPct val="0"/>
              </a:spcBef>
              <a:defRPr/>
            </a:pPr>
            <a:r>
              <a:rPr lang="pl-PL" sz="1000" u="sng" dirty="0" smtClean="0"/>
              <a:t>CO W SZCZEGÓLNOŚCI POWINNO POSIADAĆ OSIEDLE KOMPLETNE?</a:t>
            </a:r>
          </a:p>
          <a:p>
            <a:pPr lvl="0">
              <a:spcBef>
                <a:spcPct val="0"/>
              </a:spcBef>
              <a:spcAft>
                <a:spcPts val="400"/>
              </a:spcAft>
              <a:defRPr/>
            </a:pPr>
            <a:r>
              <a:rPr lang="pl-PL" sz="1000" dirty="0" smtClean="0"/>
              <a:t>(wynik wspólny dla wszystkich czterech osiedli objętych programem)</a:t>
            </a:r>
          </a:p>
          <a:p>
            <a:pPr lvl="0">
              <a:spcBef>
                <a:spcPct val="0"/>
              </a:spcBef>
              <a:defRPr/>
            </a:pPr>
            <a:r>
              <a:rPr lang="pl-PL" sz="1000" dirty="0" smtClean="0"/>
              <a:t>19%  - DOBRE POŁĄCZENIA KOMUNIKACJĄ MIEJSKĄ Z CENTRUM</a:t>
            </a:r>
          </a:p>
          <a:p>
            <a:pPr lvl="0">
              <a:spcBef>
                <a:spcPct val="0"/>
              </a:spcBef>
              <a:defRPr/>
            </a:pPr>
            <a:r>
              <a:rPr lang="pl-PL" sz="1000" dirty="0" smtClean="0"/>
              <a:t>            I INNYMI OSIEDLAMI</a:t>
            </a:r>
          </a:p>
          <a:p>
            <a:pPr lvl="0">
              <a:spcBef>
                <a:spcPct val="0"/>
              </a:spcBef>
              <a:defRPr/>
            </a:pPr>
            <a:r>
              <a:rPr lang="pl-PL" sz="1000" dirty="0" smtClean="0"/>
              <a:t>18%  - TERENY ZIELENI</a:t>
            </a:r>
          </a:p>
          <a:p>
            <a:pPr lvl="0">
              <a:spcBef>
                <a:spcPct val="0"/>
              </a:spcBef>
              <a:defRPr/>
            </a:pPr>
            <a:r>
              <a:rPr lang="pl-PL" sz="1000" dirty="0" smtClean="0"/>
              <a:t>16%  - DOSTĘPNOŚĆ PODSTAWOWYCH USŁUG PIESZO</a:t>
            </a:r>
          </a:p>
          <a:p>
            <a:pPr lvl="0">
              <a:spcBef>
                <a:spcPct val="0"/>
              </a:spcBef>
              <a:defRPr/>
            </a:pPr>
            <a:endParaRPr lang="pl-PL" sz="1000" dirty="0" smtClean="0"/>
          </a:p>
          <a:p>
            <a:pPr lvl="0">
              <a:spcBef>
                <a:spcPct val="0"/>
              </a:spcBef>
              <a:defRPr/>
            </a:pPr>
            <a:endParaRPr lang="pl-PL" sz="1000" dirty="0" smtClean="0"/>
          </a:p>
          <a:p>
            <a:pPr lvl="0">
              <a:spcBef>
                <a:spcPct val="0"/>
              </a:spcBef>
              <a:spcAft>
                <a:spcPts val="400"/>
              </a:spcAft>
              <a:defRPr/>
            </a:pPr>
            <a:r>
              <a:rPr lang="pl-PL" sz="1000" u="sng" dirty="0" smtClean="0"/>
              <a:t>CZEGO PRZEDE WSZYSTKIM BRAKUJE NA OSIEDLU?</a:t>
            </a:r>
          </a:p>
          <a:p>
            <a:pPr lvl="0">
              <a:spcBef>
                <a:spcPct val="0"/>
              </a:spcBef>
              <a:defRPr/>
            </a:pPr>
            <a:r>
              <a:rPr lang="pl-PL" sz="1000" dirty="0" smtClean="0"/>
              <a:t>13%  - PRZEDSZKOLA</a:t>
            </a:r>
          </a:p>
          <a:p>
            <a:pPr lvl="0">
              <a:spcBef>
                <a:spcPct val="0"/>
              </a:spcBef>
              <a:defRPr/>
            </a:pPr>
            <a:r>
              <a:rPr lang="pl-PL" sz="1000" dirty="0" smtClean="0"/>
              <a:t>12%  - OBIEKTU SPORTOWEGO</a:t>
            </a:r>
          </a:p>
          <a:p>
            <a:pPr lvl="0">
              <a:spcBef>
                <a:spcPct val="0"/>
              </a:spcBef>
              <a:defRPr/>
            </a:pPr>
            <a:r>
              <a:rPr lang="pl-PL" sz="1000" dirty="0" smtClean="0"/>
              <a:t>11%  - LOKALNEGO MIEJSCA SPOTKAŃ</a:t>
            </a:r>
          </a:p>
          <a:p>
            <a:pPr lvl="0">
              <a:spcBef>
                <a:spcPct val="0"/>
              </a:spcBef>
              <a:defRPr/>
            </a:pPr>
            <a:r>
              <a:rPr lang="pl-PL" sz="1000" dirty="0" smtClean="0"/>
              <a:t>11%  - ŻŁOBKA</a:t>
            </a:r>
          </a:p>
          <a:p>
            <a:pPr lvl="0">
              <a:spcBef>
                <a:spcPct val="0"/>
              </a:spcBef>
              <a:defRPr/>
            </a:pPr>
            <a:endParaRPr lang="pl-PL" sz="1000" dirty="0" smtClean="0"/>
          </a:p>
          <a:p>
            <a:pPr lvl="0">
              <a:spcBef>
                <a:spcPct val="0"/>
              </a:spcBef>
              <a:defRPr/>
            </a:pPr>
            <a:endParaRPr lang="pl-PL" sz="1000" dirty="0" smtClean="0"/>
          </a:p>
          <a:p>
            <a:pPr lvl="0">
              <a:spcBef>
                <a:spcPct val="0"/>
              </a:spcBef>
              <a:spcAft>
                <a:spcPts val="400"/>
              </a:spcAft>
              <a:defRPr/>
            </a:pPr>
            <a:r>
              <a:rPr lang="pl-PL" sz="1000" u="sng" dirty="0" smtClean="0"/>
              <a:t>JAKIE DZIAŁANIA POPRAWIŁYBY PORUSZANIE SIĘ PO OSIEDLU?</a:t>
            </a:r>
          </a:p>
          <a:p>
            <a:pPr lvl="0">
              <a:spcBef>
                <a:spcPct val="0"/>
              </a:spcBef>
              <a:defRPr/>
            </a:pPr>
            <a:r>
              <a:rPr lang="pl-PL" sz="1000" dirty="0" smtClean="0"/>
              <a:t>19%  - POPRAWA NAWIERZCHNI DRÓG</a:t>
            </a:r>
          </a:p>
          <a:p>
            <a:pPr lvl="0">
              <a:spcBef>
                <a:spcPct val="0"/>
              </a:spcBef>
              <a:defRPr/>
            </a:pPr>
            <a:r>
              <a:rPr lang="pl-PL" sz="1000" dirty="0" smtClean="0"/>
              <a:t>17%  - UPORZĄDKOWANIE PARKOWANIA SAMOCHODÓW</a:t>
            </a:r>
          </a:p>
          <a:p>
            <a:pPr lvl="0">
              <a:spcBef>
                <a:spcPct val="0"/>
              </a:spcBef>
              <a:defRPr/>
            </a:pPr>
            <a:r>
              <a:rPr lang="pl-PL" sz="1000" dirty="0" smtClean="0"/>
              <a:t>16%  - WYKONANIE INWESTYCJI USPRAWNIAJĄCYCH RUCH</a:t>
            </a:r>
          </a:p>
          <a:p>
            <a:pPr lvl="0">
              <a:spcBef>
                <a:spcPct val="0"/>
              </a:spcBef>
              <a:defRPr/>
            </a:pPr>
            <a:endParaRPr lang="pl-PL" sz="1000" dirty="0" smtClean="0"/>
          </a:p>
          <a:p>
            <a:pPr lvl="0">
              <a:spcBef>
                <a:spcPct val="0"/>
              </a:spcBef>
              <a:defRPr/>
            </a:pPr>
            <a:endParaRPr lang="pl-PL" sz="1000" dirty="0" smtClean="0"/>
          </a:p>
          <a:p>
            <a:pPr lvl="0">
              <a:spcBef>
                <a:spcPct val="0"/>
              </a:spcBef>
              <a:spcAft>
                <a:spcPts val="400"/>
              </a:spcAft>
              <a:defRPr/>
            </a:pPr>
            <a:r>
              <a:rPr lang="pl-PL" sz="1000" u="sng" dirty="0" smtClean="0"/>
              <a:t>JAKIE DZIAŁANIA USPRAWNIŁYBY POŁĄCZENIE Z INNYMI OSIEDLAMI?</a:t>
            </a:r>
          </a:p>
          <a:p>
            <a:pPr lvl="0">
              <a:spcBef>
                <a:spcPct val="0"/>
              </a:spcBef>
              <a:defRPr/>
            </a:pPr>
            <a:r>
              <a:rPr lang="pl-PL" sz="1000" dirty="0" smtClean="0"/>
              <a:t>23%  - NOWE ULICE ŁĄCZĄCE Z INNYMI OSIEDLAMI</a:t>
            </a:r>
          </a:p>
          <a:p>
            <a:pPr lvl="0">
              <a:spcBef>
                <a:spcPct val="0"/>
              </a:spcBef>
              <a:defRPr/>
            </a:pPr>
            <a:r>
              <a:rPr lang="pl-PL" sz="1000" dirty="0" smtClean="0"/>
              <a:t>22%  - NOWY PRZYSTANEK KOLEJOWY WRAZ Z PARKINGIEM</a:t>
            </a:r>
          </a:p>
          <a:p>
            <a:pPr lvl="0">
              <a:spcBef>
                <a:spcPct val="0"/>
              </a:spcBef>
              <a:defRPr/>
            </a:pPr>
            <a:r>
              <a:rPr lang="pl-PL" sz="1000" dirty="0" smtClean="0"/>
              <a:t>19%  - BUSPAS DLA KOMUNIKACJI MIEJSKIEJ</a:t>
            </a:r>
          </a:p>
          <a:p>
            <a:pPr lvl="0">
              <a:spcBef>
                <a:spcPct val="0"/>
              </a:spcBef>
              <a:defRPr/>
            </a:pPr>
            <a:r>
              <a:rPr lang="pl-PL" sz="1000" dirty="0" smtClean="0"/>
              <a:t>18%  - DOGODNY DOJAZD SAMOCHODEM </a:t>
            </a:r>
          </a:p>
          <a:p>
            <a:pPr lvl="0">
              <a:spcBef>
                <a:spcPct val="0"/>
              </a:spcBef>
              <a:defRPr/>
            </a:pPr>
            <a:r>
              <a:rPr lang="pl-PL" sz="1000" dirty="0" smtClean="0"/>
              <a:t>            DO WĘZŁA KOMUNIKACJI ZBIOROWEJ Z </a:t>
            </a:r>
            <a:r>
              <a:rPr lang="pl-PL" sz="1000" dirty="0" err="1" smtClean="0"/>
              <a:t>P&amp;R</a:t>
            </a: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a:p>
            <a:pPr lvl="0">
              <a:spcBef>
                <a:spcPct val="0"/>
              </a:spcBef>
              <a:defRPr/>
            </a:pPr>
            <a:endParaRPr lang="pl-PL" sz="1000" dirty="0" smtClean="0"/>
          </a:p>
        </p:txBody>
      </p:sp>
      <p:pic>
        <p:nvPicPr>
          <p:cNvPr id="14" name="Obraz 13"/>
          <p:cNvPicPr>
            <a:picLocks noChangeAspect="1"/>
          </p:cNvPicPr>
          <p:nvPr/>
        </p:nvPicPr>
        <p:blipFill rotWithShape="1">
          <a:blip r:embed="rId4"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rostokąt 25"/>
          <p:cNvSpPr/>
          <p:nvPr/>
        </p:nvSpPr>
        <p:spPr>
          <a:xfrm>
            <a:off x="1428728" y="2852936"/>
            <a:ext cx="7072362" cy="30963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0" name="Obraz 19" descr="MAŚLICE mapy przybliżeń 2.jpg"/>
          <p:cNvPicPr>
            <a:picLocks noChangeAspect="1"/>
          </p:cNvPicPr>
          <p:nvPr/>
        </p:nvPicPr>
        <p:blipFill>
          <a:blip r:embed="rId2" cstate="print"/>
          <a:srcRect b="8453"/>
          <a:stretch>
            <a:fillRect/>
          </a:stretch>
        </p:blipFill>
        <p:spPr>
          <a:xfrm>
            <a:off x="1438276" y="3409950"/>
            <a:ext cx="3571874" cy="2539330"/>
          </a:xfrm>
          <a:prstGeom prst="rect">
            <a:avLst/>
          </a:prstGeom>
        </p:spPr>
      </p:pic>
      <p:pic>
        <p:nvPicPr>
          <p:cNvPr id="27" name="Obraz 26" descr="IMG_7066.JPG"/>
          <p:cNvPicPr>
            <a:picLocks noChangeAspect="1"/>
          </p:cNvPicPr>
          <p:nvPr/>
        </p:nvPicPr>
        <p:blipFill>
          <a:blip r:embed="rId3" cstate="print">
            <a:lum bright="20000" contrast="20000"/>
          </a:blip>
          <a:srcRect l="2941" t="33333" b="32938"/>
          <a:stretch>
            <a:fillRect/>
          </a:stretch>
        </p:blipFill>
        <p:spPr>
          <a:xfrm>
            <a:off x="1428728" y="908720"/>
            <a:ext cx="7072362" cy="2016224"/>
          </a:xfrm>
          <a:prstGeom prst="rect">
            <a:avLst/>
          </a:prstGeom>
        </p:spPr>
      </p:pic>
      <p:sp>
        <p:nvSpPr>
          <p:cNvPr id="14" name="Prostokąt 13"/>
          <p:cNvSpPr/>
          <p:nvPr/>
        </p:nvSpPr>
        <p:spPr>
          <a:xfrm>
            <a:off x="5143504" y="3356992"/>
            <a:ext cx="3357586" cy="2357454"/>
          </a:xfrm>
          <a:prstGeom prst="rect">
            <a:avLst/>
          </a:prstGeom>
        </p:spPr>
        <p:txBody>
          <a:bodyPr wrap="square">
            <a:noAutofit/>
          </a:bodyPr>
          <a:lstStyle/>
          <a:p>
            <a:pPr marL="342900" lvl="0" indent="-342900">
              <a:spcBef>
                <a:spcPct val="0"/>
              </a:spcBef>
              <a:defRPr/>
            </a:pPr>
            <a:r>
              <a:rPr lang="pl-PL" sz="1000" b="1" dirty="0" smtClean="0">
                <a:solidFill>
                  <a:schemeClr val="accent6"/>
                </a:solidFill>
              </a:rPr>
              <a:t>BEZPIECZEŃSTWO PRZY SZKOLE</a:t>
            </a:r>
          </a:p>
          <a:p>
            <a:pPr lvl="0">
              <a:spcBef>
                <a:spcPct val="0"/>
              </a:spcBef>
              <a:defRPr/>
            </a:pPr>
            <a:r>
              <a:rPr lang="pl-PL" sz="1000" dirty="0" smtClean="0"/>
              <a:t>POPRAWA BEZPIECZEŃSTWA POPRZEZ WPROWADZENIE ZIELENI IZOLACYJNEJ  - ODIZOLOWANIE ULICY  ŻYWOPŁOTEM LUB LABIRYNTEM.</a:t>
            </a:r>
          </a:p>
          <a:p>
            <a:pPr marL="252000" indent="-252000" algn="just">
              <a:spcBef>
                <a:spcPct val="0"/>
              </a:spcBef>
              <a:defRPr/>
            </a:pPr>
            <a:r>
              <a:rPr lang="pl-PL" sz="1000" b="1" dirty="0" smtClean="0">
                <a:solidFill>
                  <a:schemeClr val="accent2"/>
                </a:solidFill>
              </a:rPr>
              <a:t>PRZESTRZEŃ EDUKACYJNA I BASEN                                                                                                               </a:t>
            </a:r>
          </a:p>
          <a:p>
            <a:pPr>
              <a:spcBef>
                <a:spcPct val="0"/>
              </a:spcBef>
              <a:defRPr/>
            </a:pPr>
            <a:r>
              <a:rPr lang="pl-PL" sz="1000" dirty="0" smtClean="0"/>
              <a:t>UZUPEŁNIENIE OFERTY EDUKACYJNEJ O NOWE PLACÓWKI  PRZEDSZKOLNE I </a:t>
            </a:r>
            <a:r>
              <a:rPr lang="pl-PL" sz="1000" dirty="0" smtClean="0"/>
              <a:t>SZKOLNE</a:t>
            </a:r>
            <a:r>
              <a:rPr lang="pl-PL" sz="1000" dirty="0" smtClean="0"/>
              <a:t>. </a:t>
            </a:r>
            <a:r>
              <a:rPr lang="pl-PL" sz="1000" dirty="0" smtClean="0"/>
              <a:t>WSKAZANE LOKALIZACJE M.IN. PRZY SZKOLE NA UL. SUWALSKIEJ, REZERWA TERENOWA POD BASEN.</a:t>
            </a:r>
          </a:p>
          <a:p>
            <a:pPr marL="252000" indent="-252000" algn="just">
              <a:spcBef>
                <a:spcPct val="0"/>
              </a:spcBef>
              <a:defRPr/>
            </a:pPr>
            <a:r>
              <a:rPr lang="pl-PL" sz="1000" b="1" dirty="0" smtClean="0">
                <a:solidFill>
                  <a:schemeClr val="accent2"/>
                </a:solidFill>
              </a:rPr>
              <a:t>CENTRUM EDUKACJI LOKALNEJ</a:t>
            </a:r>
          </a:p>
          <a:p>
            <a:pPr lvl="0">
              <a:spcBef>
                <a:spcPct val="0"/>
              </a:spcBef>
              <a:defRPr/>
            </a:pPr>
            <a:r>
              <a:rPr lang="pl-PL" sz="1000" dirty="0" smtClean="0"/>
              <a:t>BIBLIOTEKA I CAL WRAZ ZE ŚWIETLICĄ. </a:t>
            </a:r>
            <a:r>
              <a:rPr lang="pl-PL" sz="1000" dirty="0" smtClean="0"/>
              <a:t>MIEJSCE </a:t>
            </a:r>
            <a:r>
              <a:rPr lang="pl-PL" sz="1000" dirty="0" smtClean="0"/>
              <a:t>INTEGRACJI </a:t>
            </a:r>
          </a:p>
          <a:p>
            <a:pPr lvl="0">
              <a:spcBef>
                <a:spcPct val="0"/>
              </a:spcBef>
              <a:defRPr/>
            </a:pPr>
            <a:r>
              <a:rPr lang="pl-PL" sz="1000" dirty="0" smtClean="0"/>
              <a:t>I MIEJCE ORGANIZACJI RÓŻNEGO RODZAJU WYDARZEŃ.</a:t>
            </a:r>
          </a:p>
          <a:p>
            <a:pPr algn="just">
              <a:spcBef>
                <a:spcPct val="0"/>
              </a:spcBef>
              <a:defRPr/>
            </a:pPr>
            <a:r>
              <a:rPr lang="pl-PL" sz="1000" b="1" dirty="0" smtClean="0">
                <a:solidFill>
                  <a:schemeClr val="accent1"/>
                </a:solidFill>
              </a:rPr>
              <a:t>PARKING PRZY UL. SUWALSKIEJ</a:t>
            </a:r>
          </a:p>
          <a:p>
            <a:pPr>
              <a:spcBef>
                <a:spcPct val="0"/>
              </a:spcBef>
              <a:defRPr/>
            </a:pPr>
            <a:r>
              <a:rPr lang="pl-PL" sz="1000" dirty="0" smtClean="0"/>
              <a:t>ROZBUDOWA PARKINGU PRZY SZKOLE I UDOSTĘPNIENIE GO DLA MIESZKAŃCÓW PO GODZINACH PRACY SZKOŁY.</a:t>
            </a:r>
          </a:p>
          <a:p>
            <a:pPr algn="just">
              <a:spcBef>
                <a:spcPct val="0"/>
              </a:spcBef>
              <a:defRPr/>
            </a:pPr>
            <a:r>
              <a:rPr lang="pl-PL" sz="1000" b="1" dirty="0" smtClean="0">
                <a:solidFill>
                  <a:schemeClr val="accent1"/>
                </a:solidFill>
              </a:rPr>
              <a:t>RUCH JEDNOKIERUNKOWY</a:t>
            </a:r>
            <a:endParaRPr lang="pl-PL" sz="1000" dirty="0" smtClean="0"/>
          </a:p>
          <a:p>
            <a:pPr algn="just">
              <a:spcBef>
                <a:spcPct val="0"/>
              </a:spcBef>
              <a:defRPr/>
            </a:pPr>
            <a:r>
              <a:rPr lang="pl-PL" sz="1000" dirty="0" smtClean="0"/>
              <a:t>WPROWADZENIE RUCHU JEDNOKIERUNKOWEGO.</a:t>
            </a:r>
          </a:p>
          <a:p>
            <a:pPr marL="228600" lvl="0" indent="-228600" algn="just">
              <a:spcBef>
                <a:spcPct val="0"/>
              </a:spcBef>
              <a:buAutoNum type="arabicPlain" startAt="11"/>
              <a:defRPr/>
            </a:pPr>
            <a:endParaRPr lang="pl-PL" sz="1000" dirty="0"/>
          </a:p>
          <a:p>
            <a:pPr lvl="0" algn="just">
              <a:spcBef>
                <a:spcPct val="0"/>
              </a:spcBef>
              <a:defRPr/>
            </a:pPr>
            <a:endParaRPr lang="pl-PL" sz="1000" dirty="0"/>
          </a:p>
          <a:p>
            <a:pPr lvl="0" algn="just">
              <a:spcBef>
                <a:spcPct val="0"/>
              </a:spcBef>
              <a:defRPr/>
            </a:pPr>
            <a:endParaRPr lang="pl-PL" sz="1000" dirty="0"/>
          </a:p>
          <a:p>
            <a:pPr lvl="0" algn="just">
              <a:spcBef>
                <a:spcPct val="0"/>
              </a:spcBef>
              <a:defRPr/>
            </a:pPr>
            <a:endParaRPr lang="pl-PL" sz="1000" dirty="0"/>
          </a:p>
        </p:txBody>
      </p:sp>
      <p:sp>
        <p:nvSpPr>
          <p:cNvPr id="29"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lvl="0" algn="r">
              <a:spcBef>
                <a:spcPct val="0"/>
              </a:spcBef>
              <a:defRPr/>
            </a:pPr>
            <a:r>
              <a:rPr lang="pl-PL" sz="1400" dirty="0">
                <a:solidFill>
                  <a:schemeClr val="tx1">
                    <a:lumMod val="75000"/>
                    <a:lumOff val="25000"/>
                  </a:schemeClr>
                </a:solidFill>
              </a:rPr>
              <a:t>MIEJSCA LICZNYCH WSKAZAŃ MIESZKAŃCÓW</a:t>
            </a:r>
          </a:p>
        </p:txBody>
      </p:sp>
      <p:sp>
        <p:nvSpPr>
          <p:cNvPr id="37"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38" name="Łącznik prosty 37"/>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9" name="Prostokąt 38"/>
          <p:cNvSpPr/>
          <p:nvPr/>
        </p:nvSpPr>
        <p:spPr>
          <a:xfrm>
            <a:off x="1428728" y="2996952"/>
            <a:ext cx="5072098" cy="285752"/>
          </a:xfrm>
          <a:prstGeom prst="rect">
            <a:avLst/>
          </a:prstGeom>
        </p:spPr>
        <p:txBody>
          <a:bodyPr wrap="square">
            <a:noAutofit/>
          </a:bodyPr>
          <a:lstStyle/>
          <a:p>
            <a:pPr lvl="0">
              <a:spcBef>
                <a:spcPct val="0"/>
              </a:spcBef>
              <a:defRPr/>
            </a:pPr>
            <a:r>
              <a:rPr lang="pl-PL" sz="1400" dirty="0" smtClean="0"/>
              <a:t>PRZESTRZEŃ PUBLICZNA PRZY SZKOLE NA UL. SUWALSKIEJ </a:t>
            </a:r>
            <a:endParaRPr lang="pl-PL" sz="1400" dirty="0"/>
          </a:p>
        </p:txBody>
      </p:sp>
      <p:pic>
        <p:nvPicPr>
          <p:cNvPr id="11" name="Obraz 10"/>
          <p:cNvPicPr>
            <a:picLocks noChangeAspect="1"/>
          </p:cNvPicPr>
          <p:nvPr/>
        </p:nvPicPr>
        <p:blipFill rotWithShape="1">
          <a:blip r:embed="rId4"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Prostokąt 35"/>
          <p:cNvSpPr/>
          <p:nvPr/>
        </p:nvSpPr>
        <p:spPr>
          <a:xfrm>
            <a:off x="1428728" y="2852936"/>
            <a:ext cx="7072362" cy="30763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0" name="Obraz 9" descr="MAŚLICE mapy przybliżeń 3.jpg"/>
          <p:cNvPicPr>
            <a:picLocks noChangeAspect="1"/>
          </p:cNvPicPr>
          <p:nvPr/>
        </p:nvPicPr>
        <p:blipFill>
          <a:blip r:embed="rId2" cstate="print"/>
          <a:srcRect b="3901"/>
          <a:stretch>
            <a:fillRect/>
          </a:stretch>
        </p:blipFill>
        <p:spPr>
          <a:xfrm>
            <a:off x="1426396" y="3405410"/>
            <a:ext cx="3577652" cy="2519140"/>
          </a:xfrm>
          <a:prstGeom prst="rect">
            <a:avLst/>
          </a:prstGeom>
        </p:spPr>
      </p:pic>
      <p:pic>
        <p:nvPicPr>
          <p:cNvPr id="25" name="Obraz 24" descr="IMG_7042.JPG"/>
          <p:cNvPicPr>
            <a:picLocks noChangeAspect="1"/>
          </p:cNvPicPr>
          <p:nvPr/>
        </p:nvPicPr>
        <p:blipFill>
          <a:blip r:embed="rId3" cstate="print">
            <a:lum bright="20000" contrast="30000"/>
          </a:blip>
          <a:srcRect t="41983" b="20318"/>
          <a:stretch>
            <a:fillRect/>
          </a:stretch>
        </p:blipFill>
        <p:spPr>
          <a:xfrm>
            <a:off x="1428728" y="908720"/>
            <a:ext cx="7072330" cy="2016224"/>
          </a:xfrm>
          <a:prstGeom prst="rect">
            <a:avLst/>
          </a:prstGeom>
        </p:spPr>
      </p:pic>
      <p:sp>
        <p:nvSpPr>
          <p:cNvPr id="29"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lvl="0" algn="r">
              <a:spcBef>
                <a:spcPct val="0"/>
              </a:spcBef>
              <a:defRPr/>
            </a:pPr>
            <a:r>
              <a:rPr lang="pl-PL" sz="1400" dirty="0">
                <a:solidFill>
                  <a:schemeClr val="tx1">
                    <a:lumMod val="75000"/>
                    <a:lumOff val="25000"/>
                  </a:schemeClr>
                </a:solidFill>
              </a:rPr>
              <a:t>MIEJSCA LICZNYCH WSKAZAŃ MIESZKAŃCÓW</a:t>
            </a:r>
          </a:p>
        </p:txBody>
      </p:sp>
      <p:sp>
        <p:nvSpPr>
          <p:cNvPr id="37"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38" name="Łącznik prosty 37"/>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Prostokąt 12"/>
          <p:cNvSpPr/>
          <p:nvPr/>
        </p:nvSpPr>
        <p:spPr>
          <a:xfrm>
            <a:off x="5143504" y="3356992"/>
            <a:ext cx="3357586" cy="2357454"/>
          </a:xfrm>
          <a:prstGeom prst="rect">
            <a:avLst/>
          </a:prstGeom>
        </p:spPr>
        <p:txBody>
          <a:bodyPr wrap="square">
            <a:noAutofit/>
          </a:bodyPr>
          <a:lstStyle/>
          <a:p>
            <a:pPr marL="342900" lvl="0" indent="-342900" algn="just">
              <a:spcBef>
                <a:spcPct val="0"/>
              </a:spcBef>
              <a:defRPr/>
            </a:pPr>
            <a:r>
              <a:rPr lang="pl-PL" sz="1000" b="1" dirty="0" smtClean="0">
                <a:solidFill>
                  <a:schemeClr val="accent6"/>
                </a:solidFill>
              </a:rPr>
              <a:t>MIEJSCE SPOTKAŃ - UL. KRÓLEWIECKA</a:t>
            </a:r>
          </a:p>
          <a:p>
            <a:pPr lvl="0">
              <a:spcBef>
                <a:spcPct val="0"/>
              </a:spcBef>
              <a:defRPr/>
            </a:pPr>
            <a:r>
              <a:rPr lang="pl-PL" sz="1000" dirty="0" smtClean="0"/>
              <a:t>OCHRONA KĄPIELISKA, </a:t>
            </a:r>
            <a:r>
              <a:rPr lang="pl-PL" sz="1000" dirty="0" smtClean="0"/>
              <a:t>UTWORZENIE SIŁOWNI TERENOWEJ, ZADASZONEGO MIEJSCA </a:t>
            </a:r>
            <a:r>
              <a:rPr lang="pl-PL" sz="1000" dirty="0" smtClean="0"/>
              <a:t>SPOTKAŃ, </a:t>
            </a:r>
            <a:r>
              <a:rPr lang="pl-PL" sz="1000" dirty="0" smtClean="0"/>
              <a:t>MIEJSCA </a:t>
            </a:r>
            <a:r>
              <a:rPr lang="pl-PL" sz="1000" dirty="0" smtClean="0"/>
              <a:t>NA OGNISKO I GRILLA, </a:t>
            </a:r>
            <a:r>
              <a:rPr lang="pl-PL" sz="1000" dirty="0" smtClean="0"/>
              <a:t>WYPOŻYCZALNI </a:t>
            </a:r>
            <a:r>
              <a:rPr lang="pl-PL" sz="1000" dirty="0" smtClean="0"/>
              <a:t>ROWERÓW </a:t>
            </a:r>
            <a:r>
              <a:rPr lang="pl-PL" sz="1000" dirty="0" smtClean="0"/>
              <a:t>WODNYCH I KAJAKÓW</a:t>
            </a:r>
            <a:r>
              <a:rPr lang="pl-PL" sz="1000" dirty="0" smtClean="0"/>
              <a:t>, WPROWADZENIE ZAKAZU PICIA  ALKOHOLU.</a:t>
            </a:r>
          </a:p>
          <a:p>
            <a:pPr marL="342900" lvl="0" indent="-342900">
              <a:spcBef>
                <a:spcPct val="0"/>
              </a:spcBef>
              <a:defRPr/>
            </a:pPr>
            <a:r>
              <a:rPr lang="pl-PL" sz="1000" b="1" dirty="0" smtClean="0">
                <a:solidFill>
                  <a:schemeClr val="accent6"/>
                </a:solidFill>
              </a:rPr>
              <a:t>DEPTAK - UL. NARZĘDZIOWA</a:t>
            </a:r>
          </a:p>
          <a:p>
            <a:pPr lvl="0">
              <a:spcBef>
                <a:spcPct val="0"/>
              </a:spcBef>
              <a:defRPr/>
            </a:pPr>
            <a:r>
              <a:rPr lang="pl-PL" sz="1000" dirty="0" smtClean="0"/>
              <a:t>UTWORZENIE DEPTAKA WZDŁUŻ  UL. NARZĘDZIOWEJ </a:t>
            </a:r>
          </a:p>
          <a:p>
            <a:pPr lvl="0">
              <a:spcBef>
                <a:spcPct val="0"/>
              </a:spcBef>
              <a:defRPr/>
            </a:pPr>
            <a:r>
              <a:rPr lang="pl-PL" sz="1000" dirty="0" smtClean="0"/>
              <a:t>I ZAMKNIĘCIE JEJ DLA RUCHU SAMOCHODOWEGO.</a:t>
            </a:r>
          </a:p>
          <a:p>
            <a:pPr lvl="0" algn="just">
              <a:spcBef>
                <a:spcPct val="0"/>
              </a:spcBef>
              <a:defRPr/>
            </a:pPr>
            <a:r>
              <a:rPr lang="pl-PL" sz="1000" b="1" dirty="0" smtClean="0">
                <a:solidFill>
                  <a:schemeClr val="accent2"/>
                </a:solidFill>
              </a:rPr>
              <a:t>STACJA BENZYNOWA</a:t>
            </a:r>
          </a:p>
          <a:p>
            <a:pPr lvl="0">
              <a:spcBef>
                <a:spcPct val="0"/>
              </a:spcBef>
              <a:defRPr/>
            </a:pPr>
            <a:r>
              <a:rPr lang="pl-PL" sz="1000" dirty="0" smtClean="0"/>
              <a:t>UTWORZENIE STACJA </a:t>
            </a:r>
            <a:r>
              <a:rPr lang="pl-PL" sz="1000" dirty="0" smtClean="0"/>
              <a:t>BENZYNOWA  </a:t>
            </a:r>
            <a:r>
              <a:rPr lang="pl-PL" sz="1000" dirty="0" smtClean="0"/>
              <a:t>W OKOLICY </a:t>
            </a:r>
            <a:r>
              <a:rPr lang="pl-PL" sz="1000" dirty="0" smtClean="0"/>
              <a:t>UL. NARZĘDZIOWEJ</a:t>
            </a:r>
          </a:p>
          <a:p>
            <a:pPr marL="342900" indent="-342900">
              <a:spcBef>
                <a:spcPct val="0"/>
              </a:spcBef>
              <a:defRPr/>
            </a:pPr>
            <a:r>
              <a:rPr lang="pl-PL" sz="1000" b="1" dirty="0" smtClean="0">
                <a:solidFill>
                  <a:schemeClr val="accent1"/>
                </a:solidFill>
              </a:rPr>
              <a:t>POWIĄZANIA WEWNĄTRZ OSIEDLA</a:t>
            </a:r>
          </a:p>
          <a:p>
            <a:pPr algn="just">
              <a:spcBef>
                <a:spcPct val="0"/>
              </a:spcBef>
              <a:defRPr/>
            </a:pPr>
            <a:r>
              <a:rPr lang="pl-PL" sz="1000" dirty="0" smtClean="0"/>
              <a:t>ZAPEWNIENIE POŁĄCZEŃ </a:t>
            </a:r>
            <a:r>
              <a:rPr lang="pl-PL" sz="1000" dirty="0" smtClean="0"/>
              <a:t>PIESZO - </a:t>
            </a:r>
            <a:r>
              <a:rPr lang="pl-PL" sz="1000" dirty="0" smtClean="0"/>
              <a:t>ROWEROWYCH </a:t>
            </a:r>
            <a:r>
              <a:rPr lang="pl-PL" sz="1000" dirty="0" smtClean="0"/>
              <a:t>Z TERENAMI ZIELENI POMIĘDZY LINĄ KOLEJOWĄ NR 273 I UL. KRÓLEWIECKĄ.</a:t>
            </a:r>
          </a:p>
          <a:p>
            <a:pPr lvl="0">
              <a:spcBef>
                <a:spcPct val="0"/>
              </a:spcBef>
              <a:defRPr/>
            </a:pPr>
            <a:endParaRPr lang="pl-PL" sz="1000" dirty="0" smtClean="0"/>
          </a:p>
          <a:p>
            <a:pPr lvl="0" algn="just">
              <a:spcBef>
                <a:spcPct val="0"/>
              </a:spcBef>
              <a:defRPr/>
            </a:pPr>
            <a:endParaRPr lang="pl-PL" sz="1000" dirty="0" smtClean="0"/>
          </a:p>
          <a:p>
            <a:pPr algn="just">
              <a:spcBef>
                <a:spcPct val="0"/>
              </a:spcBef>
              <a:defRPr/>
            </a:pPr>
            <a:endParaRPr lang="pl-PL" sz="1000" dirty="0" smtClean="0"/>
          </a:p>
          <a:p>
            <a:pPr marL="228600" lvl="0" indent="-228600" algn="just">
              <a:spcBef>
                <a:spcPct val="0"/>
              </a:spcBef>
              <a:buAutoNum type="arabicPlain" startAt="11"/>
              <a:defRPr/>
            </a:pPr>
            <a:endParaRPr lang="pl-PL" sz="1000" dirty="0"/>
          </a:p>
          <a:p>
            <a:pPr lvl="0" algn="just">
              <a:spcBef>
                <a:spcPct val="0"/>
              </a:spcBef>
              <a:defRPr/>
            </a:pPr>
            <a:endParaRPr lang="pl-PL" sz="1000" dirty="0"/>
          </a:p>
          <a:p>
            <a:pPr lvl="0" algn="just">
              <a:spcBef>
                <a:spcPct val="0"/>
              </a:spcBef>
              <a:defRPr/>
            </a:pPr>
            <a:endParaRPr lang="pl-PL" sz="1000" dirty="0"/>
          </a:p>
          <a:p>
            <a:pPr lvl="0" algn="just">
              <a:spcBef>
                <a:spcPct val="0"/>
              </a:spcBef>
              <a:defRPr/>
            </a:pPr>
            <a:endParaRPr lang="pl-PL" sz="1000" dirty="0"/>
          </a:p>
        </p:txBody>
      </p:sp>
      <p:sp>
        <p:nvSpPr>
          <p:cNvPr id="17" name="Prostokąt 16"/>
          <p:cNvSpPr/>
          <p:nvPr/>
        </p:nvSpPr>
        <p:spPr>
          <a:xfrm>
            <a:off x="1428728" y="2996952"/>
            <a:ext cx="5072098" cy="285752"/>
          </a:xfrm>
          <a:prstGeom prst="rect">
            <a:avLst/>
          </a:prstGeom>
        </p:spPr>
        <p:txBody>
          <a:bodyPr wrap="square">
            <a:noAutofit/>
          </a:bodyPr>
          <a:lstStyle/>
          <a:p>
            <a:pPr lvl="0">
              <a:spcBef>
                <a:spcPct val="0"/>
              </a:spcBef>
              <a:defRPr/>
            </a:pPr>
            <a:r>
              <a:rPr lang="pl-PL" sz="1400" dirty="0" smtClean="0"/>
              <a:t>OBSZAR WIELOFUNKCYJNY PRZY STAWACH  KRÓLEWIECKICH</a:t>
            </a:r>
            <a:endParaRPr lang="pl-PL" sz="1400" dirty="0"/>
          </a:p>
        </p:txBody>
      </p:sp>
      <p:pic>
        <p:nvPicPr>
          <p:cNvPr id="11" name="Obraz 10"/>
          <p:cNvPicPr>
            <a:picLocks noChangeAspect="1"/>
          </p:cNvPicPr>
          <p:nvPr/>
        </p:nvPicPr>
        <p:blipFill rotWithShape="1">
          <a:blip r:embed="rId4"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pl-PL" sz="1400" dirty="0">
                <a:solidFill>
                  <a:schemeClr val="tx1">
                    <a:lumMod val="75000"/>
                    <a:lumOff val="25000"/>
                  </a:schemeClr>
                </a:solidFill>
                <a:latin typeface="+mj-lt"/>
                <a:ea typeface="+mj-ea"/>
                <a:cs typeface="+mj-cs"/>
              </a:rPr>
              <a:t>STRUKTURA WŁASNOŚCI</a:t>
            </a:r>
          </a:p>
        </p:txBody>
      </p:sp>
      <p:sp>
        <p:nvSpPr>
          <p:cNvPr id="15"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endParaRPr lang="pl-PL" sz="1000" dirty="0">
              <a:solidFill>
                <a:schemeClr val="tx1">
                  <a:lumMod val="75000"/>
                  <a:lumOff val="25000"/>
                </a:schemeClr>
              </a:solidFill>
            </a:endParaRPr>
          </a:p>
          <a:p>
            <a:pPr algn="r">
              <a:lnSpc>
                <a:spcPts val="1100"/>
              </a:lnSpc>
              <a:spcBef>
                <a:spcPct val="0"/>
              </a:spcBef>
            </a:pPr>
            <a:r>
              <a:rPr lang="pl-PL" sz="1000" dirty="0">
                <a:solidFill>
                  <a:schemeClr val="tx1">
                    <a:lumMod val="75000"/>
                    <a:lumOff val="25000"/>
                  </a:schemeClr>
                </a:solidFill>
              </a:rPr>
              <a:t>WYTYCZNE PRZESTRZENNE Z KONSULTACJI SPOŁECZNYCH W RAMACH PROJEKTU „OSIEDLA KOMPLETNE”</a:t>
            </a:r>
          </a:p>
        </p:txBody>
      </p:sp>
      <p:cxnSp>
        <p:nvCxnSpPr>
          <p:cNvPr id="18" name="Łącznik prosty 17"/>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9" name="Obraz 18"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0"/>
          </a:xfrm>
          <a:prstGeom prst="rect">
            <a:avLst/>
          </a:prstGeom>
        </p:spPr>
      </p:pic>
      <p:sp>
        <p:nvSpPr>
          <p:cNvPr id="32" name="Prostokąt 31">
            <a:extLst>
              <a:ext uri="{FF2B5EF4-FFF2-40B4-BE49-F238E27FC236}">
                <a16:creationId xmlns:a16="http://schemas.microsoft.com/office/drawing/2014/main" xmlns="" id="{831CF183-BE94-44D4-8F53-A8CB5AF31484}"/>
              </a:ext>
            </a:extLst>
          </p:cNvPr>
          <p:cNvSpPr/>
          <p:nvPr/>
        </p:nvSpPr>
        <p:spPr>
          <a:xfrm>
            <a:off x="642910" y="3214686"/>
            <a:ext cx="8032406" cy="768868"/>
          </a:xfrm>
          <a:prstGeom prst="rect">
            <a:avLst/>
          </a:prstGeom>
        </p:spPr>
        <p:txBody>
          <a:bodyPr wrap="square">
            <a:noAutofit/>
          </a:bodyPr>
          <a:lstStyle/>
          <a:p>
            <a:pPr lvl="0" algn="r">
              <a:spcBef>
                <a:spcPct val="0"/>
              </a:spcBef>
              <a:defRPr/>
            </a:pPr>
            <a:endParaRPr lang="pl-PL" sz="1000" i="1" dirty="0">
              <a:solidFill>
                <a:schemeClr val="tx1">
                  <a:lumMod val="75000"/>
                  <a:lumOff val="25000"/>
                </a:schemeClr>
              </a:solidFill>
            </a:endParaRPr>
          </a:p>
        </p:txBody>
      </p:sp>
      <p:sp>
        <p:nvSpPr>
          <p:cNvPr id="11" name="Prostokąt 10">
            <a:extLst>
              <a:ext uri="{FF2B5EF4-FFF2-40B4-BE49-F238E27FC236}">
                <a16:creationId xmlns:a16="http://schemas.microsoft.com/office/drawing/2014/main" xmlns="" id="{86E30928-8ED6-4E8A-BD41-A03D642AD601}"/>
              </a:ext>
            </a:extLst>
          </p:cNvPr>
          <p:cNvSpPr/>
          <p:nvPr/>
        </p:nvSpPr>
        <p:spPr>
          <a:xfrm>
            <a:off x="1285852" y="5929330"/>
            <a:ext cx="5230364" cy="785818"/>
          </a:xfrm>
          <a:prstGeom prst="rect">
            <a:avLst/>
          </a:prstGeom>
        </p:spPr>
        <p:txBody>
          <a:bodyPr wrap="square">
            <a:noAutofit/>
          </a:bodyPr>
          <a:lstStyle/>
          <a:p>
            <a:pPr lvl="0">
              <a:spcBef>
                <a:spcPct val="0"/>
              </a:spcBef>
              <a:defRPr/>
            </a:pPr>
            <a:r>
              <a:rPr lang="pl-PL" sz="1000" dirty="0" smtClean="0">
                <a:solidFill>
                  <a:schemeClr val="tx1">
                    <a:lumMod val="75000"/>
                    <a:lumOff val="25000"/>
                  </a:schemeClr>
                </a:solidFill>
              </a:rPr>
              <a:t>W jednostce dominują tereny o własności prywatnej. </a:t>
            </a:r>
          </a:p>
          <a:p>
            <a:pPr lvl="0">
              <a:spcBef>
                <a:spcPct val="0"/>
              </a:spcBef>
              <a:defRPr/>
            </a:pPr>
            <a:r>
              <a:rPr lang="pl-PL" sz="1000" dirty="0" smtClean="0">
                <a:solidFill>
                  <a:schemeClr val="tx1">
                    <a:lumMod val="75000"/>
                    <a:lumOff val="25000"/>
                  </a:schemeClr>
                </a:solidFill>
              </a:rPr>
              <a:t>Są to zarówno domy  jednorodzinne jak i większość przestrzeni międzyblokowych.</a:t>
            </a:r>
          </a:p>
          <a:p>
            <a:pPr lvl="0">
              <a:spcBef>
                <a:spcPct val="0"/>
              </a:spcBef>
              <a:defRPr/>
            </a:pPr>
            <a:r>
              <a:rPr lang="pl-PL" sz="1000" dirty="0" smtClean="0">
                <a:solidFill>
                  <a:schemeClr val="tx1">
                    <a:lumMod val="75000"/>
                    <a:lumOff val="25000"/>
                  </a:schemeClr>
                </a:solidFill>
              </a:rPr>
              <a:t>Tereny zielone w tym stawy stanowią własność gminną.</a:t>
            </a:r>
          </a:p>
          <a:p>
            <a:pPr lvl="0" algn="r">
              <a:spcBef>
                <a:spcPct val="0"/>
              </a:spcBef>
              <a:defRPr/>
            </a:pPr>
            <a:endParaRPr lang="pl-PL" sz="1100" dirty="0">
              <a:solidFill>
                <a:schemeClr val="tx1">
                  <a:lumMod val="75000"/>
                  <a:lumOff val="25000"/>
                </a:schemeClr>
              </a:solidFill>
            </a:endParaRPr>
          </a:p>
        </p:txBody>
      </p:sp>
      <p:grpSp>
        <p:nvGrpSpPr>
          <p:cNvPr id="13" name="Grupa 12"/>
          <p:cNvGrpSpPr/>
          <p:nvPr/>
        </p:nvGrpSpPr>
        <p:grpSpPr>
          <a:xfrm>
            <a:off x="6458382" y="6053131"/>
            <a:ext cx="2297800" cy="510777"/>
            <a:chOff x="6203290" y="6053131"/>
            <a:chExt cx="2297800" cy="510777"/>
          </a:xfrm>
        </p:grpSpPr>
        <p:pic>
          <p:nvPicPr>
            <p:cNvPr id="17" name="Picture 3" descr="M:\UMW_Projekty\Osiedla_Kompletne\legenda struktura własności.jpg"/>
            <p:cNvPicPr>
              <a:picLocks noChangeAspect="1" noChangeArrowheads="1"/>
            </p:cNvPicPr>
            <p:nvPr/>
          </p:nvPicPr>
          <p:blipFill>
            <a:blip r:embed="rId3" cstate="print">
              <a:clrChange>
                <a:clrFrom>
                  <a:srgbClr val="FFFFFF"/>
                </a:clrFrom>
                <a:clrTo>
                  <a:srgbClr val="FFFFFF">
                    <a:alpha val="0"/>
                  </a:srgbClr>
                </a:clrTo>
              </a:clrChange>
            </a:blip>
            <a:srcRect l="2356" t="22516" r="90800" b="42005"/>
            <a:stretch>
              <a:fillRect/>
            </a:stretch>
          </p:blipFill>
          <p:spPr bwMode="auto">
            <a:xfrm>
              <a:off x="6203290" y="6152083"/>
              <a:ext cx="168249" cy="348751"/>
            </a:xfrm>
            <a:prstGeom prst="rect">
              <a:avLst/>
            </a:prstGeom>
            <a:noFill/>
          </p:spPr>
        </p:pic>
        <p:pic>
          <p:nvPicPr>
            <p:cNvPr id="20" name="Picture 3" descr="M:\UMW_Projekty\Osiedla_Kompletne\legenda struktura własności.jpg"/>
            <p:cNvPicPr>
              <a:picLocks noChangeAspect="1" noChangeArrowheads="1"/>
            </p:cNvPicPr>
            <p:nvPr/>
          </p:nvPicPr>
          <p:blipFill>
            <a:blip r:embed="rId3" cstate="print"/>
            <a:srcRect l="46458" t="14390" r="46284" b="41913"/>
            <a:stretch>
              <a:fillRect/>
            </a:stretch>
          </p:blipFill>
          <p:spPr bwMode="auto">
            <a:xfrm>
              <a:off x="7143768" y="6064890"/>
              <a:ext cx="178288" cy="428628"/>
            </a:xfrm>
            <a:prstGeom prst="rect">
              <a:avLst/>
            </a:prstGeom>
            <a:noFill/>
            <a:ln>
              <a:noFill/>
            </a:ln>
          </p:spPr>
        </p:pic>
        <p:sp>
          <p:nvSpPr>
            <p:cNvPr id="21" name="Prostokąt 20">
              <a:extLst>
                <a:ext uri="{FF2B5EF4-FFF2-40B4-BE49-F238E27FC236}">
                  <a16:creationId xmlns:a16="http://schemas.microsoft.com/office/drawing/2014/main" xmlns="" id="{86E30928-8ED6-4E8A-BD41-A03D642AD601}"/>
                </a:ext>
              </a:extLst>
            </p:cNvPr>
            <p:cNvSpPr/>
            <p:nvPr/>
          </p:nvSpPr>
          <p:spPr>
            <a:xfrm>
              <a:off x="6296036" y="6144571"/>
              <a:ext cx="990608" cy="214314"/>
            </a:xfrm>
            <a:prstGeom prst="rect">
              <a:avLst/>
            </a:prstGeom>
          </p:spPr>
          <p:txBody>
            <a:bodyPr wrap="square">
              <a:noAutofit/>
            </a:bodyPr>
            <a:lstStyle/>
            <a:p>
              <a:pPr lvl="0">
                <a:spcBef>
                  <a:spcPct val="0"/>
                </a:spcBef>
                <a:defRPr/>
              </a:pPr>
              <a:r>
                <a:rPr lang="pl-PL" sz="350" dirty="0" smtClean="0">
                  <a:solidFill>
                    <a:schemeClr val="tx1">
                      <a:lumMod val="75000"/>
                      <a:lumOff val="25000"/>
                    </a:schemeClr>
                  </a:solidFill>
                </a:rPr>
                <a:t>WŁASNOŚĆ GMINY</a:t>
              </a:r>
              <a:endParaRPr lang="pl-PL" sz="350" dirty="0">
                <a:solidFill>
                  <a:schemeClr val="tx1">
                    <a:lumMod val="75000"/>
                    <a:lumOff val="25000"/>
                  </a:schemeClr>
                </a:solidFill>
              </a:endParaRPr>
            </a:p>
          </p:txBody>
        </p:sp>
        <p:sp>
          <p:nvSpPr>
            <p:cNvPr id="22" name="Prostokąt 21">
              <a:extLst>
                <a:ext uri="{FF2B5EF4-FFF2-40B4-BE49-F238E27FC236}">
                  <a16:creationId xmlns:a16="http://schemas.microsoft.com/office/drawing/2014/main" xmlns="" id="{86E30928-8ED6-4E8A-BD41-A03D642AD601}"/>
                </a:ext>
              </a:extLst>
            </p:cNvPr>
            <p:cNvSpPr/>
            <p:nvPr/>
          </p:nvSpPr>
          <p:spPr>
            <a:xfrm>
              <a:off x="6296036" y="6243523"/>
              <a:ext cx="1062046" cy="214314"/>
            </a:xfrm>
            <a:prstGeom prst="rect">
              <a:avLst/>
            </a:prstGeom>
          </p:spPr>
          <p:txBody>
            <a:bodyPr wrap="square">
              <a:noAutofit/>
            </a:bodyPr>
            <a:lstStyle/>
            <a:p>
              <a:pPr lvl="0">
                <a:spcBef>
                  <a:spcPct val="0"/>
                </a:spcBef>
                <a:defRPr/>
              </a:pPr>
              <a:r>
                <a:rPr lang="pl-PL" sz="350" dirty="0" smtClean="0">
                  <a:solidFill>
                    <a:schemeClr val="tx1">
                      <a:lumMod val="75000"/>
                      <a:lumOff val="25000"/>
                    </a:schemeClr>
                  </a:solidFill>
                </a:rPr>
                <a:t>WŁASNOŚĆ GMINY Z UŻ. WIECZYSTYM</a:t>
              </a:r>
              <a:endParaRPr lang="pl-PL" sz="350" dirty="0">
                <a:solidFill>
                  <a:schemeClr val="tx1">
                    <a:lumMod val="75000"/>
                    <a:lumOff val="25000"/>
                  </a:schemeClr>
                </a:solidFill>
              </a:endParaRPr>
            </a:p>
          </p:txBody>
        </p:sp>
        <p:sp>
          <p:nvSpPr>
            <p:cNvPr id="23" name="Prostokąt 22">
              <a:extLst>
                <a:ext uri="{FF2B5EF4-FFF2-40B4-BE49-F238E27FC236}">
                  <a16:creationId xmlns:a16="http://schemas.microsoft.com/office/drawing/2014/main" xmlns="" id="{86E30928-8ED6-4E8A-BD41-A03D642AD601}"/>
                </a:ext>
              </a:extLst>
            </p:cNvPr>
            <p:cNvSpPr/>
            <p:nvPr/>
          </p:nvSpPr>
          <p:spPr>
            <a:xfrm>
              <a:off x="6296036" y="6349594"/>
              <a:ext cx="847732" cy="214314"/>
            </a:xfrm>
            <a:prstGeom prst="rect">
              <a:avLst/>
            </a:prstGeom>
          </p:spPr>
          <p:txBody>
            <a:bodyPr wrap="square">
              <a:noAutofit/>
            </a:bodyPr>
            <a:lstStyle/>
            <a:p>
              <a:pPr lvl="0">
                <a:spcBef>
                  <a:spcPct val="0"/>
                </a:spcBef>
                <a:defRPr/>
              </a:pPr>
              <a:r>
                <a:rPr lang="pl-PL" sz="350" dirty="0" smtClean="0">
                  <a:solidFill>
                    <a:schemeClr val="tx1">
                      <a:lumMod val="75000"/>
                      <a:lumOff val="25000"/>
                    </a:schemeClr>
                  </a:solidFill>
                </a:rPr>
                <a:t>WŁASNOŚĆ SKARBU PAŃSTWA</a:t>
              </a:r>
              <a:endParaRPr lang="pl-PL" sz="350" dirty="0">
                <a:solidFill>
                  <a:schemeClr val="tx1">
                    <a:lumMod val="75000"/>
                    <a:lumOff val="25000"/>
                  </a:schemeClr>
                </a:solidFill>
              </a:endParaRPr>
            </a:p>
          </p:txBody>
        </p:sp>
        <p:sp>
          <p:nvSpPr>
            <p:cNvPr id="24" name="Prostokąt 23">
              <a:extLst>
                <a:ext uri="{FF2B5EF4-FFF2-40B4-BE49-F238E27FC236}">
                  <a16:creationId xmlns:a16="http://schemas.microsoft.com/office/drawing/2014/main" xmlns="" id="{86E30928-8ED6-4E8A-BD41-A03D642AD601}"/>
                </a:ext>
              </a:extLst>
            </p:cNvPr>
            <p:cNvSpPr/>
            <p:nvPr/>
          </p:nvSpPr>
          <p:spPr>
            <a:xfrm>
              <a:off x="7242896" y="6144571"/>
              <a:ext cx="990608" cy="214314"/>
            </a:xfrm>
            <a:prstGeom prst="rect">
              <a:avLst/>
            </a:prstGeom>
          </p:spPr>
          <p:txBody>
            <a:bodyPr wrap="square">
              <a:noAutofit/>
            </a:bodyPr>
            <a:lstStyle/>
            <a:p>
              <a:pPr lvl="0">
                <a:spcBef>
                  <a:spcPct val="0"/>
                </a:spcBef>
                <a:defRPr/>
              </a:pPr>
              <a:r>
                <a:rPr lang="pl-PL" sz="350" dirty="0" smtClean="0">
                  <a:solidFill>
                    <a:schemeClr val="tx1">
                      <a:lumMod val="75000"/>
                      <a:lumOff val="25000"/>
                    </a:schemeClr>
                  </a:solidFill>
                </a:rPr>
                <a:t>WŁASNOŚĆ </a:t>
              </a:r>
              <a:r>
                <a:rPr lang="en-US" sz="350" dirty="0" smtClean="0">
                  <a:solidFill>
                    <a:schemeClr val="tx1">
                      <a:lumMod val="75000"/>
                      <a:lumOff val="25000"/>
                    </a:schemeClr>
                  </a:solidFill>
                </a:rPr>
                <a:t>OSÓB FIZYCZNYCH</a:t>
              </a:r>
              <a:endParaRPr lang="pl-PL" sz="350" dirty="0">
                <a:solidFill>
                  <a:schemeClr val="tx1">
                    <a:lumMod val="75000"/>
                    <a:lumOff val="25000"/>
                  </a:schemeClr>
                </a:solidFill>
              </a:endParaRPr>
            </a:p>
          </p:txBody>
        </p:sp>
        <p:sp>
          <p:nvSpPr>
            <p:cNvPr id="25" name="Prostokąt 24">
              <a:extLst>
                <a:ext uri="{FF2B5EF4-FFF2-40B4-BE49-F238E27FC236}">
                  <a16:creationId xmlns:a16="http://schemas.microsoft.com/office/drawing/2014/main" xmlns="" id="{86E30928-8ED6-4E8A-BD41-A03D642AD601}"/>
                </a:ext>
              </a:extLst>
            </p:cNvPr>
            <p:cNvSpPr/>
            <p:nvPr/>
          </p:nvSpPr>
          <p:spPr>
            <a:xfrm>
              <a:off x="7242896" y="6229713"/>
              <a:ext cx="1062046" cy="214314"/>
            </a:xfrm>
            <a:prstGeom prst="rect">
              <a:avLst/>
            </a:prstGeom>
          </p:spPr>
          <p:txBody>
            <a:bodyPr wrap="square">
              <a:noAutofit/>
            </a:bodyPr>
            <a:lstStyle/>
            <a:p>
              <a:pPr lvl="0">
                <a:spcBef>
                  <a:spcPct val="0"/>
                </a:spcBef>
                <a:defRPr/>
              </a:pPr>
              <a:r>
                <a:rPr lang="pl-PL" sz="350" dirty="0" smtClean="0">
                  <a:solidFill>
                    <a:schemeClr val="tx1">
                      <a:lumMod val="75000"/>
                      <a:lumOff val="25000"/>
                    </a:schemeClr>
                  </a:solidFill>
                </a:rPr>
                <a:t>WŁASNOŚĆ </a:t>
              </a:r>
              <a:r>
                <a:rPr lang="en-US" sz="350" dirty="0" smtClean="0">
                  <a:solidFill>
                    <a:schemeClr val="tx1">
                      <a:lumMod val="75000"/>
                      <a:lumOff val="25000"/>
                    </a:schemeClr>
                  </a:solidFill>
                </a:rPr>
                <a:t>OSÓB FIZYCZNYCH I INNYCH OSÓB PRAWNYCH</a:t>
              </a:r>
              <a:endParaRPr lang="pl-PL" sz="350" dirty="0">
                <a:solidFill>
                  <a:schemeClr val="tx1">
                    <a:lumMod val="75000"/>
                    <a:lumOff val="25000"/>
                  </a:schemeClr>
                </a:solidFill>
              </a:endParaRPr>
            </a:p>
          </p:txBody>
        </p:sp>
        <p:sp>
          <p:nvSpPr>
            <p:cNvPr id="26" name="Prostokąt 25">
              <a:extLst>
                <a:ext uri="{FF2B5EF4-FFF2-40B4-BE49-F238E27FC236}">
                  <a16:creationId xmlns:a16="http://schemas.microsoft.com/office/drawing/2014/main" xmlns="" id="{86E30928-8ED6-4E8A-BD41-A03D642AD601}"/>
                </a:ext>
              </a:extLst>
            </p:cNvPr>
            <p:cNvSpPr/>
            <p:nvPr/>
          </p:nvSpPr>
          <p:spPr>
            <a:xfrm>
              <a:off x="7242896" y="6349594"/>
              <a:ext cx="847732" cy="214314"/>
            </a:xfrm>
            <a:prstGeom prst="rect">
              <a:avLst/>
            </a:prstGeom>
          </p:spPr>
          <p:txBody>
            <a:bodyPr wrap="square">
              <a:noAutofit/>
            </a:bodyPr>
            <a:lstStyle/>
            <a:p>
              <a:pPr lvl="0">
                <a:spcBef>
                  <a:spcPct val="0"/>
                </a:spcBef>
                <a:defRPr/>
              </a:pPr>
              <a:r>
                <a:rPr lang="pl-PL" sz="350" dirty="0" smtClean="0">
                  <a:solidFill>
                    <a:schemeClr val="tx1">
                      <a:lumMod val="75000"/>
                      <a:lumOff val="25000"/>
                    </a:schemeClr>
                  </a:solidFill>
                </a:rPr>
                <a:t>WŁASNOŚĆ OSÓB PRAWNYCH</a:t>
              </a:r>
              <a:endParaRPr lang="pl-PL" sz="350" dirty="0">
                <a:solidFill>
                  <a:schemeClr val="tx1">
                    <a:lumMod val="75000"/>
                    <a:lumOff val="25000"/>
                  </a:schemeClr>
                </a:solidFill>
              </a:endParaRPr>
            </a:p>
          </p:txBody>
        </p:sp>
        <p:sp>
          <p:nvSpPr>
            <p:cNvPr id="27" name="Prostokąt 26">
              <a:extLst>
                <a:ext uri="{FF2B5EF4-FFF2-40B4-BE49-F238E27FC236}">
                  <a16:creationId xmlns:a16="http://schemas.microsoft.com/office/drawing/2014/main" xmlns="" id="{86E30928-8ED6-4E8A-BD41-A03D642AD601}"/>
                </a:ext>
              </a:extLst>
            </p:cNvPr>
            <p:cNvSpPr/>
            <p:nvPr/>
          </p:nvSpPr>
          <p:spPr>
            <a:xfrm>
              <a:off x="7242896" y="6053131"/>
              <a:ext cx="1258194" cy="214314"/>
            </a:xfrm>
            <a:prstGeom prst="rect">
              <a:avLst/>
            </a:prstGeom>
          </p:spPr>
          <p:txBody>
            <a:bodyPr wrap="square">
              <a:noAutofit/>
            </a:bodyPr>
            <a:lstStyle/>
            <a:p>
              <a:pPr lvl="0">
                <a:spcBef>
                  <a:spcPct val="0"/>
                </a:spcBef>
                <a:defRPr/>
              </a:pPr>
              <a:r>
                <a:rPr lang="pl-PL" sz="350" dirty="0" smtClean="0">
                  <a:solidFill>
                    <a:schemeClr val="tx1">
                      <a:lumMod val="75000"/>
                      <a:lumOff val="25000"/>
                    </a:schemeClr>
                  </a:solidFill>
                </a:rPr>
                <a:t>WŁASNOŚĆ </a:t>
              </a:r>
              <a:r>
                <a:rPr lang="en-US" sz="350" dirty="0" smtClean="0">
                  <a:solidFill>
                    <a:schemeClr val="tx1">
                      <a:lumMod val="75000"/>
                      <a:lumOff val="25000"/>
                    </a:schemeClr>
                  </a:solidFill>
                </a:rPr>
                <a:t>SKARBU </a:t>
              </a:r>
              <a:r>
                <a:rPr lang="pl-PL" sz="350" dirty="0" smtClean="0">
                  <a:solidFill>
                    <a:schemeClr val="tx1">
                      <a:lumMod val="75000"/>
                      <a:lumOff val="25000"/>
                    </a:schemeClr>
                  </a:solidFill>
                </a:rPr>
                <a:t>PAŃSTWA</a:t>
              </a:r>
              <a:r>
                <a:rPr lang="en-US" sz="350" dirty="0" smtClean="0">
                  <a:solidFill>
                    <a:schemeClr val="tx1">
                      <a:lumMod val="75000"/>
                      <a:lumOff val="25000"/>
                    </a:schemeClr>
                  </a:solidFill>
                </a:rPr>
                <a:t> </a:t>
              </a:r>
              <a:r>
                <a:rPr lang="pl-PL" sz="350" dirty="0" smtClean="0">
                  <a:solidFill>
                    <a:schemeClr val="tx1">
                      <a:lumMod val="75000"/>
                      <a:lumOff val="25000"/>
                    </a:schemeClr>
                  </a:solidFill>
                </a:rPr>
                <a:t>Z UŻ. WIECZYSTYM</a:t>
              </a:r>
              <a:endParaRPr lang="pl-PL" sz="350" dirty="0">
                <a:solidFill>
                  <a:schemeClr val="tx1">
                    <a:lumMod val="75000"/>
                    <a:lumOff val="25000"/>
                  </a:schemeClr>
                </a:solidFill>
              </a:endParaRPr>
            </a:p>
          </p:txBody>
        </p:sp>
      </p:grpSp>
      <p:pic>
        <p:nvPicPr>
          <p:cNvPr id="28" name="Obraz 27"/>
          <p:cNvPicPr>
            <a:picLocks noChangeAspect="1"/>
          </p:cNvPicPr>
          <p:nvPr/>
        </p:nvPicPr>
        <p:blipFill rotWithShape="1">
          <a:blip r:embed="rId4"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Prostokąt 35"/>
          <p:cNvSpPr/>
          <p:nvPr/>
        </p:nvSpPr>
        <p:spPr>
          <a:xfrm>
            <a:off x="1428728" y="2928934"/>
            <a:ext cx="7072362" cy="29289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5" name="Obraz 24" descr="MAŚLICE mapy przybliżeń 4.jpg"/>
          <p:cNvPicPr>
            <a:picLocks noChangeAspect="1"/>
          </p:cNvPicPr>
          <p:nvPr/>
        </p:nvPicPr>
        <p:blipFill>
          <a:blip r:embed="rId2" cstate="print"/>
          <a:srcRect b="5714"/>
          <a:stretch>
            <a:fillRect/>
          </a:stretch>
        </p:blipFill>
        <p:spPr>
          <a:xfrm>
            <a:off x="1428727" y="3409950"/>
            <a:ext cx="3571897" cy="2447942"/>
          </a:xfrm>
          <a:prstGeom prst="rect">
            <a:avLst/>
          </a:prstGeom>
        </p:spPr>
      </p:pic>
      <p:sp>
        <p:nvSpPr>
          <p:cNvPr id="14" name="Prostokąt 13"/>
          <p:cNvSpPr/>
          <p:nvPr/>
        </p:nvSpPr>
        <p:spPr>
          <a:xfrm>
            <a:off x="5143504" y="3356992"/>
            <a:ext cx="3357586" cy="2357454"/>
          </a:xfrm>
          <a:prstGeom prst="rect">
            <a:avLst/>
          </a:prstGeom>
        </p:spPr>
        <p:txBody>
          <a:bodyPr wrap="square">
            <a:noAutofit/>
          </a:bodyPr>
          <a:lstStyle/>
          <a:p>
            <a:pPr marL="342900" lvl="0" indent="-342900">
              <a:spcBef>
                <a:spcPct val="0"/>
              </a:spcBef>
              <a:defRPr/>
            </a:pPr>
            <a:r>
              <a:rPr lang="pl-PL" sz="1000" b="1" dirty="0" smtClean="0">
                <a:solidFill>
                  <a:schemeClr val="accent4"/>
                </a:solidFill>
              </a:rPr>
              <a:t>REKREACJA  PRZY UJŚCIU  RZEKI ŚLĘZY</a:t>
            </a:r>
          </a:p>
          <a:p>
            <a:pPr lvl="0">
              <a:spcBef>
                <a:spcPct val="0"/>
              </a:spcBef>
              <a:defRPr/>
            </a:pPr>
            <a:r>
              <a:rPr lang="pl-PL" sz="1000" dirty="0" smtClean="0"/>
              <a:t>PRZYWRÓCENIE DAWNEGO MIEJSCA REKREACYJNEGO </a:t>
            </a:r>
          </a:p>
          <a:p>
            <a:pPr lvl="0">
              <a:spcBef>
                <a:spcPct val="0"/>
              </a:spcBef>
              <a:defRPr/>
            </a:pPr>
            <a:r>
              <a:rPr lang="pl-PL" sz="1000" dirty="0" smtClean="0"/>
              <a:t>W REJONIE UJŚCIA RZEKI  ŚLĘZY DO RZEKI ODRY</a:t>
            </a:r>
            <a:r>
              <a:rPr lang="pl-PL" sz="1000" dirty="0" smtClean="0">
                <a:solidFill>
                  <a:srgbClr val="7030A0"/>
                </a:solidFill>
              </a:rPr>
              <a:t> .</a:t>
            </a:r>
          </a:p>
          <a:p>
            <a:pPr marL="342900" lvl="0" indent="-342900">
              <a:spcBef>
                <a:spcPct val="0"/>
              </a:spcBef>
              <a:defRPr/>
            </a:pPr>
            <a:r>
              <a:rPr lang="pl-PL" sz="1000" b="1" dirty="0" smtClean="0">
                <a:solidFill>
                  <a:schemeClr val="accent6"/>
                </a:solidFill>
              </a:rPr>
              <a:t>ZIELEŃ WYSOKA I ŁĄKI - UL. ŚLĘZOUJŚCIE</a:t>
            </a:r>
          </a:p>
          <a:p>
            <a:pPr>
              <a:spcBef>
                <a:spcPct val="0"/>
              </a:spcBef>
              <a:defRPr/>
            </a:pPr>
            <a:r>
              <a:rPr lang="pl-PL" sz="1000" dirty="0" smtClean="0"/>
              <a:t>OCHRONA  ZIELENI WYSOKIEJ  I ŁĄK MIĘDZY </a:t>
            </a:r>
          </a:p>
          <a:p>
            <a:pPr>
              <a:spcBef>
                <a:spcPct val="0"/>
              </a:spcBef>
              <a:defRPr/>
            </a:pPr>
            <a:r>
              <a:rPr lang="pl-PL" sz="1000" dirty="0" smtClean="0"/>
              <a:t>UL. ŚLĘZOUJŚCIE A  AL. ŚLIWOWĄ ORAZ </a:t>
            </a:r>
          </a:p>
          <a:p>
            <a:pPr>
              <a:spcBef>
                <a:spcPct val="0"/>
              </a:spcBef>
              <a:defRPr/>
            </a:pPr>
            <a:r>
              <a:rPr lang="pl-PL" sz="1000" dirty="0" smtClean="0"/>
              <a:t>NIE DOPUSZCZENIE ZABUDOWY NA TYM TERENIE, </a:t>
            </a:r>
          </a:p>
          <a:p>
            <a:pPr>
              <a:spcBef>
                <a:spcPct val="0"/>
              </a:spcBef>
              <a:defRPr/>
            </a:pPr>
            <a:r>
              <a:rPr lang="pl-PL" sz="1000" dirty="0" smtClean="0"/>
              <a:t>POPRAWA INFRASTRUKTURY, MAŁEJ ARCHITEKTURY, OCHRONA FAUNY I FLORY.</a:t>
            </a:r>
          </a:p>
          <a:p>
            <a:pPr marL="342900" indent="-342900">
              <a:spcBef>
                <a:spcPct val="0"/>
              </a:spcBef>
              <a:defRPr/>
            </a:pPr>
            <a:r>
              <a:rPr lang="pl-PL" sz="1000" b="1" dirty="0" smtClean="0">
                <a:solidFill>
                  <a:schemeClr val="accent1"/>
                </a:solidFill>
              </a:rPr>
              <a:t>PROM PRZEZ RZEKĘ ODRĘ</a:t>
            </a:r>
          </a:p>
          <a:p>
            <a:pPr algn="just">
              <a:spcBef>
                <a:spcPct val="0"/>
              </a:spcBef>
              <a:defRPr/>
            </a:pPr>
            <a:r>
              <a:rPr lang="pl-PL" sz="1000" dirty="0" smtClean="0"/>
              <a:t>PRZYWRÓCENIE PRZEPRAWY PROMOWEJ PRZEZ </a:t>
            </a:r>
          </a:p>
          <a:p>
            <a:pPr algn="just">
              <a:spcBef>
                <a:spcPct val="0"/>
              </a:spcBef>
              <a:defRPr/>
            </a:pPr>
            <a:r>
              <a:rPr lang="pl-PL" sz="1000" dirty="0" smtClean="0"/>
              <a:t>RZEKĘ ODRĘ, ŁĄCZĄC UL. RĘDZIŃSKĄ I UL. ŻUŻLOWCÓW, KOMUNIKACJI PIESZO – ROWEROWA.</a:t>
            </a:r>
          </a:p>
          <a:p>
            <a:pPr lvl="0" algn="just">
              <a:spcBef>
                <a:spcPct val="0"/>
              </a:spcBef>
              <a:defRPr/>
            </a:pPr>
            <a:endParaRPr lang="pl-PL" sz="1000" dirty="0"/>
          </a:p>
          <a:p>
            <a:pPr lvl="0" algn="just">
              <a:spcBef>
                <a:spcPct val="0"/>
              </a:spcBef>
              <a:defRPr/>
            </a:pPr>
            <a:endParaRPr lang="pl-PL" sz="1000" dirty="0"/>
          </a:p>
          <a:p>
            <a:pPr lvl="0" algn="just">
              <a:spcBef>
                <a:spcPct val="0"/>
              </a:spcBef>
              <a:defRPr/>
            </a:pPr>
            <a:endParaRPr lang="pl-PL" sz="1000" dirty="0"/>
          </a:p>
        </p:txBody>
      </p:sp>
      <p:sp>
        <p:nvSpPr>
          <p:cNvPr id="29"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lvl="0" algn="r">
              <a:spcBef>
                <a:spcPct val="0"/>
              </a:spcBef>
              <a:defRPr/>
            </a:pPr>
            <a:r>
              <a:rPr lang="pl-PL" sz="1400" dirty="0">
                <a:solidFill>
                  <a:schemeClr val="tx1">
                    <a:lumMod val="75000"/>
                    <a:lumOff val="25000"/>
                  </a:schemeClr>
                </a:solidFill>
              </a:rPr>
              <a:t>MIEJSCA LICZNYCH WSKAZAŃ MIESZKAŃCÓW</a:t>
            </a:r>
          </a:p>
        </p:txBody>
      </p:sp>
      <p:sp>
        <p:nvSpPr>
          <p:cNvPr id="37"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38" name="Łącznik prosty 37"/>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6" name="Obraz 25" descr="IMG_E7083.JPG"/>
          <p:cNvPicPr>
            <a:picLocks noChangeAspect="1"/>
          </p:cNvPicPr>
          <p:nvPr/>
        </p:nvPicPr>
        <p:blipFill>
          <a:blip r:embed="rId3" cstate="print"/>
          <a:srcRect t="40625" r="557" b="21875"/>
          <a:stretch>
            <a:fillRect/>
          </a:stretch>
        </p:blipFill>
        <p:spPr>
          <a:xfrm>
            <a:off x="1428728" y="908720"/>
            <a:ext cx="7072362" cy="2020214"/>
          </a:xfrm>
          <a:prstGeom prst="rect">
            <a:avLst/>
          </a:prstGeom>
        </p:spPr>
      </p:pic>
      <p:sp>
        <p:nvSpPr>
          <p:cNvPr id="15" name="Prostokąt 14"/>
          <p:cNvSpPr/>
          <p:nvPr/>
        </p:nvSpPr>
        <p:spPr>
          <a:xfrm>
            <a:off x="1428728" y="2996952"/>
            <a:ext cx="5072098" cy="285752"/>
          </a:xfrm>
          <a:prstGeom prst="rect">
            <a:avLst/>
          </a:prstGeom>
        </p:spPr>
        <p:txBody>
          <a:bodyPr wrap="square">
            <a:noAutofit/>
          </a:bodyPr>
          <a:lstStyle/>
          <a:p>
            <a:pPr lvl="0">
              <a:spcBef>
                <a:spcPct val="0"/>
              </a:spcBef>
              <a:defRPr/>
            </a:pPr>
            <a:r>
              <a:rPr lang="pl-PL" sz="1400" dirty="0" smtClean="0"/>
              <a:t>TERENY REKREACYJNE NAD RZEKĄ ODRĄ</a:t>
            </a:r>
            <a:endParaRPr lang="pl-PL" sz="1400" dirty="0"/>
          </a:p>
        </p:txBody>
      </p:sp>
      <p:pic>
        <p:nvPicPr>
          <p:cNvPr id="11" name="Obraz 10"/>
          <p:cNvPicPr>
            <a:picLocks noChangeAspect="1"/>
          </p:cNvPicPr>
          <p:nvPr/>
        </p:nvPicPr>
        <p:blipFill rotWithShape="1">
          <a:blip r:embed="rId4"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mapa, tekst&#10;&#10;Opis wygenerowany automatycznie">
            <a:extLst>
              <a:ext uri="{FF2B5EF4-FFF2-40B4-BE49-F238E27FC236}">
                <a16:creationId xmlns:a16="http://schemas.microsoft.com/office/drawing/2014/main" xmlns="" id="{29066921-0957-4775-9485-7C6DD69AC5B7}"/>
              </a:ext>
            </a:extLst>
          </p:cNvPr>
          <p:cNvPicPr>
            <a:picLocks noChangeAspect="1"/>
          </p:cNvPicPr>
          <p:nvPr/>
        </p:nvPicPr>
        <p:blipFill>
          <a:blip r:embed="rId2" cstate="print"/>
          <a:stretch>
            <a:fillRect/>
          </a:stretch>
        </p:blipFill>
        <p:spPr>
          <a:xfrm>
            <a:off x="1403649" y="908720"/>
            <a:ext cx="7128789" cy="5038721"/>
          </a:xfrm>
          <a:prstGeom prst="rect">
            <a:avLst/>
          </a:prstGeom>
        </p:spPr>
      </p:pic>
      <p:sp>
        <p:nvSpPr>
          <p:cNvPr id="20" name="Tytuł 1"/>
          <p:cNvSpPr txBox="1">
            <a:spLocks/>
          </p:cNvSpPr>
          <p:nvPr/>
        </p:nvSpPr>
        <p:spPr>
          <a:xfrm>
            <a:off x="827584" y="449288"/>
            <a:ext cx="7072330" cy="360040"/>
          </a:xfrm>
          <a:prstGeom prst="rect">
            <a:avLst/>
          </a:prstGeom>
        </p:spPr>
        <p:txBody>
          <a:bodyPr vert="horz" lIns="91440" tIns="45720" rIns="91440" bIns="45720" rtlCol="0" anchor="t">
            <a:noAutofit/>
          </a:bodyPr>
          <a:lstStyle/>
          <a:p>
            <a:pPr lvl="0" algn="r">
              <a:spcBef>
                <a:spcPct val="0"/>
              </a:spcBef>
              <a:defRPr/>
            </a:pPr>
            <a:r>
              <a:rPr lang="pl-PL" sz="1400" dirty="0" smtClean="0">
                <a:solidFill>
                  <a:schemeClr val="tx1">
                    <a:lumMod val="75000"/>
                    <a:lumOff val="25000"/>
                  </a:schemeClr>
                </a:solidFill>
              </a:rPr>
              <a:t>WYBRANE ZAGADNIENIA Z KONSULTACJI DLA CAŁEJ JEDNOSTKI</a:t>
            </a:r>
            <a:endParaRPr lang="pl-PL" sz="1400" dirty="0">
              <a:solidFill>
                <a:schemeClr val="tx1">
                  <a:lumMod val="75000"/>
                  <a:lumOff val="25000"/>
                </a:schemeClr>
              </a:solidFill>
            </a:endParaRPr>
          </a:p>
        </p:txBody>
      </p:sp>
      <p:sp>
        <p:nvSpPr>
          <p:cNvPr id="21" name="Title 1"/>
          <p:cNvSpPr txBox="1">
            <a:spLocks/>
          </p:cNvSpPr>
          <p:nvPr/>
        </p:nvSpPr>
        <p:spPr>
          <a:xfrm>
            <a:off x="683568" y="144017"/>
            <a:ext cx="7200800" cy="476671"/>
          </a:xfrm>
          <a:prstGeom prst="rect">
            <a:avLst/>
          </a:prstGeom>
        </p:spPr>
        <p:txBody>
          <a:bodyPr lIns="0" anchor="t">
            <a:noAutofit/>
          </a:bodyPr>
          <a:lstStyle/>
          <a:p>
            <a:pPr algn="r">
              <a:lnSpc>
                <a:spcPts val="1100"/>
              </a:lnSpc>
              <a:spcBef>
                <a:spcPct val="0"/>
              </a:spcBef>
            </a:pPr>
            <a:r>
              <a:rPr lang="pl-PL" sz="1000" dirty="0" smtClean="0">
                <a:solidFill>
                  <a:schemeClr val="tx1">
                    <a:lumMod val="75000"/>
                    <a:lumOff val="25000"/>
                  </a:schemeClr>
                </a:solidFill>
              </a:rPr>
              <a:t>MAŚLICE MAŁE</a:t>
            </a:r>
          </a:p>
          <a:p>
            <a:pPr algn="r">
              <a:lnSpc>
                <a:spcPts val="1100"/>
              </a:lnSpc>
              <a:spcBef>
                <a:spcPct val="0"/>
              </a:spcBef>
            </a:pPr>
            <a:r>
              <a:rPr lang="pl-PL" sz="1000" dirty="0" smtClean="0">
                <a:solidFill>
                  <a:schemeClr val="tx1">
                    <a:lumMod val="75000"/>
                    <a:lumOff val="25000"/>
                  </a:schemeClr>
                </a:solidFill>
              </a:rPr>
              <a:t>WYTYCZNE </a:t>
            </a:r>
            <a:r>
              <a:rPr lang="pl-PL" sz="1000" dirty="0">
                <a:solidFill>
                  <a:schemeClr val="tx1">
                    <a:lumMod val="75000"/>
                    <a:lumOff val="25000"/>
                  </a:schemeClr>
                </a:solidFill>
              </a:rPr>
              <a:t>PRZESTRZENNE Z KONSULTACJI SPOŁECZNYCH W RAMACH PROJEKTU „OSIEDLA KOMPLETNE”</a:t>
            </a:r>
          </a:p>
        </p:txBody>
      </p:sp>
      <p:cxnSp>
        <p:nvCxnSpPr>
          <p:cNvPr id="22" name="Łącznik prosty 21"/>
          <p:cNvCxnSpPr/>
          <p:nvPr/>
        </p:nvCxnSpPr>
        <p:spPr>
          <a:xfrm>
            <a:off x="323528" y="481930"/>
            <a:ext cx="758966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2" name="Dowolny kształt 121"/>
          <p:cNvSpPr/>
          <p:nvPr/>
        </p:nvSpPr>
        <p:spPr>
          <a:xfrm>
            <a:off x="5786446" y="3071810"/>
            <a:ext cx="333818" cy="124364"/>
          </a:xfrm>
          <a:custGeom>
            <a:avLst/>
            <a:gdLst>
              <a:gd name="connsiteX0" fmla="*/ 405516 w 405516"/>
              <a:gd name="connsiteY0" fmla="*/ 151075 h 151075"/>
              <a:gd name="connsiteX1" fmla="*/ 0 w 405516"/>
              <a:gd name="connsiteY1" fmla="*/ 0 h 151075"/>
            </a:gdLst>
            <a:ahLst/>
            <a:cxnLst>
              <a:cxn ang="0">
                <a:pos x="connsiteX0" y="connsiteY0"/>
              </a:cxn>
              <a:cxn ang="0">
                <a:pos x="connsiteX1" y="connsiteY1"/>
              </a:cxn>
            </a:cxnLst>
            <a:rect l="l" t="t" r="r" b="b"/>
            <a:pathLst>
              <a:path w="405516" h="151075">
                <a:moveTo>
                  <a:pt x="405516" y="151075"/>
                </a:moveTo>
                <a:lnTo>
                  <a:pt x="0" y="0"/>
                </a:lnTo>
              </a:path>
            </a:pathLst>
          </a:custGeom>
          <a:ln w="25400">
            <a:solidFill>
              <a:srgbClr val="66006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123" name="Dowolny kształt 122"/>
          <p:cNvSpPr/>
          <p:nvPr/>
        </p:nvSpPr>
        <p:spPr>
          <a:xfrm>
            <a:off x="5857884" y="2143116"/>
            <a:ext cx="560995" cy="1633277"/>
          </a:xfrm>
          <a:custGeom>
            <a:avLst/>
            <a:gdLst>
              <a:gd name="connsiteX0" fmla="*/ 0 w 681487"/>
              <a:gd name="connsiteY0" fmla="*/ 1984076 h 1984076"/>
              <a:gd name="connsiteX1" fmla="*/ 483079 w 681487"/>
              <a:gd name="connsiteY1" fmla="*/ 862642 h 1984076"/>
              <a:gd name="connsiteX2" fmla="*/ 569343 w 681487"/>
              <a:gd name="connsiteY2" fmla="*/ 560717 h 1984076"/>
              <a:gd name="connsiteX3" fmla="*/ 517584 w 681487"/>
              <a:gd name="connsiteY3" fmla="*/ 362309 h 1984076"/>
              <a:gd name="connsiteX4" fmla="*/ 664234 w 681487"/>
              <a:gd name="connsiteY4" fmla="*/ 310551 h 1984076"/>
              <a:gd name="connsiteX5" fmla="*/ 621101 w 681487"/>
              <a:gd name="connsiteY5" fmla="*/ 138023 h 1984076"/>
              <a:gd name="connsiteX6" fmla="*/ 517584 w 681487"/>
              <a:gd name="connsiteY6" fmla="*/ 94891 h 1984076"/>
              <a:gd name="connsiteX7" fmla="*/ 534837 w 681487"/>
              <a:gd name="connsiteY7" fmla="*/ 0 h 19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487" h="1984076">
                <a:moveTo>
                  <a:pt x="0" y="1984076"/>
                </a:moveTo>
                <a:cubicBezTo>
                  <a:pt x="194094" y="1541972"/>
                  <a:pt x="388188" y="1099869"/>
                  <a:pt x="483079" y="862642"/>
                </a:cubicBezTo>
                <a:cubicBezTo>
                  <a:pt x="577970" y="625415"/>
                  <a:pt x="563592" y="644106"/>
                  <a:pt x="569343" y="560717"/>
                </a:cubicBezTo>
                <a:cubicBezTo>
                  <a:pt x="575094" y="477328"/>
                  <a:pt x="501769" y="404003"/>
                  <a:pt x="517584" y="362309"/>
                </a:cubicBezTo>
                <a:cubicBezTo>
                  <a:pt x="533399" y="320615"/>
                  <a:pt x="646981" y="347932"/>
                  <a:pt x="664234" y="310551"/>
                </a:cubicBezTo>
                <a:cubicBezTo>
                  <a:pt x="681487" y="273170"/>
                  <a:pt x="645543" y="173966"/>
                  <a:pt x="621101" y="138023"/>
                </a:cubicBezTo>
                <a:cubicBezTo>
                  <a:pt x="596659" y="102080"/>
                  <a:pt x="531961" y="117895"/>
                  <a:pt x="517584" y="94891"/>
                </a:cubicBezTo>
                <a:cubicBezTo>
                  <a:pt x="503207" y="71887"/>
                  <a:pt x="519022" y="35943"/>
                  <a:pt x="534837" y="0"/>
                </a:cubicBezTo>
              </a:path>
            </a:pathLst>
          </a:custGeom>
          <a:ln w="25400">
            <a:solidFill>
              <a:srgbClr val="66006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124" name="Dowolny kształt 123"/>
          <p:cNvSpPr/>
          <p:nvPr/>
        </p:nvSpPr>
        <p:spPr>
          <a:xfrm>
            <a:off x="2714612" y="1214422"/>
            <a:ext cx="2143140" cy="1143008"/>
          </a:xfrm>
          <a:custGeom>
            <a:avLst/>
            <a:gdLst>
              <a:gd name="connsiteX0" fmla="*/ 2419350 w 2427288"/>
              <a:gd name="connsiteY0" fmla="*/ 0 h 1250950"/>
              <a:gd name="connsiteX1" fmla="*/ 2381250 w 2427288"/>
              <a:gd name="connsiteY1" fmla="*/ 504825 h 1250950"/>
              <a:gd name="connsiteX2" fmla="*/ 2143125 w 2427288"/>
              <a:gd name="connsiteY2" fmla="*/ 666750 h 1250950"/>
              <a:gd name="connsiteX3" fmla="*/ 1390650 w 2427288"/>
              <a:gd name="connsiteY3" fmla="*/ 990600 h 1250950"/>
              <a:gd name="connsiteX4" fmla="*/ 762000 w 2427288"/>
              <a:gd name="connsiteY4" fmla="*/ 1238250 h 1250950"/>
              <a:gd name="connsiteX5" fmla="*/ 0 w 2427288"/>
              <a:gd name="connsiteY5" fmla="*/ 1066800 h 125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7288" h="1250950">
                <a:moveTo>
                  <a:pt x="2419350" y="0"/>
                </a:moveTo>
                <a:cubicBezTo>
                  <a:pt x="2423319" y="196850"/>
                  <a:pt x="2427288" y="393700"/>
                  <a:pt x="2381250" y="504825"/>
                </a:cubicBezTo>
                <a:cubicBezTo>
                  <a:pt x="2335212" y="615950"/>
                  <a:pt x="2308225" y="585788"/>
                  <a:pt x="2143125" y="666750"/>
                </a:cubicBezTo>
                <a:cubicBezTo>
                  <a:pt x="1978025" y="747713"/>
                  <a:pt x="1620837" y="895350"/>
                  <a:pt x="1390650" y="990600"/>
                </a:cubicBezTo>
                <a:cubicBezTo>
                  <a:pt x="1160463" y="1085850"/>
                  <a:pt x="993775" y="1225550"/>
                  <a:pt x="762000" y="1238250"/>
                </a:cubicBezTo>
                <a:cubicBezTo>
                  <a:pt x="530225" y="1250950"/>
                  <a:pt x="265112" y="1158875"/>
                  <a:pt x="0" y="1066800"/>
                </a:cubicBezTo>
              </a:path>
            </a:pathLst>
          </a:custGeom>
          <a:ln w="25400">
            <a:solidFill>
              <a:srgbClr val="66006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nvGrpSpPr>
          <p:cNvPr id="9" name="Grupa 96"/>
          <p:cNvGrpSpPr/>
          <p:nvPr/>
        </p:nvGrpSpPr>
        <p:grpSpPr>
          <a:xfrm>
            <a:off x="2643173" y="1071546"/>
            <a:ext cx="4500596" cy="3929090"/>
            <a:chOff x="2643173" y="1071546"/>
            <a:chExt cx="4500596" cy="3929090"/>
          </a:xfrm>
        </p:grpSpPr>
        <p:grpSp>
          <p:nvGrpSpPr>
            <p:cNvPr id="10" name="Grupa 81"/>
            <p:cNvGrpSpPr/>
            <p:nvPr/>
          </p:nvGrpSpPr>
          <p:grpSpPr>
            <a:xfrm>
              <a:off x="2643173" y="1071546"/>
              <a:ext cx="3705619" cy="3929090"/>
              <a:chOff x="2643173" y="1071546"/>
              <a:chExt cx="3705619" cy="3929090"/>
            </a:xfrm>
          </p:grpSpPr>
          <p:grpSp>
            <p:nvGrpSpPr>
              <p:cNvPr id="11" name="Grupa 79"/>
              <p:cNvGrpSpPr/>
              <p:nvPr/>
            </p:nvGrpSpPr>
            <p:grpSpPr>
              <a:xfrm>
                <a:off x="2928926" y="1071546"/>
                <a:ext cx="3419866" cy="3929090"/>
                <a:chOff x="2928926" y="1071546"/>
                <a:chExt cx="3419866" cy="3929090"/>
              </a:xfrm>
            </p:grpSpPr>
            <p:grpSp>
              <p:nvGrpSpPr>
                <p:cNvPr id="12" name="Grupa 75"/>
                <p:cNvGrpSpPr/>
                <p:nvPr/>
              </p:nvGrpSpPr>
              <p:grpSpPr>
                <a:xfrm>
                  <a:off x="2928926" y="1071546"/>
                  <a:ext cx="3419866" cy="3929090"/>
                  <a:chOff x="2928926" y="1071546"/>
                  <a:chExt cx="3419866" cy="3929090"/>
                </a:xfrm>
              </p:grpSpPr>
              <p:grpSp>
                <p:nvGrpSpPr>
                  <p:cNvPr id="13" name="Grupa 42"/>
                  <p:cNvGrpSpPr/>
                  <p:nvPr/>
                </p:nvGrpSpPr>
                <p:grpSpPr>
                  <a:xfrm>
                    <a:off x="2928926" y="1071546"/>
                    <a:ext cx="3333277" cy="3929090"/>
                    <a:chOff x="2928926" y="1071546"/>
                    <a:chExt cx="3333277" cy="3929090"/>
                  </a:xfrm>
                </p:grpSpPr>
                <p:grpSp>
                  <p:nvGrpSpPr>
                    <p:cNvPr id="14" name="Grupa 39"/>
                    <p:cNvGrpSpPr/>
                    <p:nvPr/>
                  </p:nvGrpSpPr>
                  <p:grpSpPr>
                    <a:xfrm>
                      <a:off x="2928926" y="1428736"/>
                      <a:ext cx="3333277" cy="3571900"/>
                      <a:chOff x="2928926" y="1428736"/>
                      <a:chExt cx="3333277" cy="3571900"/>
                    </a:xfrm>
                  </p:grpSpPr>
                  <p:grpSp>
                    <p:nvGrpSpPr>
                      <p:cNvPr id="17" name="Grupa 37"/>
                      <p:cNvGrpSpPr/>
                      <p:nvPr/>
                    </p:nvGrpSpPr>
                    <p:grpSpPr>
                      <a:xfrm>
                        <a:off x="2928926" y="1428736"/>
                        <a:ext cx="3333277" cy="3296101"/>
                        <a:chOff x="2928926" y="1428736"/>
                        <a:chExt cx="3333277" cy="3296101"/>
                      </a:xfrm>
                    </p:grpSpPr>
                    <p:sp>
                      <p:nvSpPr>
                        <p:cNvPr id="95" name="Dowolny kształt 24"/>
                        <p:cNvSpPr/>
                        <p:nvPr/>
                      </p:nvSpPr>
                      <p:spPr>
                        <a:xfrm>
                          <a:off x="3357554" y="1428736"/>
                          <a:ext cx="428628" cy="1000132"/>
                        </a:xfrm>
                        <a:custGeom>
                          <a:avLst/>
                          <a:gdLst>
                            <a:gd name="connsiteX0" fmla="*/ 438150 w 438150"/>
                            <a:gd name="connsiteY0" fmla="*/ 1162050 h 1162050"/>
                            <a:gd name="connsiteX1" fmla="*/ 0 w 438150"/>
                            <a:gd name="connsiteY1" fmla="*/ 0 h 1162050"/>
                          </a:gdLst>
                          <a:ahLst/>
                          <a:cxnLst>
                            <a:cxn ang="0">
                              <a:pos x="connsiteX0" y="connsiteY0"/>
                            </a:cxn>
                            <a:cxn ang="0">
                              <a:pos x="connsiteX1" y="connsiteY1"/>
                            </a:cxn>
                          </a:cxnLst>
                          <a:rect l="l" t="t" r="r" b="b"/>
                          <a:pathLst>
                            <a:path w="438150" h="1162050">
                              <a:moveTo>
                                <a:pt x="438150" y="1162050"/>
                              </a:moveTo>
                              <a:cubicBezTo>
                                <a:pt x="254000" y="680243"/>
                                <a:pt x="69850" y="198437"/>
                                <a:pt x="0" y="0"/>
                              </a:cubicBezTo>
                            </a:path>
                          </a:pathLst>
                        </a:custGeom>
                        <a:ln w="76200">
                          <a:solidFill>
                            <a:srgbClr val="00B0F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100"/>
                        </a:p>
                      </p:txBody>
                    </p:sp>
                    <p:grpSp>
                      <p:nvGrpSpPr>
                        <p:cNvPr id="18" name="Grupa 26"/>
                        <p:cNvGrpSpPr/>
                        <p:nvPr/>
                      </p:nvGrpSpPr>
                      <p:grpSpPr>
                        <a:xfrm>
                          <a:off x="2928926" y="1428736"/>
                          <a:ext cx="3333277" cy="3296101"/>
                          <a:chOff x="2928926" y="1428736"/>
                          <a:chExt cx="3333277" cy="3296101"/>
                        </a:xfrm>
                      </p:grpSpPr>
                      <p:sp>
                        <p:nvSpPr>
                          <p:cNvPr id="87" name="Dowolny kształt 86"/>
                          <p:cNvSpPr/>
                          <p:nvPr/>
                        </p:nvSpPr>
                        <p:spPr>
                          <a:xfrm>
                            <a:off x="2928926" y="2295222"/>
                            <a:ext cx="3333277" cy="2429615"/>
                          </a:xfrm>
                          <a:custGeom>
                            <a:avLst/>
                            <a:gdLst>
                              <a:gd name="connsiteX0" fmla="*/ 3848986 w 3967716"/>
                              <a:gd name="connsiteY0" fmla="*/ 2892056 h 2892056"/>
                              <a:gd name="connsiteX1" fmla="*/ 3965944 w 3967716"/>
                              <a:gd name="connsiteY1" fmla="*/ 2519916 h 2892056"/>
                              <a:gd name="connsiteX2" fmla="*/ 3838354 w 3967716"/>
                              <a:gd name="connsiteY2" fmla="*/ 2158410 h 2892056"/>
                              <a:gd name="connsiteX3" fmla="*/ 3370521 w 3967716"/>
                              <a:gd name="connsiteY3" fmla="*/ 1796903 h 2892056"/>
                              <a:gd name="connsiteX4" fmla="*/ 2838893 w 3967716"/>
                              <a:gd name="connsiteY4" fmla="*/ 1116419 h 2892056"/>
                              <a:gd name="connsiteX5" fmla="*/ 2700670 w 3967716"/>
                              <a:gd name="connsiteY5" fmla="*/ 680484 h 2892056"/>
                              <a:gd name="connsiteX6" fmla="*/ 2381693 w 3967716"/>
                              <a:gd name="connsiteY6" fmla="*/ 584791 h 2892056"/>
                              <a:gd name="connsiteX7" fmla="*/ 2115879 w 3967716"/>
                              <a:gd name="connsiteY7" fmla="*/ 202019 h 2892056"/>
                              <a:gd name="connsiteX8" fmla="*/ 2041451 w 3967716"/>
                              <a:gd name="connsiteY8" fmla="*/ 202019 h 2892056"/>
                              <a:gd name="connsiteX9" fmla="*/ 1031358 w 3967716"/>
                              <a:gd name="connsiteY9" fmla="*/ 170121 h 2892056"/>
                              <a:gd name="connsiteX10" fmla="*/ 531628 w 3967716"/>
                              <a:gd name="connsiteY10" fmla="*/ 148856 h 2892056"/>
                              <a:gd name="connsiteX11" fmla="*/ 0 w 3967716"/>
                              <a:gd name="connsiteY11" fmla="*/ 0 h 2892056"/>
                              <a:gd name="connsiteX12" fmla="*/ 0 w 3967716"/>
                              <a:gd name="connsiteY12" fmla="*/ 0 h 289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7716" h="2892056">
                                <a:moveTo>
                                  <a:pt x="3848986" y="2892056"/>
                                </a:moveTo>
                                <a:cubicBezTo>
                                  <a:pt x="3908351" y="2767123"/>
                                  <a:pt x="3967716" y="2642190"/>
                                  <a:pt x="3965944" y="2519916"/>
                                </a:cubicBezTo>
                                <a:cubicBezTo>
                                  <a:pt x="3964172" y="2397642"/>
                                  <a:pt x="3937591" y="2278912"/>
                                  <a:pt x="3838354" y="2158410"/>
                                </a:cubicBezTo>
                                <a:cubicBezTo>
                                  <a:pt x="3739117" y="2037908"/>
                                  <a:pt x="3537098" y="1970568"/>
                                  <a:pt x="3370521" y="1796903"/>
                                </a:cubicBezTo>
                                <a:cubicBezTo>
                                  <a:pt x="3203944" y="1623238"/>
                                  <a:pt x="2950535" y="1302489"/>
                                  <a:pt x="2838893" y="1116419"/>
                                </a:cubicBezTo>
                                <a:cubicBezTo>
                                  <a:pt x="2727251" y="930349"/>
                                  <a:pt x="2776870" y="769089"/>
                                  <a:pt x="2700670" y="680484"/>
                                </a:cubicBezTo>
                                <a:cubicBezTo>
                                  <a:pt x="2624470" y="591879"/>
                                  <a:pt x="2479158" y="664535"/>
                                  <a:pt x="2381693" y="584791"/>
                                </a:cubicBezTo>
                                <a:cubicBezTo>
                                  <a:pt x="2284228" y="505047"/>
                                  <a:pt x="2172586" y="265814"/>
                                  <a:pt x="2115879" y="202019"/>
                                </a:cubicBezTo>
                                <a:cubicBezTo>
                                  <a:pt x="2059172" y="138224"/>
                                  <a:pt x="2041451" y="202019"/>
                                  <a:pt x="2041451" y="202019"/>
                                </a:cubicBezTo>
                                <a:lnTo>
                                  <a:pt x="1031358" y="170121"/>
                                </a:lnTo>
                                <a:cubicBezTo>
                                  <a:pt x="779721" y="161261"/>
                                  <a:pt x="703521" y="177210"/>
                                  <a:pt x="531628" y="148856"/>
                                </a:cubicBezTo>
                                <a:cubicBezTo>
                                  <a:pt x="359735" y="120503"/>
                                  <a:pt x="0" y="0"/>
                                  <a:pt x="0" y="0"/>
                                </a:cubicBezTo>
                                <a:lnTo>
                                  <a:pt x="0" y="0"/>
                                </a:lnTo>
                              </a:path>
                            </a:pathLst>
                          </a:custGeom>
                          <a:ln w="76200">
                            <a:solidFill>
                              <a:srgbClr val="00B0F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nvGrpSpPr>
                          <p:cNvPr id="23" name="Grupa 25"/>
                          <p:cNvGrpSpPr/>
                          <p:nvPr/>
                        </p:nvGrpSpPr>
                        <p:grpSpPr>
                          <a:xfrm>
                            <a:off x="3214679" y="1428736"/>
                            <a:ext cx="3001374" cy="1500687"/>
                            <a:chOff x="3214679" y="1428736"/>
                            <a:chExt cx="3001374" cy="1500687"/>
                          </a:xfrm>
                        </p:grpSpPr>
                        <p:cxnSp>
                          <p:nvCxnSpPr>
                            <p:cNvPr id="89" name="Łącznik prosty 88"/>
                            <p:cNvCxnSpPr/>
                            <p:nvPr/>
                          </p:nvCxnSpPr>
                          <p:spPr>
                            <a:xfrm rot="16200000" flipV="1">
                              <a:off x="2865972" y="1777443"/>
                              <a:ext cx="973959" cy="276545"/>
                            </a:xfrm>
                            <a:prstGeom prst="line">
                              <a:avLst/>
                            </a:prstGeom>
                            <a:ln w="76200">
                              <a:solidFill>
                                <a:srgbClr val="00B0F0">
                                  <a:alpha val="60000"/>
                                </a:srgbClr>
                              </a:solidFill>
                              <a:prstDash val="sysDot"/>
                            </a:ln>
                          </p:spPr>
                          <p:style>
                            <a:lnRef idx="1">
                              <a:schemeClr val="accent1"/>
                            </a:lnRef>
                            <a:fillRef idx="0">
                              <a:schemeClr val="accent1"/>
                            </a:fillRef>
                            <a:effectRef idx="0">
                              <a:schemeClr val="accent1"/>
                            </a:effectRef>
                            <a:fontRef idx="minor">
                              <a:schemeClr val="tx1"/>
                            </a:fontRef>
                          </p:style>
                        </p:cxnSp>
                        <p:sp>
                          <p:nvSpPr>
                            <p:cNvPr id="91" name="Dowolny kształt 33"/>
                            <p:cNvSpPr/>
                            <p:nvPr/>
                          </p:nvSpPr>
                          <p:spPr>
                            <a:xfrm>
                              <a:off x="3929058" y="1428736"/>
                              <a:ext cx="164081" cy="1009405"/>
                            </a:xfrm>
                            <a:custGeom>
                              <a:avLst/>
                              <a:gdLst>
                                <a:gd name="connsiteX0" fmla="*/ 85060 w 237461"/>
                                <a:gd name="connsiteY0" fmla="*/ 1371600 h 1371600"/>
                                <a:gd name="connsiteX1" fmla="*/ 223284 w 237461"/>
                                <a:gd name="connsiteY1" fmla="*/ 701749 h 1371600"/>
                                <a:gd name="connsiteX2" fmla="*/ 0 w 237461"/>
                                <a:gd name="connsiteY2" fmla="*/ 0 h 1371600"/>
                              </a:gdLst>
                              <a:ahLst/>
                              <a:cxnLst>
                                <a:cxn ang="0">
                                  <a:pos x="connsiteX0" y="connsiteY0"/>
                                </a:cxn>
                                <a:cxn ang="0">
                                  <a:pos x="connsiteX1" y="connsiteY1"/>
                                </a:cxn>
                                <a:cxn ang="0">
                                  <a:pos x="connsiteX2" y="connsiteY2"/>
                                </a:cxn>
                              </a:cxnLst>
                              <a:rect l="l" t="t" r="r" b="b"/>
                              <a:pathLst>
                                <a:path w="237461" h="1371600">
                                  <a:moveTo>
                                    <a:pt x="85060" y="1371600"/>
                                  </a:moveTo>
                                  <a:cubicBezTo>
                                    <a:pt x="161260" y="1150974"/>
                                    <a:pt x="237461" y="930349"/>
                                    <a:pt x="223284" y="701749"/>
                                  </a:cubicBezTo>
                                  <a:cubicBezTo>
                                    <a:pt x="209107" y="473149"/>
                                    <a:pt x="104553" y="236574"/>
                                    <a:pt x="0" y="0"/>
                                  </a:cubicBezTo>
                                </a:path>
                              </a:pathLst>
                            </a:custGeom>
                            <a:ln w="76200">
                              <a:solidFill>
                                <a:srgbClr val="00B0F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90" name="Dowolny kształt 32"/>
                            <p:cNvSpPr/>
                            <p:nvPr/>
                          </p:nvSpPr>
                          <p:spPr>
                            <a:xfrm>
                              <a:off x="5224556" y="2831167"/>
                              <a:ext cx="991497" cy="98256"/>
                            </a:xfrm>
                            <a:custGeom>
                              <a:avLst/>
                              <a:gdLst>
                                <a:gd name="connsiteX0" fmla="*/ 0 w 1180213"/>
                                <a:gd name="connsiteY0" fmla="*/ 0 h 116958"/>
                                <a:gd name="connsiteX1" fmla="*/ 414669 w 1180213"/>
                                <a:gd name="connsiteY1" fmla="*/ 21265 h 116958"/>
                                <a:gd name="connsiteX2" fmla="*/ 754911 w 1180213"/>
                                <a:gd name="connsiteY2" fmla="*/ 31897 h 116958"/>
                                <a:gd name="connsiteX3" fmla="*/ 1180213 w 1180213"/>
                                <a:gd name="connsiteY3" fmla="*/ 116958 h 116958"/>
                              </a:gdLst>
                              <a:ahLst/>
                              <a:cxnLst>
                                <a:cxn ang="0">
                                  <a:pos x="connsiteX0" y="connsiteY0"/>
                                </a:cxn>
                                <a:cxn ang="0">
                                  <a:pos x="connsiteX1" y="connsiteY1"/>
                                </a:cxn>
                                <a:cxn ang="0">
                                  <a:pos x="connsiteX2" y="connsiteY2"/>
                                </a:cxn>
                                <a:cxn ang="0">
                                  <a:pos x="connsiteX3" y="connsiteY3"/>
                                </a:cxn>
                              </a:cxnLst>
                              <a:rect l="l" t="t" r="r" b="b"/>
                              <a:pathLst>
                                <a:path w="1180213" h="116958">
                                  <a:moveTo>
                                    <a:pt x="0" y="0"/>
                                  </a:moveTo>
                                  <a:lnTo>
                                    <a:pt x="414669" y="21265"/>
                                  </a:lnTo>
                                  <a:cubicBezTo>
                                    <a:pt x="540488" y="26581"/>
                                    <a:pt x="627321" y="15948"/>
                                    <a:pt x="754911" y="31897"/>
                                  </a:cubicBezTo>
                                  <a:cubicBezTo>
                                    <a:pt x="882501" y="47846"/>
                                    <a:pt x="1031357" y="82402"/>
                                    <a:pt x="1180213" y="116958"/>
                                  </a:cubicBezTo>
                                </a:path>
                              </a:pathLst>
                            </a:custGeom>
                            <a:ln w="76200">
                              <a:solidFill>
                                <a:srgbClr val="00B0F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grpSp>
                  </p:grpSp>
                  <p:sp>
                    <p:nvSpPr>
                      <p:cNvPr id="82" name="Dowolny kształt 81"/>
                      <p:cNvSpPr/>
                      <p:nvPr/>
                    </p:nvSpPr>
                    <p:spPr>
                      <a:xfrm>
                        <a:off x="4958637" y="4214818"/>
                        <a:ext cx="219123" cy="785818"/>
                      </a:xfrm>
                      <a:custGeom>
                        <a:avLst/>
                        <a:gdLst>
                          <a:gd name="connsiteX0" fmla="*/ 0 w 276225"/>
                          <a:gd name="connsiteY0" fmla="*/ 990600 h 990600"/>
                          <a:gd name="connsiteX1" fmla="*/ 66675 w 276225"/>
                          <a:gd name="connsiteY1" fmla="*/ 962025 h 990600"/>
                          <a:gd name="connsiteX2" fmla="*/ 200025 w 276225"/>
                          <a:gd name="connsiteY2" fmla="*/ 828675 h 990600"/>
                          <a:gd name="connsiteX3" fmla="*/ 171450 w 276225"/>
                          <a:gd name="connsiteY3" fmla="*/ 466725 h 990600"/>
                          <a:gd name="connsiteX4" fmla="*/ 276225 w 276225"/>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990600">
                            <a:moveTo>
                              <a:pt x="0" y="990600"/>
                            </a:moveTo>
                            <a:cubicBezTo>
                              <a:pt x="16669" y="989806"/>
                              <a:pt x="33338" y="989013"/>
                              <a:pt x="66675" y="962025"/>
                            </a:cubicBezTo>
                            <a:cubicBezTo>
                              <a:pt x="100013" y="935038"/>
                              <a:pt x="182563" y="911225"/>
                              <a:pt x="200025" y="828675"/>
                            </a:cubicBezTo>
                            <a:cubicBezTo>
                              <a:pt x="217487" y="746125"/>
                              <a:pt x="158750" y="604837"/>
                              <a:pt x="171450" y="466725"/>
                            </a:cubicBezTo>
                            <a:cubicBezTo>
                              <a:pt x="184150" y="328613"/>
                              <a:pt x="230187" y="164306"/>
                              <a:pt x="276225" y="0"/>
                            </a:cubicBezTo>
                          </a:path>
                        </a:pathLst>
                      </a:custGeom>
                      <a:ln w="76200">
                        <a:solidFill>
                          <a:srgbClr val="00B0F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83" name="Dowolny kształt 82"/>
                      <p:cNvSpPr/>
                      <p:nvPr/>
                    </p:nvSpPr>
                    <p:spPr>
                      <a:xfrm>
                        <a:off x="4768137" y="4168390"/>
                        <a:ext cx="123733" cy="689372"/>
                      </a:xfrm>
                      <a:custGeom>
                        <a:avLst/>
                        <a:gdLst>
                          <a:gd name="connsiteX0" fmla="*/ 0 w 133350"/>
                          <a:gd name="connsiteY0" fmla="*/ 742950 h 742950"/>
                          <a:gd name="connsiteX1" fmla="*/ 133350 w 133350"/>
                          <a:gd name="connsiteY1" fmla="*/ 0 h 742950"/>
                        </a:gdLst>
                        <a:ahLst/>
                        <a:cxnLst>
                          <a:cxn ang="0">
                            <a:pos x="connsiteX0" y="connsiteY0"/>
                          </a:cxn>
                          <a:cxn ang="0">
                            <a:pos x="connsiteX1" y="connsiteY1"/>
                          </a:cxn>
                        </a:cxnLst>
                        <a:rect l="l" t="t" r="r" b="b"/>
                        <a:pathLst>
                          <a:path w="133350" h="742950">
                            <a:moveTo>
                              <a:pt x="0" y="742950"/>
                            </a:moveTo>
                            <a:lnTo>
                              <a:pt x="133350" y="0"/>
                            </a:lnTo>
                          </a:path>
                        </a:pathLst>
                      </a:custGeom>
                      <a:ln w="76200">
                        <a:solidFill>
                          <a:srgbClr val="00B0F0">
                            <a:alpha val="6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sp>
                  <p:nvSpPr>
                    <p:cNvPr id="73" name="Dowolny kształt 40"/>
                    <p:cNvSpPr/>
                    <p:nvPr/>
                  </p:nvSpPr>
                  <p:spPr>
                    <a:xfrm>
                      <a:off x="5365226" y="1071546"/>
                      <a:ext cx="249238" cy="1047750"/>
                    </a:xfrm>
                    <a:custGeom>
                      <a:avLst/>
                      <a:gdLst>
                        <a:gd name="connsiteX0" fmla="*/ 0 w 249238"/>
                        <a:gd name="connsiteY0" fmla="*/ 1047750 h 1047750"/>
                        <a:gd name="connsiteX1" fmla="*/ 219075 w 249238"/>
                        <a:gd name="connsiteY1" fmla="*/ 742950 h 1047750"/>
                        <a:gd name="connsiteX2" fmla="*/ 180975 w 249238"/>
                        <a:gd name="connsiteY2" fmla="*/ 600075 h 1047750"/>
                        <a:gd name="connsiteX3" fmla="*/ 133350 w 249238"/>
                        <a:gd name="connsiteY3" fmla="*/ 0 h 1047750"/>
                      </a:gdLst>
                      <a:ahLst/>
                      <a:cxnLst>
                        <a:cxn ang="0">
                          <a:pos x="connsiteX0" y="connsiteY0"/>
                        </a:cxn>
                        <a:cxn ang="0">
                          <a:pos x="connsiteX1" y="connsiteY1"/>
                        </a:cxn>
                        <a:cxn ang="0">
                          <a:pos x="connsiteX2" y="connsiteY2"/>
                        </a:cxn>
                        <a:cxn ang="0">
                          <a:pos x="connsiteX3" y="connsiteY3"/>
                        </a:cxn>
                      </a:cxnLst>
                      <a:rect l="l" t="t" r="r" b="b"/>
                      <a:pathLst>
                        <a:path w="249238" h="1047750">
                          <a:moveTo>
                            <a:pt x="0" y="1047750"/>
                          </a:moveTo>
                          <a:cubicBezTo>
                            <a:pt x="94456" y="932656"/>
                            <a:pt x="188913" y="817563"/>
                            <a:pt x="219075" y="742950"/>
                          </a:cubicBezTo>
                          <a:cubicBezTo>
                            <a:pt x="249238" y="668338"/>
                            <a:pt x="195263" y="723900"/>
                            <a:pt x="180975" y="600075"/>
                          </a:cubicBezTo>
                          <a:cubicBezTo>
                            <a:pt x="166688" y="476250"/>
                            <a:pt x="150019" y="238125"/>
                            <a:pt x="133350" y="0"/>
                          </a:cubicBezTo>
                        </a:path>
                      </a:pathLst>
                    </a:custGeom>
                    <a:ln w="76200">
                      <a:solidFill>
                        <a:srgbClr val="00B0F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sp>
                <p:nvSpPr>
                  <p:cNvPr id="39" name="Dowolny kształt 38"/>
                  <p:cNvSpPr/>
                  <p:nvPr/>
                </p:nvSpPr>
                <p:spPr>
                  <a:xfrm>
                    <a:off x="3143240" y="2500306"/>
                    <a:ext cx="3205552" cy="2500330"/>
                  </a:xfrm>
                  <a:custGeom>
                    <a:avLst/>
                    <a:gdLst>
                      <a:gd name="connsiteX0" fmla="*/ 3700131 w 3756838"/>
                      <a:gd name="connsiteY0" fmla="*/ 3030279 h 3030279"/>
                      <a:gd name="connsiteX1" fmla="*/ 3551275 w 3756838"/>
                      <a:gd name="connsiteY1" fmla="*/ 2849526 h 3030279"/>
                      <a:gd name="connsiteX2" fmla="*/ 3721396 w 3756838"/>
                      <a:gd name="connsiteY2" fmla="*/ 2402959 h 3030279"/>
                      <a:gd name="connsiteX3" fmla="*/ 3646968 w 3756838"/>
                      <a:gd name="connsiteY3" fmla="*/ 2020186 h 3030279"/>
                      <a:gd name="connsiteX4" fmla="*/ 3062177 w 3756838"/>
                      <a:gd name="connsiteY4" fmla="*/ 1509824 h 3030279"/>
                      <a:gd name="connsiteX5" fmla="*/ 2477386 w 3756838"/>
                      <a:gd name="connsiteY5" fmla="*/ 744279 h 3030279"/>
                      <a:gd name="connsiteX6" fmla="*/ 2339163 w 3756838"/>
                      <a:gd name="connsiteY6" fmla="*/ 393405 h 3030279"/>
                      <a:gd name="connsiteX7" fmla="*/ 1509824 w 3756838"/>
                      <a:gd name="connsiteY7" fmla="*/ 308345 h 3030279"/>
                      <a:gd name="connsiteX8" fmla="*/ 882503 w 3756838"/>
                      <a:gd name="connsiteY8" fmla="*/ 499731 h 3030279"/>
                      <a:gd name="connsiteX9" fmla="*/ 0 w 3756838"/>
                      <a:gd name="connsiteY9" fmla="*/ 0 h 303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56838" h="3030279">
                        <a:moveTo>
                          <a:pt x="3700131" y="3030279"/>
                        </a:moveTo>
                        <a:cubicBezTo>
                          <a:pt x="3623931" y="2992179"/>
                          <a:pt x="3547731" y="2954079"/>
                          <a:pt x="3551275" y="2849526"/>
                        </a:cubicBezTo>
                        <a:cubicBezTo>
                          <a:pt x="3554819" y="2744973"/>
                          <a:pt x="3705447" y="2541182"/>
                          <a:pt x="3721396" y="2402959"/>
                        </a:cubicBezTo>
                        <a:cubicBezTo>
                          <a:pt x="3737345" y="2264736"/>
                          <a:pt x="3756838" y="2169042"/>
                          <a:pt x="3646968" y="2020186"/>
                        </a:cubicBezTo>
                        <a:cubicBezTo>
                          <a:pt x="3537098" y="1871330"/>
                          <a:pt x="3257107" y="1722475"/>
                          <a:pt x="3062177" y="1509824"/>
                        </a:cubicBezTo>
                        <a:cubicBezTo>
                          <a:pt x="2867247" y="1297173"/>
                          <a:pt x="2597888" y="930349"/>
                          <a:pt x="2477386" y="744279"/>
                        </a:cubicBezTo>
                        <a:cubicBezTo>
                          <a:pt x="2356884" y="558209"/>
                          <a:pt x="2500423" y="466061"/>
                          <a:pt x="2339163" y="393405"/>
                        </a:cubicBezTo>
                        <a:cubicBezTo>
                          <a:pt x="2177903" y="320749"/>
                          <a:pt x="1752601" y="290624"/>
                          <a:pt x="1509824" y="308345"/>
                        </a:cubicBezTo>
                        <a:cubicBezTo>
                          <a:pt x="1267047" y="326066"/>
                          <a:pt x="1134140" y="551122"/>
                          <a:pt x="882503" y="499731"/>
                        </a:cubicBezTo>
                        <a:cubicBezTo>
                          <a:pt x="630866" y="448340"/>
                          <a:pt x="315433" y="224170"/>
                          <a:pt x="0" y="0"/>
                        </a:cubicBezTo>
                      </a:path>
                    </a:pathLst>
                  </a:custGeom>
                  <a:ln w="38100">
                    <a:solidFill>
                      <a:schemeClr val="tx2">
                        <a:lumMod val="50000"/>
                      </a:schemeClr>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sp>
              <p:nvSpPr>
                <p:cNvPr id="35" name="Elipsa 34"/>
                <p:cNvSpPr/>
                <p:nvPr/>
              </p:nvSpPr>
              <p:spPr>
                <a:xfrm>
                  <a:off x="3071802" y="2714620"/>
                  <a:ext cx="285752" cy="285752"/>
                </a:xfrm>
                <a:prstGeom prst="ellipse">
                  <a:avLst/>
                </a:prstGeom>
                <a:ln w="254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sp>
            <p:nvSpPr>
              <p:cNvPr id="31" name="Elipsa 30"/>
              <p:cNvSpPr/>
              <p:nvPr/>
            </p:nvSpPr>
            <p:spPr>
              <a:xfrm>
                <a:off x="2643173" y="2071678"/>
                <a:ext cx="285752" cy="28575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cxnSp>
          <p:nvCxnSpPr>
            <p:cNvPr id="19" name="Łącznik prosty 18"/>
            <p:cNvCxnSpPr/>
            <p:nvPr/>
          </p:nvCxnSpPr>
          <p:spPr>
            <a:xfrm>
              <a:off x="6429388" y="3929066"/>
              <a:ext cx="714381" cy="71439"/>
            </a:xfrm>
            <a:prstGeom prst="line">
              <a:avLst/>
            </a:prstGeom>
            <a:ln w="57150">
              <a:solidFill>
                <a:srgbClr val="00B0F0">
                  <a:alpha val="60000"/>
                </a:srgb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Łącznik prosty 15"/>
            <p:cNvCxnSpPr/>
            <p:nvPr/>
          </p:nvCxnSpPr>
          <p:spPr>
            <a:xfrm rot="5400000" flipH="1" flipV="1">
              <a:off x="6072198" y="1785926"/>
              <a:ext cx="642942" cy="500066"/>
            </a:xfrm>
            <a:prstGeom prst="line">
              <a:avLst/>
            </a:prstGeom>
            <a:ln w="76200">
              <a:solidFill>
                <a:srgbClr val="00B0F0">
                  <a:alpha val="60000"/>
                </a:srgb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33" name="Dowolny kształt 132"/>
          <p:cNvSpPr/>
          <p:nvPr/>
        </p:nvSpPr>
        <p:spPr>
          <a:xfrm>
            <a:off x="4857752" y="2520967"/>
            <a:ext cx="2509837" cy="3336925"/>
          </a:xfrm>
          <a:custGeom>
            <a:avLst/>
            <a:gdLst>
              <a:gd name="connsiteX0" fmla="*/ 2509838 w 2509838"/>
              <a:gd name="connsiteY0" fmla="*/ 0 h 3337719"/>
              <a:gd name="connsiteX1" fmla="*/ 1257300 w 2509838"/>
              <a:gd name="connsiteY1" fmla="*/ 1195388 h 3337719"/>
              <a:gd name="connsiteX2" fmla="*/ 957263 w 2509838"/>
              <a:gd name="connsiteY2" fmla="*/ 1519238 h 3337719"/>
              <a:gd name="connsiteX3" fmla="*/ 681038 w 2509838"/>
              <a:gd name="connsiteY3" fmla="*/ 1895475 h 3337719"/>
              <a:gd name="connsiteX4" fmla="*/ 342900 w 2509838"/>
              <a:gd name="connsiteY4" fmla="*/ 2509838 h 3337719"/>
              <a:gd name="connsiteX5" fmla="*/ 47625 w 2509838"/>
              <a:gd name="connsiteY5" fmla="*/ 3219450 h 3337719"/>
              <a:gd name="connsiteX6" fmla="*/ 57150 w 2509838"/>
              <a:gd name="connsiteY6" fmla="*/ 3219450 h 333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9838" h="3337719">
                <a:moveTo>
                  <a:pt x="2509838" y="0"/>
                </a:moveTo>
                <a:lnTo>
                  <a:pt x="1257300" y="1195388"/>
                </a:lnTo>
                <a:cubicBezTo>
                  <a:pt x="998538" y="1448594"/>
                  <a:pt x="1053307" y="1402557"/>
                  <a:pt x="957263" y="1519238"/>
                </a:cubicBezTo>
                <a:cubicBezTo>
                  <a:pt x="861219" y="1635919"/>
                  <a:pt x="783432" y="1730375"/>
                  <a:pt x="681038" y="1895475"/>
                </a:cubicBezTo>
                <a:cubicBezTo>
                  <a:pt x="578644" y="2060575"/>
                  <a:pt x="448469" y="2289176"/>
                  <a:pt x="342900" y="2509838"/>
                </a:cubicBezTo>
                <a:cubicBezTo>
                  <a:pt x="237331" y="2730500"/>
                  <a:pt x="95250" y="3101181"/>
                  <a:pt x="47625" y="3219450"/>
                </a:cubicBezTo>
                <a:cubicBezTo>
                  <a:pt x="0" y="3337719"/>
                  <a:pt x="28575" y="3278584"/>
                  <a:pt x="57150" y="3219450"/>
                </a:cubicBezTo>
              </a:path>
            </a:pathLst>
          </a:custGeom>
          <a:ln w="76200">
            <a:solidFill>
              <a:srgbClr val="FF99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defRPr/>
            </a:pPr>
            <a:endParaRPr lang="pl-PL"/>
          </a:p>
        </p:txBody>
      </p:sp>
      <p:sp>
        <p:nvSpPr>
          <p:cNvPr id="74" name="Elipsa 73"/>
          <p:cNvSpPr/>
          <p:nvPr/>
        </p:nvSpPr>
        <p:spPr>
          <a:xfrm>
            <a:off x="5643570" y="3071810"/>
            <a:ext cx="357190" cy="3571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5" name="Elipsa 74"/>
          <p:cNvSpPr/>
          <p:nvPr/>
        </p:nvSpPr>
        <p:spPr>
          <a:xfrm>
            <a:off x="4786314" y="2857496"/>
            <a:ext cx="357190" cy="3571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6" name="Elipsa 75"/>
          <p:cNvSpPr/>
          <p:nvPr/>
        </p:nvSpPr>
        <p:spPr>
          <a:xfrm>
            <a:off x="3929058" y="2928934"/>
            <a:ext cx="357190" cy="3571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7" name="Elipsa 76"/>
          <p:cNvSpPr/>
          <p:nvPr/>
        </p:nvSpPr>
        <p:spPr>
          <a:xfrm>
            <a:off x="2857488" y="1714488"/>
            <a:ext cx="357190" cy="3571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8" name="Elipsa 77"/>
          <p:cNvSpPr/>
          <p:nvPr/>
        </p:nvSpPr>
        <p:spPr>
          <a:xfrm>
            <a:off x="6072198" y="3714752"/>
            <a:ext cx="357190" cy="3571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Elipsa 78"/>
          <p:cNvSpPr/>
          <p:nvPr/>
        </p:nvSpPr>
        <p:spPr>
          <a:xfrm>
            <a:off x="4786314" y="4857760"/>
            <a:ext cx="357190" cy="3571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Elipsa 79"/>
          <p:cNvSpPr/>
          <p:nvPr/>
        </p:nvSpPr>
        <p:spPr>
          <a:xfrm>
            <a:off x="4929190" y="5000636"/>
            <a:ext cx="142876" cy="142876"/>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Elipsa 80"/>
          <p:cNvSpPr/>
          <p:nvPr/>
        </p:nvSpPr>
        <p:spPr>
          <a:xfrm>
            <a:off x="5643570" y="2357430"/>
            <a:ext cx="428628" cy="428628"/>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Elipsa 83"/>
          <p:cNvSpPr/>
          <p:nvPr/>
        </p:nvSpPr>
        <p:spPr>
          <a:xfrm>
            <a:off x="5143504" y="2214554"/>
            <a:ext cx="428628" cy="428628"/>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5" name="Elipsa 84"/>
          <p:cNvSpPr/>
          <p:nvPr/>
        </p:nvSpPr>
        <p:spPr>
          <a:xfrm>
            <a:off x="6357950" y="4143380"/>
            <a:ext cx="428628" cy="428628"/>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Elipsa 85"/>
          <p:cNvSpPr/>
          <p:nvPr/>
        </p:nvSpPr>
        <p:spPr>
          <a:xfrm>
            <a:off x="3428992" y="3071810"/>
            <a:ext cx="428628" cy="428628"/>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8" name="Elipsa 87"/>
          <p:cNvSpPr/>
          <p:nvPr/>
        </p:nvSpPr>
        <p:spPr>
          <a:xfrm>
            <a:off x="4143372" y="1357298"/>
            <a:ext cx="428628" cy="428628"/>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2" name="Elipsa 91"/>
          <p:cNvSpPr/>
          <p:nvPr/>
        </p:nvSpPr>
        <p:spPr>
          <a:xfrm>
            <a:off x="4857752" y="2500306"/>
            <a:ext cx="142876" cy="142876"/>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3" name="Elipsa 92"/>
          <p:cNvSpPr/>
          <p:nvPr/>
        </p:nvSpPr>
        <p:spPr>
          <a:xfrm>
            <a:off x="4286248" y="2285992"/>
            <a:ext cx="142876" cy="142876"/>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4" name="Elipsa 93"/>
          <p:cNvSpPr/>
          <p:nvPr/>
        </p:nvSpPr>
        <p:spPr>
          <a:xfrm>
            <a:off x="3428992" y="2786058"/>
            <a:ext cx="142876" cy="142876"/>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6" name="Elipsa 95"/>
          <p:cNvSpPr/>
          <p:nvPr/>
        </p:nvSpPr>
        <p:spPr>
          <a:xfrm>
            <a:off x="5643570" y="3857628"/>
            <a:ext cx="142876" cy="142876"/>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7" name="Elipsa 96"/>
          <p:cNvSpPr/>
          <p:nvPr/>
        </p:nvSpPr>
        <p:spPr>
          <a:xfrm>
            <a:off x="4071934" y="1214422"/>
            <a:ext cx="642942" cy="642942"/>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8" name="Elipsa 97"/>
          <p:cNvSpPr/>
          <p:nvPr/>
        </p:nvSpPr>
        <p:spPr>
          <a:xfrm>
            <a:off x="4572000" y="3286124"/>
            <a:ext cx="642942" cy="642942"/>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Prostokąt 52"/>
          <p:cNvSpPr/>
          <p:nvPr/>
        </p:nvSpPr>
        <p:spPr>
          <a:xfrm>
            <a:off x="5331076" y="6026331"/>
            <a:ext cx="1643074" cy="285752"/>
          </a:xfrm>
          <a:prstGeom prst="rect">
            <a:avLst/>
          </a:prstGeom>
        </p:spPr>
        <p:txBody>
          <a:bodyPr wrap="square">
            <a:noAutofit/>
          </a:bodyPr>
          <a:lstStyle/>
          <a:p>
            <a:pPr>
              <a:spcBef>
                <a:spcPct val="0"/>
              </a:spcBef>
              <a:defRPr/>
            </a:pPr>
            <a:r>
              <a:rPr lang="pl-PL" sz="900" dirty="0" smtClean="0"/>
              <a:t>PRZEDSIĘBIORCZOŚĆ I USŁUGI</a:t>
            </a:r>
            <a:endParaRPr lang="pl-PL" sz="900" dirty="0"/>
          </a:p>
        </p:txBody>
      </p:sp>
      <p:sp>
        <p:nvSpPr>
          <p:cNvPr id="54" name="Prostokąt 53"/>
          <p:cNvSpPr/>
          <p:nvPr/>
        </p:nvSpPr>
        <p:spPr>
          <a:xfrm>
            <a:off x="7391712" y="6022998"/>
            <a:ext cx="1428760" cy="214314"/>
          </a:xfrm>
          <a:prstGeom prst="rect">
            <a:avLst/>
          </a:prstGeom>
        </p:spPr>
        <p:txBody>
          <a:bodyPr wrap="square">
            <a:noAutofit/>
          </a:bodyPr>
          <a:lstStyle/>
          <a:p>
            <a:pPr marL="252000" lvl="0" indent="-252000" algn="just">
              <a:spcBef>
                <a:spcPct val="0"/>
              </a:spcBef>
              <a:defRPr/>
            </a:pPr>
            <a:r>
              <a:rPr lang="pl-PL" sz="900" dirty="0" smtClean="0"/>
              <a:t>PRZEMIESZCZANIE SIĘ</a:t>
            </a:r>
            <a:endParaRPr lang="pl-PL" sz="900" dirty="0"/>
          </a:p>
        </p:txBody>
      </p:sp>
      <p:sp>
        <p:nvSpPr>
          <p:cNvPr id="55" name="Prostokąt 54"/>
          <p:cNvSpPr/>
          <p:nvPr/>
        </p:nvSpPr>
        <p:spPr>
          <a:xfrm>
            <a:off x="7080560" y="6072206"/>
            <a:ext cx="357190" cy="143385"/>
          </a:xfrm>
          <a:prstGeom prst="rect">
            <a:avLst/>
          </a:prstGeom>
          <a:gradFill flip="none" rotWithShape="1">
            <a:gsLst>
              <a:gs pos="0">
                <a:srgbClr val="00FFFF"/>
              </a:gs>
              <a:gs pos="50000">
                <a:srgbClr val="00B0F0"/>
              </a:gs>
              <a:gs pos="100000">
                <a:schemeClr val="tx2">
                  <a:lumMod val="75000"/>
                </a:schemeClr>
              </a:gs>
            </a:gsLst>
            <a:lin ang="10800000" scaled="1"/>
            <a:tileRect/>
          </a:gradFill>
          <a:ln w="254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6" name="Prostokąt 55"/>
          <p:cNvSpPr/>
          <p:nvPr/>
        </p:nvSpPr>
        <p:spPr>
          <a:xfrm>
            <a:off x="5004048" y="6072206"/>
            <a:ext cx="357190" cy="142876"/>
          </a:xfrm>
          <a:prstGeom prst="rect">
            <a:avLst/>
          </a:prstGeom>
          <a:gradFill flip="none" rotWithShape="1">
            <a:gsLst>
              <a:gs pos="0">
                <a:schemeClr val="accent2">
                  <a:lumMod val="20000"/>
                  <a:lumOff val="80000"/>
                </a:schemeClr>
              </a:gs>
              <a:gs pos="50000">
                <a:srgbClr val="FF0000"/>
              </a:gs>
              <a:gs pos="100000">
                <a:srgbClr val="C00000"/>
              </a:gs>
            </a:gsLst>
            <a:lin ang="10800000" scaled="1"/>
            <a:tileRect/>
          </a:gradFill>
          <a:ln w="254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7" name="Prostokąt 56"/>
          <p:cNvSpPr/>
          <p:nvPr/>
        </p:nvSpPr>
        <p:spPr>
          <a:xfrm>
            <a:off x="2752025" y="6072206"/>
            <a:ext cx="357190" cy="142876"/>
          </a:xfrm>
          <a:prstGeom prst="rect">
            <a:avLst/>
          </a:prstGeom>
          <a:gradFill flip="none" rotWithShape="1">
            <a:gsLst>
              <a:gs pos="0">
                <a:srgbClr val="FFFF00"/>
              </a:gs>
              <a:gs pos="50000">
                <a:srgbClr val="FFC000"/>
              </a:gs>
              <a:gs pos="100000">
                <a:schemeClr val="accent6">
                  <a:lumMod val="75000"/>
                </a:schemeClr>
              </a:gs>
            </a:gsLst>
            <a:lin ang="10800000" scaled="1"/>
            <a:tileRect/>
          </a:gradFill>
          <a:ln w="254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8" name="Prostokąt 57"/>
          <p:cNvSpPr/>
          <p:nvPr/>
        </p:nvSpPr>
        <p:spPr>
          <a:xfrm>
            <a:off x="1428729" y="6072206"/>
            <a:ext cx="357190" cy="142876"/>
          </a:xfrm>
          <a:prstGeom prst="rect">
            <a:avLst/>
          </a:prstGeom>
          <a:gradFill flip="none" rotWithShape="1">
            <a:gsLst>
              <a:gs pos="0">
                <a:srgbClr val="FF66CC"/>
              </a:gs>
              <a:gs pos="50000">
                <a:schemeClr val="accent4">
                  <a:lumMod val="60000"/>
                  <a:lumOff val="40000"/>
                </a:schemeClr>
              </a:gs>
              <a:gs pos="100000">
                <a:srgbClr val="7030A0"/>
              </a:gs>
            </a:gsLst>
            <a:lin ang="10800000" scaled="1"/>
            <a:tileRect/>
          </a:gradFill>
          <a:ln w="254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9" name="Prostokąt 58"/>
          <p:cNvSpPr/>
          <p:nvPr/>
        </p:nvSpPr>
        <p:spPr>
          <a:xfrm>
            <a:off x="1753748" y="6023483"/>
            <a:ext cx="857256" cy="225327"/>
          </a:xfrm>
          <a:prstGeom prst="rect">
            <a:avLst/>
          </a:prstGeom>
        </p:spPr>
        <p:txBody>
          <a:bodyPr wrap="square">
            <a:noAutofit/>
          </a:bodyPr>
          <a:lstStyle/>
          <a:p>
            <a:pPr marL="252000" lvl="0" indent="-252000" algn="just">
              <a:spcBef>
                <a:spcPct val="0"/>
              </a:spcBef>
              <a:defRPr/>
            </a:pPr>
            <a:r>
              <a:rPr lang="pl-PL" sz="900" dirty="0" smtClean="0"/>
              <a:t>TOŻSAMOŚĆ</a:t>
            </a:r>
          </a:p>
        </p:txBody>
      </p:sp>
      <p:sp>
        <p:nvSpPr>
          <p:cNvPr id="60" name="Prostokąt 59"/>
          <p:cNvSpPr/>
          <p:nvPr/>
        </p:nvSpPr>
        <p:spPr>
          <a:xfrm>
            <a:off x="3075222" y="6020083"/>
            <a:ext cx="1928826" cy="285752"/>
          </a:xfrm>
          <a:prstGeom prst="rect">
            <a:avLst/>
          </a:prstGeom>
        </p:spPr>
        <p:txBody>
          <a:bodyPr wrap="square">
            <a:noAutofit/>
          </a:bodyPr>
          <a:lstStyle/>
          <a:p>
            <a:pPr marL="252000" lvl="0" indent="-252000" algn="just">
              <a:spcBef>
                <a:spcPct val="0"/>
              </a:spcBef>
              <a:defRPr/>
            </a:pPr>
            <a:r>
              <a:rPr lang="pl-PL" sz="900" dirty="0" smtClean="0"/>
              <a:t>PRZESTRZEŃ PUBLICZNA I ZIELEŃ</a:t>
            </a:r>
            <a:endParaRPr lang="pl-PL" sz="900" dirty="0"/>
          </a:p>
          <a:p>
            <a:pPr marL="252000" lvl="0" indent="-252000" algn="just">
              <a:spcBef>
                <a:spcPct val="0"/>
              </a:spcBef>
              <a:defRPr/>
            </a:pPr>
            <a:endParaRPr lang="pl-PL" sz="900" dirty="0"/>
          </a:p>
          <a:p>
            <a:pPr marL="252000" lvl="0" indent="-252000" algn="just">
              <a:spcBef>
                <a:spcPct val="0"/>
              </a:spcBef>
              <a:defRPr/>
            </a:pPr>
            <a:endParaRPr lang="pl-PL" sz="900" dirty="0"/>
          </a:p>
          <a:p>
            <a:pPr marL="252000" lvl="0" indent="-252000" algn="just">
              <a:spcBef>
                <a:spcPct val="0"/>
              </a:spcBef>
              <a:defRPr/>
            </a:pPr>
            <a:endParaRPr lang="pl-PL" sz="900" dirty="0"/>
          </a:p>
          <a:p>
            <a:pPr marL="252000" lvl="0" indent="-252000" algn="just">
              <a:spcBef>
                <a:spcPct val="0"/>
              </a:spcBef>
              <a:defRPr/>
            </a:pPr>
            <a:endParaRPr lang="pl-PL" sz="900" dirty="0"/>
          </a:p>
          <a:p>
            <a:pPr marL="252000" lvl="0" indent="-252000" algn="just">
              <a:spcBef>
                <a:spcPct val="0"/>
              </a:spcBef>
              <a:defRPr/>
            </a:pPr>
            <a:endParaRPr lang="pl-PL" sz="900" dirty="0"/>
          </a:p>
        </p:txBody>
      </p:sp>
      <p:pic>
        <p:nvPicPr>
          <p:cNvPr id="61" name="Obraz 60"/>
          <p:cNvPicPr>
            <a:picLocks noChangeAspect="1"/>
          </p:cNvPicPr>
          <p:nvPr/>
        </p:nvPicPr>
        <p:blipFill rotWithShape="1">
          <a:blip r:embed="rId3" cstate="print"/>
          <a:srcRect b="7858"/>
          <a:stretch/>
        </p:blipFill>
        <p:spPr>
          <a:xfrm>
            <a:off x="7970400" y="79200"/>
            <a:ext cx="1018800" cy="757512"/>
          </a:xfrm>
          <a:prstGeom prst="rect">
            <a:avLst/>
          </a:prstGeom>
        </p:spPr>
      </p:pic>
    </p:spTree>
  </p:cSld>
  <p:clrMapOvr>
    <a:masterClrMapping/>
  </p:clrMapOvr>
  <p:transition spd="med">
    <p:wip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a 14"/>
          <p:cNvGrpSpPr/>
          <p:nvPr/>
        </p:nvGrpSpPr>
        <p:grpSpPr>
          <a:xfrm>
            <a:off x="3542588" y="566941"/>
            <a:ext cx="1770334" cy="1529452"/>
            <a:chOff x="6444209" y="89718"/>
            <a:chExt cx="2448272" cy="2115146"/>
          </a:xfrm>
        </p:grpSpPr>
        <p:sp>
          <p:nvSpPr>
            <p:cNvPr id="18" name="Prostokąt 17"/>
            <p:cNvSpPr/>
            <p:nvPr/>
          </p:nvSpPr>
          <p:spPr>
            <a:xfrm>
              <a:off x="6444209" y="89718"/>
              <a:ext cx="2448272" cy="2115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9" name="Obraz 18"/>
            <p:cNvPicPr>
              <a:picLocks noChangeAspect="1"/>
            </p:cNvPicPr>
            <p:nvPr/>
          </p:nvPicPr>
          <p:blipFill>
            <a:blip r:embed="rId2" cstate="print"/>
            <a:stretch>
              <a:fillRect/>
            </a:stretch>
          </p:blipFill>
          <p:spPr>
            <a:xfrm>
              <a:off x="6519600" y="366023"/>
              <a:ext cx="2189520" cy="1766833"/>
            </a:xfrm>
            <a:prstGeom prst="rect">
              <a:avLst/>
            </a:prstGeom>
          </p:spPr>
        </p:pic>
      </p:grpSp>
      <p:sp>
        <p:nvSpPr>
          <p:cNvPr id="8" name="Title 1"/>
          <p:cNvSpPr txBox="1">
            <a:spLocks/>
          </p:cNvSpPr>
          <p:nvPr/>
        </p:nvSpPr>
        <p:spPr>
          <a:xfrm>
            <a:off x="3096665" y="2204864"/>
            <a:ext cx="3240360" cy="2952328"/>
          </a:xfrm>
          <a:prstGeom prst="rect">
            <a:avLst/>
          </a:prstGeom>
        </p:spPr>
        <p:txBody>
          <a:bodyPr lIns="0" anchor="t">
            <a:noAutofit/>
          </a:bodyPr>
          <a:lstStyle/>
          <a:p>
            <a:pPr>
              <a:spcBef>
                <a:spcPct val="0"/>
              </a:spcBef>
            </a:pPr>
            <a:r>
              <a:rPr lang="pl-PL" sz="800" dirty="0" smtClean="0">
                <a:solidFill>
                  <a:schemeClr val="tx1">
                    <a:lumMod val="75000"/>
                    <a:lumOff val="25000"/>
                  </a:schemeClr>
                </a:solidFill>
              </a:rPr>
              <a:t>ZESPÓŁ PROJEKTOWY JEDNOSTKI MAŚLICE MAŁE</a:t>
            </a:r>
          </a:p>
          <a:p>
            <a:pPr>
              <a:spcBef>
                <a:spcPct val="0"/>
              </a:spcBef>
            </a:pPr>
            <a:r>
              <a:rPr lang="pl-PL" sz="800" dirty="0" smtClean="0">
                <a:solidFill>
                  <a:schemeClr val="tx1">
                    <a:lumMod val="75000"/>
                    <a:lumOff val="25000"/>
                  </a:schemeClr>
                </a:solidFill>
              </a:rPr>
              <a:t>mgr inż. arch.  Katarzyna </a:t>
            </a:r>
            <a:r>
              <a:rPr lang="pl-PL" sz="800" dirty="0" err="1" smtClean="0">
                <a:solidFill>
                  <a:schemeClr val="tx1">
                    <a:lumMod val="75000"/>
                    <a:lumOff val="25000"/>
                  </a:schemeClr>
                </a:solidFill>
              </a:rPr>
              <a:t>Ganowska</a:t>
            </a:r>
            <a:r>
              <a:rPr lang="pl-PL" sz="800" dirty="0" smtClean="0">
                <a:solidFill>
                  <a:schemeClr val="tx1">
                    <a:lumMod val="75000"/>
                    <a:lumOff val="25000"/>
                  </a:schemeClr>
                </a:solidFill>
              </a:rPr>
              <a:t> [lider]</a:t>
            </a:r>
          </a:p>
          <a:p>
            <a:pPr>
              <a:spcBef>
                <a:spcPct val="0"/>
              </a:spcBef>
            </a:pPr>
            <a:r>
              <a:rPr lang="pl-PL" sz="800" dirty="0" smtClean="0">
                <a:solidFill>
                  <a:schemeClr val="tx1">
                    <a:lumMod val="75000"/>
                    <a:lumOff val="25000"/>
                  </a:schemeClr>
                </a:solidFill>
              </a:rPr>
              <a:t>mgr inż. arch. Danuta </a:t>
            </a:r>
            <a:r>
              <a:rPr lang="pl-PL" sz="800" dirty="0" err="1" smtClean="0">
                <a:solidFill>
                  <a:schemeClr val="tx1">
                    <a:lumMod val="75000"/>
                    <a:lumOff val="25000"/>
                  </a:schemeClr>
                </a:solidFill>
              </a:rPr>
              <a:t>Jeszke</a:t>
            </a:r>
            <a:endParaRPr lang="pl-PL" sz="800" dirty="0" smtClean="0">
              <a:solidFill>
                <a:schemeClr val="tx1">
                  <a:lumMod val="75000"/>
                  <a:lumOff val="25000"/>
                </a:schemeClr>
              </a:solidFill>
            </a:endParaRPr>
          </a:p>
          <a:p>
            <a:pPr>
              <a:spcBef>
                <a:spcPct val="0"/>
              </a:spcBef>
            </a:pPr>
            <a:r>
              <a:rPr lang="pl-PL" sz="800" dirty="0" smtClean="0">
                <a:solidFill>
                  <a:schemeClr val="tx1">
                    <a:lumMod val="75000"/>
                    <a:lumOff val="25000"/>
                  </a:schemeClr>
                </a:solidFill>
              </a:rPr>
              <a:t>mgr inż. Agnieszka </a:t>
            </a:r>
            <a:r>
              <a:rPr lang="pl-PL" sz="800" dirty="0" err="1" smtClean="0">
                <a:solidFill>
                  <a:schemeClr val="tx1">
                    <a:lumMod val="75000"/>
                    <a:lumOff val="25000"/>
                  </a:schemeClr>
                </a:solidFill>
              </a:rPr>
              <a:t>Ławrocka</a:t>
            </a:r>
            <a:r>
              <a:rPr lang="pl-PL" sz="800" dirty="0" smtClean="0">
                <a:solidFill>
                  <a:schemeClr val="tx1">
                    <a:lumMod val="75000"/>
                    <a:lumOff val="25000"/>
                  </a:schemeClr>
                </a:solidFill>
              </a:rPr>
              <a:t> - Gil</a:t>
            </a:r>
          </a:p>
          <a:p>
            <a:pPr>
              <a:spcBef>
                <a:spcPct val="0"/>
              </a:spcBef>
            </a:pPr>
            <a:r>
              <a:rPr lang="pl-PL" sz="800" dirty="0" smtClean="0">
                <a:solidFill>
                  <a:schemeClr val="tx1">
                    <a:lumMod val="75000"/>
                    <a:lumOff val="25000"/>
                  </a:schemeClr>
                </a:solidFill>
              </a:rPr>
              <a:t>mgr inż. Przemysław Matyja</a:t>
            </a:r>
          </a:p>
          <a:p>
            <a:pPr>
              <a:spcBef>
                <a:spcPts val="600"/>
              </a:spcBef>
            </a:pPr>
            <a:r>
              <a:rPr lang="pl-PL" sz="800" dirty="0" smtClean="0">
                <a:solidFill>
                  <a:schemeClr val="tx1">
                    <a:lumMod val="75000"/>
                    <a:lumOff val="25000"/>
                  </a:schemeClr>
                </a:solidFill>
              </a:rPr>
              <a:t>ZESPÓŁ KOORDYNUJĄCY ZADANIE „OSIEDLA KOMPLETNE”</a:t>
            </a:r>
          </a:p>
          <a:p>
            <a:pPr>
              <a:spcBef>
                <a:spcPct val="0"/>
              </a:spcBef>
            </a:pPr>
            <a:r>
              <a:rPr lang="pl-PL" sz="800" dirty="0" smtClean="0">
                <a:solidFill>
                  <a:schemeClr val="tx1">
                    <a:lumMod val="75000"/>
                    <a:lumOff val="25000"/>
                  </a:schemeClr>
                </a:solidFill>
              </a:rPr>
              <a:t>mgr inż.  Natalia Golis [z-ca dyrektora BRW]</a:t>
            </a:r>
          </a:p>
          <a:p>
            <a:pPr>
              <a:spcBef>
                <a:spcPct val="0"/>
              </a:spcBef>
            </a:pPr>
            <a:r>
              <a:rPr lang="pl-PL" sz="800" dirty="0" smtClean="0">
                <a:solidFill>
                  <a:schemeClr val="tx1">
                    <a:lumMod val="75000"/>
                    <a:lumOff val="25000"/>
                  </a:schemeClr>
                </a:solidFill>
              </a:rPr>
              <a:t>mgr inż.  Tomasz Smoliński [lider]</a:t>
            </a:r>
          </a:p>
          <a:p>
            <a:pPr>
              <a:spcBef>
                <a:spcPct val="0"/>
              </a:spcBef>
            </a:pPr>
            <a:r>
              <a:rPr lang="pl-PL" sz="800" dirty="0" smtClean="0">
                <a:solidFill>
                  <a:schemeClr val="tx1">
                    <a:lumMod val="75000"/>
                    <a:lumOff val="25000"/>
                  </a:schemeClr>
                </a:solidFill>
              </a:rPr>
              <a:t>mgr inż.  Marta Kubierecka</a:t>
            </a:r>
          </a:p>
          <a:p>
            <a:pPr>
              <a:spcBef>
                <a:spcPct val="0"/>
              </a:spcBef>
            </a:pPr>
            <a:r>
              <a:rPr lang="pl-PL" sz="800" dirty="0" smtClean="0">
                <a:solidFill>
                  <a:schemeClr val="tx1">
                    <a:lumMod val="75000"/>
                    <a:lumOff val="25000"/>
                  </a:schemeClr>
                </a:solidFill>
              </a:rPr>
              <a:t>mgr inż.  arch.  Anna Smolińska</a:t>
            </a:r>
          </a:p>
          <a:p>
            <a:pPr>
              <a:spcBef>
                <a:spcPct val="0"/>
              </a:spcBef>
            </a:pPr>
            <a:r>
              <a:rPr lang="pl-PL" sz="800" dirty="0" smtClean="0">
                <a:solidFill>
                  <a:schemeClr val="tx1">
                    <a:lumMod val="75000"/>
                    <a:lumOff val="25000"/>
                  </a:schemeClr>
                </a:solidFill>
              </a:rPr>
              <a:t>mgr inż.  Michał Wiącek</a:t>
            </a:r>
          </a:p>
          <a:p>
            <a:pPr>
              <a:spcBef>
                <a:spcPts val="600"/>
              </a:spcBef>
            </a:pPr>
            <a:r>
              <a:rPr lang="pl-PL" sz="800" dirty="0" smtClean="0">
                <a:solidFill>
                  <a:schemeClr val="tx1">
                    <a:lumMod val="75000"/>
                    <a:lumOff val="25000"/>
                  </a:schemeClr>
                </a:solidFill>
              </a:rPr>
              <a:t>WSPÓŁPRACA PRZY ETAPIE I PROJEKTU „OSIEDLA KOMPLETNE”</a:t>
            </a:r>
          </a:p>
          <a:p>
            <a:pPr>
              <a:spcBef>
                <a:spcPct val="0"/>
              </a:spcBef>
            </a:pPr>
            <a:r>
              <a:rPr lang="pl-PL" sz="800" dirty="0" smtClean="0">
                <a:solidFill>
                  <a:schemeClr val="tx1">
                    <a:lumMod val="75000"/>
                    <a:lumOff val="25000"/>
                  </a:schemeClr>
                </a:solidFill>
              </a:rPr>
              <a:t>Wydział Partycypacji Społecznej</a:t>
            </a:r>
          </a:p>
          <a:p>
            <a:pPr>
              <a:spcBef>
                <a:spcPct val="0"/>
              </a:spcBef>
            </a:pPr>
            <a:r>
              <a:rPr lang="pl-PL" sz="800" dirty="0" smtClean="0">
                <a:solidFill>
                  <a:schemeClr val="tx1">
                    <a:lumMod val="75000"/>
                    <a:lumOff val="25000"/>
                  </a:schemeClr>
                </a:solidFill>
              </a:rPr>
              <a:t>Fundacja na Rzecz Studiów Europejskich</a:t>
            </a:r>
          </a:p>
          <a:p>
            <a:pPr>
              <a:spcBef>
                <a:spcPct val="0"/>
              </a:spcBef>
            </a:pPr>
            <a:r>
              <a:rPr lang="pl-PL" sz="800" dirty="0" smtClean="0">
                <a:solidFill>
                  <a:schemeClr val="tx1">
                    <a:lumMod val="75000"/>
                    <a:lumOff val="25000"/>
                  </a:schemeClr>
                </a:solidFill>
              </a:rPr>
              <a:t>Wrocławskie Forum Osiedlowe (wsparcie merytoryczne)</a:t>
            </a:r>
          </a:p>
          <a:p>
            <a:pPr>
              <a:spcBef>
                <a:spcPct val="0"/>
              </a:spcBef>
            </a:pPr>
            <a:r>
              <a:rPr lang="pl-PL" sz="800" dirty="0" smtClean="0">
                <a:solidFill>
                  <a:schemeClr val="tx1">
                    <a:lumMod val="75000"/>
                    <a:lumOff val="25000"/>
                  </a:schemeClr>
                </a:solidFill>
              </a:rPr>
              <a:t>Biuro Rozwoju Gospodarczego</a:t>
            </a:r>
          </a:p>
          <a:p>
            <a:pPr>
              <a:spcBef>
                <a:spcPct val="0"/>
              </a:spcBef>
            </a:pPr>
            <a:r>
              <a:rPr lang="pl-PL" sz="800" dirty="0" smtClean="0">
                <a:solidFill>
                  <a:schemeClr val="tx1">
                    <a:lumMod val="75000"/>
                    <a:lumOff val="25000"/>
                  </a:schemeClr>
                </a:solidFill>
              </a:rPr>
              <a:t>Biuro Zrównoważonej Mobilności</a:t>
            </a:r>
          </a:p>
          <a:p>
            <a:pPr>
              <a:spcBef>
                <a:spcPts val="600"/>
              </a:spcBef>
            </a:pPr>
            <a:r>
              <a:rPr lang="pl-PL" sz="800" cap="all" dirty="0" smtClean="0">
                <a:solidFill>
                  <a:schemeClr val="tx1">
                    <a:lumMod val="75000"/>
                    <a:lumOff val="25000"/>
                  </a:schemeClr>
                </a:solidFill>
              </a:rPr>
              <a:t>Autorzy dokumentacji fotograficznej</a:t>
            </a:r>
          </a:p>
          <a:p>
            <a:pPr>
              <a:spcBef>
                <a:spcPct val="0"/>
              </a:spcBef>
            </a:pPr>
            <a:r>
              <a:rPr lang="pl-PL" sz="800" dirty="0" smtClean="0">
                <a:solidFill>
                  <a:schemeClr val="tx1">
                    <a:lumMod val="75000"/>
                    <a:lumOff val="25000"/>
                  </a:schemeClr>
                </a:solidFill>
              </a:rPr>
              <a:t>Sławomir Czerwiński, Katarzyna </a:t>
            </a:r>
            <a:r>
              <a:rPr lang="pl-PL" sz="800" dirty="0" err="1" smtClean="0">
                <a:solidFill>
                  <a:schemeClr val="tx1">
                    <a:lumMod val="75000"/>
                    <a:lumOff val="25000"/>
                  </a:schemeClr>
                </a:solidFill>
              </a:rPr>
              <a:t>Ganowska</a:t>
            </a:r>
            <a:r>
              <a:rPr lang="pl-PL" sz="800" dirty="0" smtClean="0">
                <a:solidFill>
                  <a:schemeClr val="tx1">
                    <a:lumMod val="75000"/>
                    <a:lumOff val="25000"/>
                  </a:schemeClr>
                </a:solidFill>
              </a:rPr>
              <a:t>, Agnieszka </a:t>
            </a:r>
            <a:r>
              <a:rPr lang="pl-PL" sz="800" dirty="0" err="1" smtClean="0">
                <a:solidFill>
                  <a:schemeClr val="tx1">
                    <a:lumMod val="75000"/>
                    <a:lumOff val="25000"/>
                  </a:schemeClr>
                </a:solidFill>
              </a:rPr>
              <a:t>Ławrocka</a:t>
            </a:r>
            <a:r>
              <a:rPr lang="pl-PL" sz="800" dirty="0" smtClean="0">
                <a:solidFill>
                  <a:schemeClr val="tx1">
                    <a:lumMod val="75000"/>
                    <a:lumOff val="25000"/>
                  </a:schemeClr>
                </a:solidFill>
              </a:rPr>
              <a:t> - Gil</a:t>
            </a:r>
          </a:p>
          <a:p>
            <a:pPr>
              <a:spcBef>
                <a:spcPct val="0"/>
              </a:spcBef>
            </a:pPr>
            <a:r>
              <a:rPr lang="pl-PL" sz="1000" dirty="0" smtClean="0">
                <a:solidFill>
                  <a:schemeClr val="tx1">
                    <a:lumMod val="75000"/>
                    <a:lumOff val="25000"/>
                  </a:schemeClr>
                </a:solidFill>
              </a:rPr>
              <a:t>                          </a:t>
            </a:r>
          </a:p>
          <a:p>
            <a:pPr>
              <a:spcBef>
                <a:spcPct val="0"/>
              </a:spcBef>
            </a:pPr>
            <a:r>
              <a:rPr lang="pl-PL" sz="1000" dirty="0" smtClean="0">
                <a:solidFill>
                  <a:schemeClr val="tx1">
                    <a:lumMod val="75000"/>
                    <a:lumOff val="25000"/>
                  </a:schemeClr>
                </a:solidFill>
              </a:rPr>
              <a:t>                               </a:t>
            </a:r>
          </a:p>
          <a:p>
            <a:pPr>
              <a:spcBef>
                <a:spcPct val="0"/>
              </a:spcBef>
            </a:pPr>
            <a:endParaRPr lang="pl-PL" sz="1000" dirty="0" smtClean="0">
              <a:solidFill>
                <a:schemeClr val="tx1">
                  <a:lumMod val="75000"/>
                  <a:lumOff val="25000"/>
                </a:schemeClr>
              </a:solidFill>
            </a:endParaRPr>
          </a:p>
          <a:p>
            <a:pPr>
              <a:spcBef>
                <a:spcPct val="0"/>
              </a:spcBef>
            </a:pPr>
            <a:r>
              <a:rPr lang="pl-PL" sz="2000" dirty="0" smtClean="0">
                <a:solidFill>
                  <a:schemeClr val="tx1">
                    <a:lumMod val="75000"/>
                    <a:lumOff val="25000"/>
                  </a:schemeClr>
                </a:solidFill>
              </a:rPr>
              <a:t>		</a:t>
            </a:r>
          </a:p>
        </p:txBody>
      </p:sp>
      <p:sp>
        <p:nvSpPr>
          <p:cNvPr id="4" name="Prostokąt zaokrąglony 3"/>
          <p:cNvSpPr/>
          <p:nvPr/>
        </p:nvSpPr>
        <p:spPr>
          <a:xfrm>
            <a:off x="7261355" y="3140968"/>
            <a:ext cx="8183853" cy="2050244"/>
          </a:xfrm>
          <a:prstGeom prst="roundRect">
            <a:avLst>
              <a:gd name="adj" fmla="val 3056"/>
            </a:avLst>
          </a:prstGeom>
          <a:blipFill dpi="0" rotWithShape="1">
            <a:blip r:embed="rId3" cstate="print"/>
            <a:srcRect/>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rostokąt zaokrąglony 4"/>
          <p:cNvSpPr/>
          <p:nvPr/>
        </p:nvSpPr>
        <p:spPr>
          <a:xfrm>
            <a:off x="7260409" y="1233646"/>
            <a:ext cx="8183853" cy="3946860"/>
          </a:xfrm>
          <a:prstGeom prst="roundRect">
            <a:avLst>
              <a:gd name="adj" fmla="val 3056"/>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aokrąglony 6"/>
          <p:cNvSpPr/>
          <p:nvPr/>
        </p:nvSpPr>
        <p:spPr>
          <a:xfrm>
            <a:off x="7261355" y="1234740"/>
            <a:ext cx="8183853" cy="3946860"/>
          </a:xfrm>
          <a:prstGeom prst="roundRect">
            <a:avLst>
              <a:gd name="adj" fmla="val 3056"/>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2" name="Grupa 28"/>
          <p:cNvGrpSpPr/>
          <p:nvPr/>
        </p:nvGrpSpPr>
        <p:grpSpPr>
          <a:xfrm>
            <a:off x="3096665" y="5589240"/>
            <a:ext cx="3448148" cy="405115"/>
            <a:chOff x="4932040" y="3573016"/>
            <a:chExt cx="4236370" cy="497722"/>
          </a:xfrm>
        </p:grpSpPr>
        <p:grpSp>
          <p:nvGrpSpPr>
            <p:cNvPr id="3" name="Grupa 7"/>
            <p:cNvGrpSpPr/>
            <p:nvPr/>
          </p:nvGrpSpPr>
          <p:grpSpPr>
            <a:xfrm>
              <a:off x="4932040" y="3573016"/>
              <a:ext cx="1368152" cy="497722"/>
              <a:chOff x="142844" y="142852"/>
              <a:chExt cx="1500198" cy="539521"/>
            </a:xfrm>
          </p:grpSpPr>
          <p:pic>
            <p:nvPicPr>
              <p:cNvPr id="14" name="Symbol zastępczy zawartości 30" descr="logo_BRW_szary.png"/>
              <p:cNvPicPr>
                <a:picLocks noChangeAspect="1"/>
              </p:cNvPicPr>
              <p:nvPr/>
            </p:nvPicPr>
            <p:blipFill>
              <a:blip r:embed="rId4" cstate="print"/>
              <a:stretch>
                <a:fillRect/>
              </a:stretch>
            </p:blipFill>
            <p:spPr>
              <a:xfrm>
                <a:off x="142876" y="142852"/>
                <a:ext cx="1500166" cy="539521"/>
              </a:xfrm>
              <a:prstGeom prst="rect">
                <a:avLst/>
              </a:prstGeom>
              <a:noFill/>
              <a:ln>
                <a:noFill/>
              </a:ln>
            </p:spPr>
          </p:pic>
          <p:grpSp>
            <p:nvGrpSpPr>
              <p:cNvPr id="9" name="Grupa 33"/>
              <p:cNvGrpSpPr/>
              <p:nvPr/>
            </p:nvGrpSpPr>
            <p:grpSpPr>
              <a:xfrm>
                <a:off x="142844" y="142852"/>
                <a:ext cx="1500166" cy="539521"/>
                <a:chOff x="142844" y="142852"/>
                <a:chExt cx="1500166" cy="539521"/>
              </a:xfrm>
            </p:grpSpPr>
            <p:pic>
              <p:nvPicPr>
                <p:cNvPr id="16" name="Symbol zastępczy zawartości 30" descr="logo_BRW_szary.png"/>
                <p:cNvPicPr>
                  <a:picLocks noChangeAspect="1"/>
                </p:cNvPicPr>
                <p:nvPr/>
              </p:nvPicPr>
              <p:blipFill>
                <a:blip r:embed="rId5" cstate="print"/>
                <a:srcRect/>
                <a:stretch>
                  <a:fillRect/>
                </a:stretch>
              </p:blipFill>
              <p:spPr>
                <a:xfrm>
                  <a:off x="142844" y="142852"/>
                  <a:ext cx="1500166" cy="357190"/>
                </a:xfrm>
                <a:prstGeom prst="rect">
                  <a:avLst/>
                </a:prstGeom>
                <a:noFill/>
                <a:ln>
                  <a:noFill/>
                </a:ln>
              </p:spPr>
            </p:pic>
            <p:pic>
              <p:nvPicPr>
                <p:cNvPr id="17" name="Symbol zastępczy zawartości 30" descr="logo_BRW_szary.png"/>
                <p:cNvPicPr>
                  <a:picLocks noChangeAspect="1"/>
                </p:cNvPicPr>
                <p:nvPr/>
              </p:nvPicPr>
              <p:blipFill>
                <a:blip r:embed="rId6" cstate="print"/>
                <a:srcRect/>
                <a:stretch>
                  <a:fillRect/>
                </a:stretch>
              </p:blipFill>
              <p:spPr>
                <a:xfrm>
                  <a:off x="642910" y="500042"/>
                  <a:ext cx="1000100" cy="182331"/>
                </a:xfrm>
                <a:prstGeom prst="rect">
                  <a:avLst/>
                </a:prstGeom>
                <a:noFill/>
                <a:ln>
                  <a:noFill/>
                </a:ln>
              </p:spPr>
            </p:pic>
          </p:grpSp>
        </p:grpSp>
        <p:pic>
          <p:nvPicPr>
            <p:cNvPr id="13" name="Obraz 12" descr="PL_podstawowy-02.png"/>
            <p:cNvPicPr>
              <a:picLocks noChangeAspect="1"/>
            </p:cNvPicPr>
            <p:nvPr/>
          </p:nvPicPr>
          <p:blipFill>
            <a:blip r:embed="rId7" cstate="print">
              <a:lum bright="20000"/>
            </a:blip>
            <a:stretch>
              <a:fillRect/>
            </a:stretch>
          </p:blipFill>
          <p:spPr>
            <a:xfrm>
              <a:off x="6744626" y="3661496"/>
              <a:ext cx="2423784" cy="314955"/>
            </a:xfrm>
            <a:prstGeom prst="rect">
              <a:avLst/>
            </a:prstGeom>
          </p:spPr>
        </p:pic>
      </p:grpSp>
    </p:spTree>
    <p:extLst>
      <p:ext uri="{BB962C8B-B14F-4D97-AF65-F5344CB8AC3E}">
        <p14:creationId xmlns:p14="http://schemas.microsoft.com/office/powerpoint/2010/main" xmlns="" val="3604384603"/>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5820</TotalTime>
  <Words>8225</Words>
  <Application>Microsoft Office PowerPoint</Application>
  <PresentationFormat>Pokaz na ekranie (4:3)</PresentationFormat>
  <Paragraphs>1933</Paragraphs>
  <Slides>92</Slides>
  <Notes>26</Notes>
  <HiddenSlides>0</HiddenSlides>
  <MMClips>0</MMClips>
  <ScaleCrop>false</ScaleCrop>
  <HeadingPairs>
    <vt:vector size="4" baseType="variant">
      <vt:variant>
        <vt:lpstr>Motyw</vt:lpstr>
      </vt:variant>
      <vt:variant>
        <vt:i4>1</vt:i4>
      </vt:variant>
      <vt:variant>
        <vt:lpstr>Tytuły slajdów</vt:lpstr>
      </vt:variant>
      <vt:variant>
        <vt:i4>92</vt:i4>
      </vt:variant>
    </vt:vector>
  </HeadingPairs>
  <TitlesOfParts>
    <vt:vector size="93" baseType="lpstr">
      <vt:lpstr>Motyw pakietu Office</vt:lpstr>
      <vt:lpstr>Slajd 1</vt:lpstr>
      <vt:lpstr>Slajd 2</vt:lpstr>
      <vt:lpstr>Slajd 3</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lpstr>Slajd 16</vt:lpstr>
      <vt:lpstr>Slajd 17</vt:lpstr>
      <vt:lpstr>Slajd 18</vt:lpstr>
      <vt:lpstr>Slajd 19</vt:lpstr>
      <vt:lpstr>Slajd 20</vt:lpstr>
      <vt:lpstr>Slajd 21</vt:lpstr>
      <vt:lpstr>Slajd 22</vt:lpstr>
      <vt:lpstr>Slajd 23</vt:lpstr>
      <vt:lpstr>Slajd 24</vt:lpstr>
      <vt:lpstr>Slajd 25</vt:lpstr>
      <vt:lpstr>Slajd 26</vt:lpstr>
      <vt:lpstr>Slajd 27</vt:lpstr>
      <vt:lpstr>Slajd 28</vt:lpstr>
      <vt:lpstr>Slajd 29</vt:lpstr>
      <vt:lpstr>Slajd 30</vt:lpstr>
      <vt:lpstr>Slajd 31</vt:lpstr>
      <vt:lpstr>Slajd 32</vt:lpstr>
      <vt:lpstr>Slajd 33</vt:lpstr>
      <vt:lpstr>Slajd 34</vt:lpstr>
      <vt:lpstr>Slajd 35</vt:lpstr>
      <vt:lpstr>Slajd 36</vt:lpstr>
      <vt:lpstr>Slajd 37</vt:lpstr>
      <vt:lpstr>Slajd 38</vt:lpstr>
      <vt:lpstr>Slajd 39</vt:lpstr>
      <vt:lpstr>Slajd 40</vt:lpstr>
      <vt:lpstr>Slajd 41</vt:lpstr>
      <vt:lpstr>Slajd 42</vt:lpstr>
      <vt:lpstr>Slajd 43</vt:lpstr>
      <vt:lpstr>Slajd 44</vt:lpstr>
      <vt:lpstr>Slajd 45</vt:lpstr>
      <vt:lpstr>Slajd 46</vt:lpstr>
      <vt:lpstr>Slajd 47</vt:lpstr>
      <vt:lpstr>Slajd 48</vt:lpstr>
      <vt:lpstr>Slajd 49</vt:lpstr>
      <vt:lpstr>Slajd 50</vt:lpstr>
      <vt:lpstr>Slajd 51</vt:lpstr>
      <vt:lpstr>Slajd 52</vt:lpstr>
      <vt:lpstr>Slajd 53</vt:lpstr>
      <vt:lpstr>Slajd 54</vt:lpstr>
      <vt:lpstr>Slajd 55</vt:lpstr>
      <vt:lpstr>Slajd 56</vt:lpstr>
      <vt:lpstr>Slajd 57</vt:lpstr>
      <vt:lpstr>Slajd 58</vt:lpstr>
      <vt:lpstr>Slajd 59</vt:lpstr>
      <vt:lpstr>Slajd 60</vt:lpstr>
      <vt:lpstr>Slajd 61</vt:lpstr>
      <vt:lpstr>Slajd 62</vt:lpstr>
      <vt:lpstr>Slajd 63</vt:lpstr>
      <vt:lpstr>Slajd 64</vt:lpstr>
      <vt:lpstr>Slajd 65</vt:lpstr>
      <vt:lpstr>Slajd 66</vt:lpstr>
      <vt:lpstr>Slajd 67</vt:lpstr>
      <vt:lpstr>Slajd 68</vt:lpstr>
      <vt:lpstr>Slajd 69</vt:lpstr>
      <vt:lpstr>Slajd 70</vt:lpstr>
      <vt:lpstr>Slajd 71</vt:lpstr>
      <vt:lpstr>Slajd 72</vt:lpstr>
      <vt:lpstr>Slajd 73</vt:lpstr>
      <vt:lpstr>Slajd 74</vt:lpstr>
      <vt:lpstr>Slajd 75</vt:lpstr>
      <vt:lpstr>Slajd 76</vt:lpstr>
      <vt:lpstr>Slajd 77</vt:lpstr>
      <vt:lpstr>Slajd 78</vt:lpstr>
      <vt:lpstr>Slajd 79</vt:lpstr>
      <vt:lpstr>Slajd 80</vt:lpstr>
      <vt:lpstr>Slajd 81</vt:lpstr>
      <vt:lpstr>Slajd 82</vt:lpstr>
      <vt:lpstr>Slajd 83</vt:lpstr>
      <vt:lpstr>Slajd 84</vt:lpstr>
      <vt:lpstr>Slajd 85</vt:lpstr>
      <vt:lpstr>Slajd 86</vt:lpstr>
      <vt:lpstr>Slajd 87</vt:lpstr>
      <vt:lpstr>Slajd 88</vt:lpstr>
      <vt:lpstr>Slajd 89</vt:lpstr>
      <vt:lpstr>Slajd 90</vt:lpstr>
      <vt:lpstr>Slajd 91</vt:lpstr>
      <vt:lpstr>Slajd 92</vt:lpstr>
    </vt:vector>
  </TitlesOfParts>
  <Company>UMW</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NAZWA JEDNOSTKI</dc:title>
  <dc:creator>ummaku08</dc:creator>
  <cp:lastModifiedBy>umkaga01</cp:lastModifiedBy>
  <cp:revision>564</cp:revision>
  <dcterms:created xsi:type="dcterms:W3CDTF">2019-04-30T07:40:22Z</dcterms:created>
  <dcterms:modified xsi:type="dcterms:W3CDTF">2019-07-23T13:32:02Z</dcterms:modified>
</cp:coreProperties>
</file>