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5" r:id="rId15"/>
    <p:sldId id="266" r:id="rId16"/>
    <p:sldId id="267" r:id="rId17"/>
    <p:sldId id="268" r:id="rId18"/>
    <p:sldId id="272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4995-573B-4136-A8CB-9CA7BBD3986A}" type="datetimeFigureOut">
              <a:rPr lang="pl-PL" smtClean="0"/>
              <a:pPr/>
              <a:t>2016-07-07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82E2-4979-468A-88A1-ABB25933A2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image" Target="../media/image2.jpeg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7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OPIS PROJEKTU NR 516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u="sng" smtClean="0">
                <a:solidFill>
                  <a:schemeClr val="tx1"/>
                </a:solidFill>
              </a:rPr>
              <a:t>PLAC ZABAW/ GRA PLANSZOWA DLA DZIECI NA ZAKRZOWIE</a:t>
            </a:r>
            <a:endParaRPr lang="pl-PL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67 Jul. 06 11.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012" y="1600994"/>
            <a:ext cx="5895975" cy="4524375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urządzenia na plac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139952" y="15567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HUŚTAWKA WAŻKA NA SPRĘŻYNACH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79 Jul. 06 15.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612" y="2082006"/>
            <a:ext cx="6962775" cy="3562350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urządzenia na plac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707904" y="15567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BELKA DO PRZESKOKÓW NA SPRĘŻYNACH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pilkochwy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</a:t>
            </a:r>
            <a:r>
              <a:rPr lang="pl-PL" smtClean="0"/>
              <a:t>gry planszowej</a:t>
            </a:r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Opracowanie własne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PIŁKOCHWYT/TARCZA</a:t>
            </a:r>
            <a:endParaRPr lang="pl-PL"/>
          </a:p>
        </p:txBody>
      </p:sp>
      <p:sp>
        <p:nvSpPr>
          <p:cNvPr id="9" name="Przycisk akcji: Strona główna 8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pic>
        <p:nvPicPr>
          <p:cNvPr id="4" name="Symbol zastępczy zawartości 3" descr="ScreenHunter_172 Jul. 06 11.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0650" y="1948656"/>
            <a:ext cx="6362700" cy="3829050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wyposażenia wokół placu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ŁAWKO-STÓŁ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pic>
        <p:nvPicPr>
          <p:cNvPr id="4" name="Symbol zastępczy zawartości 3" descr="ScreenHunter_173 Jul. 06 12.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1724819"/>
            <a:ext cx="6267450" cy="4276725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wyposażenia wokół placu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ŁAWKA STAŁA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pic>
        <p:nvPicPr>
          <p:cNvPr id="4" name="Symbol zastępczy zawartości 3" descr="ScreenHunter_174 Jul. 06 12.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844824"/>
            <a:ext cx="2108051" cy="3641179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wyposażenia wokół placu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KOSZ NA ŚMIECI "B'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pic>
        <p:nvPicPr>
          <p:cNvPr id="4" name="Symbol zastępczy zawartości 3" descr="ScreenHunter_175 Jul. 06 12.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6293" y="1600200"/>
            <a:ext cx="1771414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wyposażenia wokół placu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TABLICA REGULAMIN "A"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pic>
        <p:nvPicPr>
          <p:cNvPr id="4" name="Symbol zastępczy zawartości 3" descr="ScreenHunter_180 Jul. 06 15.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312" y="2182019"/>
            <a:ext cx="7191375" cy="3362325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wyposażenia wokół placu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STOJAK NA ROWER "B"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pilkochwy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3" y="1600200"/>
            <a:ext cx="3394472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61653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Grafika pobrana ze strony </a:t>
            </a:r>
          </a:p>
          <a:p>
            <a:pPr algn="ctr"/>
            <a:r>
              <a:rPr lang="pl-PL" smtClean="0"/>
              <a:t>http://miedzychod.all.biz/grille-ogrodowe-g143835#.V34NodKLR1s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364088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GRILL MUROWANY</a:t>
            </a:r>
            <a:endParaRPr lang="pl-PL"/>
          </a:p>
        </p:txBody>
      </p:sp>
      <p:sp>
        <p:nvSpPr>
          <p:cNvPr id="9" name="Przycisk akcji: Strona główna 8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pilkochwy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9052" y="1925446"/>
            <a:ext cx="5727284" cy="395182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infrastruktury</a:t>
            </a:r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60212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Grafika pobrana ze strony </a:t>
            </a:r>
          </a:p>
          <a:p>
            <a:pPr algn="ctr"/>
            <a:r>
              <a:rPr lang="pl-PL" smtClean="0"/>
              <a:t>http://meteor-turystyka.pl/olszynka-ochabymale,ochaby-male.html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WIATA GRILLOWA</a:t>
            </a:r>
            <a:endParaRPr lang="pl-PL"/>
          </a:p>
        </p:txBody>
      </p:sp>
      <p:sp>
        <p:nvSpPr>
          <p:cNvPr id="9" name="Przycisk akcji: Strona główna 8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smtClean="0"/>
              <a:t>Opis projektu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700" smtClean="0"/>
              <a:t>Projekt </a:t>
            </a:r>
            <a:r>
              <a:rPr lang="pl-PL" sz="1700" smtClean="0"/>
              <a:t>przedstawia plac zabaw dla dzieci połączony z grą planszowo-sprawnościową oraz strefą relaksu w postaci zadaszonego grilla, stołów </a:t>
            </a:r>
            <a:r>
              <a:rPr lang="pl-PL" sz="1700" smtClean="0"/>
              <a:t>oraz </a:t>
            </a:r>
            <a:r>
              <a:rPr lang="pl-PL" sz="1700" smtClean="0"/>
              <a:t>ławek. Jest to odpowiedź na brak interesujących placów zabaw w okolicy oraz ciekawych sposobów na spędzenia czasu na świeżym powietrzu:</a:t>
            </a:r>
          </a:p>
          <a:p>
            <a:pPr algn="just">
              <a:buNone/>
            </a:pPr>
            <a:endParaRPr lang="pl-PL" sz="1700" smtClean="0"/>
          </a:p>
          <a:p>
            <a:pPr lvl="0" algn="just"/>
            <a:r>
              <a:rPr lang="pl-PL" sz="1700" smtClean="0"/>
              <a:t>Plac zabaw – proponowany zestaw urządzeń przewiduje przegląd najciekawszych atrakcji dla dzieci tj. zjeżdżalnia, huśtawka, karuzela, tor sprawnościowy, stożek linowy (3m wysokości), belka ze sprężynami  i zabudowa infrastruktury (ławki, kubły itp.). Całość jest usytuowana na podłożu ze sztucznej nawierzchni, co minimalizuje zagrożenie niesione przez upadek przy zabawie,</a:t>
            </a:r>
          </a:p>
          <a:p>
            <a:pPr lvl="0" algn="just"/>
            <a:r>
              <a:rPr lang="pl-PL" sz="1700" smtClean="0"/>
              <a:t>Gra planszowo-sprawnościowa – jest to innowacyjny pomysł połączenia gry planszowej na świeżym powietrzu, w której pionkiem jest sam uczestnik zabawy. Aby zdobywać kolejne pola zawodnik zmuszony jest do wykonywania zadań sprawnościowych tj. bieganie, rzucanie, łapanie itp. Sama gra jak i zadania sprawnościowe są związane z dyscypliną baseball, ze względu na sąsiedztwo boiska baseballowego w obrębie kompleksu sportowego „Polar”. Zamiast rzutu kością (jak to bywa w przypadku gier planszowych) o długości ruchu decyduje rzut piłką do tarczy!,</a:t>
            </a:r>
          </a:p>
          <a:p>
            <a:pPr lvl="0" algn="just"/>
            <a:r>
              <a:rPr lang="pl-PL" sz="1700" smtClean="0"/>
              <a:t>Strefa relaksu – podczas gdy dzieci są zajęte zabawą rodzice/opiekunowie mogą spędzić czas w strefie relaksu, na którą składają się stoły, ławy, murowany grill oraz zadaszenie w postaci </a:t>
            </a:r>
            <a:r>
              <a:rPr lang="pl-PL" sz="1700" smtClean="0"/>
              <a:t>wiaty</a:t>
            </a:r>
            <a:r>
              <a:rPr lang="pl-PL" sz="1700" smtClean="0"/>
              <a:t>.</a:t>
            </a:r>
            <a:endParaRPr lang="pl-PL" sz="17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Lokalizacja placu zabaw</a:t>
            </a:r>
            <a:endParaRPr lang="pl-PL"/>
          </a:p>
        </p:txBody>
      </p:sp>
      <p:pic>
        <p:nvPicPr>
          <p:cNvPr id="4" name="Symbol zastępczy zawartości 3" descr="WBO2016_m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246" y="1600200"/>
            <a:ext cx="664750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Schemat stworzony na podstawie zrzutów map ze strony http://maps.google.pl/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4293096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Proponowana lokalizacja placu zabaw na Zakrzowie</a:t>
            </a:r>
            <a:endParaRPr lang="pl-PL" sz="1000"/>
          </a:p>
        </p:txBody>
      </p:sp>
      <p:cxnSp>
        <p:nvCxnSpPr>
          <p:cNvPr id="7" name="Łącznik prosty ze strzałką 6"/>
          <p:cNvCxnSpPr>
            <a:stCxn id="6" idx="3"/>
          </p:cNvCxnSpPr>
          <p:nvPr/>
        </p:nvCxnSpPr>
        <p:spPr>
          <a:xfrm flipV="1">
            <a:off x="3203848" y="4221092"/>
            <a:ext cx="720080" cy="272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Schemat placu zabaw</a:t>
            </a:r>
            <a:endParaRPr lang="pl-PL"/>
          </a:p>
        </p:txBody>
      </p:sp>
      <p:pic>
        <p:nvPicPr>
          <p:cNvPr id="4" name="Symbol zastępczy zawartości 3" descr="WBO2016_sche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025" y="1600200"/>
            <a:ext cx="664794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Schemat stworzony na podstawie zrzutów map ze strony http://maps.google.pl/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24128" y="5229200"/>
            <a:ext cx="194421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Gra planszowo-sprawnościowa "Baseball"</a:t>
            </a:r>
          </a:p>
          <a:p>
            <a:pPr algn="ctr"/>
            <a:r>
              <a:rPr lang="pl-PL" sz="1000" smtClean="0"/>
              <a:t>[podłoże z tworzywa sztucznego]</a:t>
            </a:r>
            <a:endParaRPr lang="pl-PL" sz="1000"/>
          </a:p>
        </p:txBody>
      </p:sp>
      <p:sp>
        <p:nvSpPr>
          <p:cNvPr id="7" name="pole tekstowe 6"/>
          <p:cNvSpPr txBox="1"/>
          <p:nvPr/>
        </p:nvSpPr>
        <p:spPr>
          <a:xfrm>
            <a:off x="6372200" y="364502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Plac zabaw z urządzeniami</a:t>
            </a:r>
          </a:p>
          <a:p>
            <a:pPr algn="ctr"/>
            <a:r>
              <a:rPr lang="pl-PL" sz="1000" smtClean="0"/>
              <a:t>[podłoże z tworzywa sztucznego]</a:t>
            </a:r>
            <a:endParaRPr lang="pl-PL" sz="1000"/>
          </a:p>
        </p:txBody>
      </p:sp>
      <p:sp>
        <p:nvSpPr>
          <p:cNvPr id="8" name="pole tekstowe 7"/>
          <p:cNvSpPr txBox="1"/>
          <p:nvPr/>
        </p:nvSpPr>
        <p:spPr>
          <a:xfrm>
            <a:off x="6372200" y="1700808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Tablica z regulaminem</a:t>
            </a:r>
            <a:endParaRPr lang="pl-PL" sz="1000"/>
          </a:p>
        </p:txBody>
      </p:sp>
      <p:sp>
        <p:nvSpPr>
          <p:cNvPr id="9" name="pole tekstowe 8"/>
          <p:cNvSpPr txBox="1"/>
          <p:nvPr/>
        </p:nvSpPr>
        <p:spPr>
          <a:xfrm>
            <a:off x="6732240" y="2060848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Ławki</a:t>
            </a:r>
            <a:endParaRPr lang="pl-PL" sz="1000"/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3974867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Kubły</a:t>
            </a:r>
            <a:endParaRPr lang="pl-PL" sz="1000"/>
          </a:p>
        </p:txBody>
      </p:sp>
      <p:sp>
        <p:nvSpPr>
          <p:cNvPr id="11" name="pole tekstowe 10"/>
          <p:cNvSpPr txBox="1"/>
          <p:nvPr/>
        </p:nvSpPr>
        <p:spPr>
          <a:xfrm>
            <a:off x="1475656" y="328498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Ławko-Stoły</a:t>
            </a:r>
            <a:endParaRPr lang="pl-PL" sz="1000"/>
          </a:p>
        </p:txBody>
      </p:sp>
      <p:sp>
        <p:nvSpPr>
          <p:cNvPr id="12" name="pole tekstowe 11"/>
          <p:cNvSpPr txBox="1"/>
          <p:nvPr/>
        </p:nvSpPr>
        <p:spPr>
          <a:xfrm>
            <a:off x="6876256" y="2492896"/>
            <a:ext cx="1008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Zestaw główny do placu zabaw</a:t>
            </a:r>
            <a:endParaRPr lang="pl-PL" sz="1000"/>
          </a:p>
        </p:txBody>
      </p:sp>
      <p:sp>
        <p:nvSpPr>
          <p:cNvPr id="13" name="pole tekstowe 12"/>
          <p:cNvSpPr txBox="1"/>
          <p:nvPr/>
        </p:nvSpPr>
        <p:spPr>
          <a:xfrm>
            <a:off x="5076056" y="1628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Huśtawka</a:t>
            </a:r>
            <a:endParaRPr lang="pl-PL" sz="1000"/>
          </a:p>
        </p:txBody>
      </p:sp>
      <p:sp>
        <p:nvSpPr>
          <p:cNvPr id="14" name="pole tekstowe 13"/>
          <p:cNvSpPr txBox="1"/>
          <p:nvPr/>
        </p:nvSpPr>
        <p:spPr>
          <a:xfrm>
            <a:off x="2771800" y="2132856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Karuzela</a:t>
            </a:r>
            <a:endParaRPr lang="pl-PL" sz="1000"/>
          </a:p>
        </p:txBody>
      </p:sp>
      <p:sp>
        <p:nvSpPr>
          <p:cNvPr id="15" name="pole tekstowe 14"/>
          <p:cNvSpPr txBox="1"/>
          <p:nvPr/>
        </p:nvSpPr>
        <p:spPr>
          <a:xfrm>
            <a:off x="1691680" y="2924944"/>
            <a:ext cx="15841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Belka ze sprężynami</a:t>
            </a:r>
            <a:endParaRPr lang="pl-PL" sz="1000"/>
          </a:p>
        </p:txBody>
      </p:sp>
      <p:sp>
        <p:nvSpPr>
          <p:cNvPr id="16" name="pole tekstowe 15"/>
          <p:cNvSpPr txBox="1"/>
          <p:nvPr/>
        </p:nvSpPr>
        <p:spPr>
          <a:xfrm>
            <a:off x="1979712" y="2534707"/>
            <a:ext cx="15841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Komplet sprawnościowy</a:t>
            </a:r>
            <a:endParaRPr lang="pl-PL" sz="1000"/>
          </a:p>
        </p:txBody>
      </p:sp>
      <p:sp>
        <p:nvSpPr>
          <p:cNvPr id="17" name="pole tekstowe 16"/>
          <p:cNvSpPr txBox="1"/>
          <p:nvPr/>
        </p:nvSpPr>
        <p:spPr>
          <a:xfrm>
            <a:off x="2987824" y="1772816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Stożek linowy</a:t>
            </a:r>
            <a:endParaRPr lang="pl-PL" sz="1000"/>
          </a:p>
        </p:txBody>
      </p:sp>
      <p:sp>
        <p:nvSpPr>
          <p:cNvPr id="18" name="pole tekstowe 17"/>
          <p:cNvSpPr txBox="1"/>
          <p:nvPr/>
        </p:nvSpPr>
        <p:spPr>
          <a:xfrm>
            <a:off x="1475656" y="4334907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Piłkochwyt</a:t>
            </a:r>
            <a:endParaRPr lang="pl-PL" sz="1000"/>
          </a:p>
        </p:txBody>
      </p:sp>
      <p:sp>
        <p:nvSpPr>
          <p:cNvPr id="19" name="pole tekstowe 18"/>
          <p:cNvSpPr txBox="1"/>
          <p:nvPr/>
        </p:nvSpPr>
        <p:spPr>
          <a:xfrm>
            <a:off x="1331640" y="5445224"/>
            <a:ext cx="108012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Pola+Tablice informacyjne do gry planczowej</a:t>
            </a:r>
            <a:endParaRPr lang="pl-PL" sz="1000"/>
          </a:p>
        </p:txBody>
      </p:sp>
      <p:cxnSp>
        <p:nvCxnSpPr>
          <p:cNvPr id="21" name="Łącznik prosty ze strzałką 20"/>
          <p:cNvCxnSpPr>
            <a:stCxn id="13" idx="2"/>
          </p:cNvCxnSpPr>
          <p:nvPr/>
        </p:nvCxnSpPr>
        <p:spPr>
          <a:xfrm flipH="1">
            <a:off x="5436096" y="1875021"/>
            <a:ext cx="108012" cy="617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8" idx="1"/>
          </p:cNvCxnSpPr>
          <p:nvPr/>
        </p:nvCxnSpPr>
        <p:spPr>
          <a:xfrm flipH="1">
            <a:off x="6228184" y="1823919"/>
            <a:ext cx="144016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9" idx="1"/>
          </p:cNvCxnSpPr>
          <p:nvPr/>
        </p:nvCxnSpPr>
        <p:spPr>
          <a:xfrm flipH="1">
            <a:off x="6372200" y="2183959"/>
            <a:ext cx="360040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9" idx="1"/>
          </p:cNvCxnSpPr>
          <p:nvPr/>
        </p:nvCxnSpPr>
        <p:spPr>
          <a:xfrm flipH="1">
            <a:off x="6012160" y="2183959"/>
            <a:ext cx="720080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12" idx="1"/>
          </p:cNvCxnSpPr>
          <p:nvPr/>
        </p:nvCxnSpPr>
        <p:spPr>
          <a:xfrm flipH="1">
            <a:off x="6084168" y="2692951"/>
            <a:ext cx="792088" cy="520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1043608" y="4725144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Stojak na rowery</a:t>
            </a:r>
            <a:endParaRPr lang="pl-PL" sz="1000"/>
          </a:p>
        </p:txBody>
      </p:sp>
      <p:cxnSp>
        <p:nvCxnSpPr>
          <p:cNvPr id="37" name="Łącznik prosty ze strzałką 36"/>
          <p:cNvCxnSpPr>
            <a:stCxn id="7" idx="1"/>
          </p:cNvCxnSpPr>
          <p:nvPr/>
        </p:nvCxnSpPr>
        <p:spPr>
          <a:xfrm flipH="1" flipV="1">
            <a:off x="6084168" y="3645026"/>
            <a:ext cx="288032" cy="360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6" idx="1"/>
          </p:cNvCxnSpPr>
          <p:nvPr/>
        </p:nvCxnSpPr>
        <p:spPr>
          <a:xfrm flipH="1" flipV="1">
            <a:off x="5364088" y="5013176"/>
            <a:ext cx="360040" cy="493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35" idx="3"/>
          </p:cNvCxnSpPr>
          <p:nvPr/>
        </p:nvCxnSpPr>
        <p:spPr>
          <a:xfrm>
            <a:off x="2195736" y="4848255"/>
            <a:ext cx="648072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18" idx="3"/>
          </p:cNvCxnSpPr>
          <p:nvPr/>
        </p:nvCxnSpPr>
        <p:spPr>
          <a:xfrm>
            <a:off x="2267744" y="4458018"/>
            <a:ext cx="936104" cy="483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stCxn id="67" idx="3"/>
          </p:cNvCxnSpPr>
          <p:nvPr/>
        </p:nvCxnSpPr>
        <p:spPr>
          <a:xfrm>
            <a:off x="2411760" y="3768135"/>
            <a:ext cx="648072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>
            <a:stCxn id="10" idx="3"/>
          </p:cNvCxnSpPr>
          <p:nvPr/>
        </p:nvCxnSpPr>
        <p:spPr>
          <a:xfrm>
            <a:off x="2411760" y="4097978"/>
            <a:ext cx="504056" cy="62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stCxn id="19" idx="3"/>
          </p:cNvCxnSpPr>
          <p:nvPr/>
        </p:nvCxnSpPr>
        <p:spPr>
          <a:xfrm flipV="1">
            <a:off x="2411760" y="4581128"/>
            <a:ext cx="1368152" cy="1141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>
            <a:stCxn id="19" idx="3"/>
          </p:cNvCxnSpPr>
          <p:nvPr/>
        </p:nvCxnSpPr>
        <p:spPr>
          <a:xfrm flipV="1">
            <a:off x="2411760" y="5013176"/>
            <a:ext cx="1440160" cy="709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>
            <a:stCxn id="11" idx="3"/>
          </p:cNvCxnSpPr>
          <p:nvPr/>
        </p:nvCxnSpPr>
        <p:spPr>
          <a:xfrm>
            <a:off x="2483768" y="3408095"/>
            <a:ext cx="288032" cy="957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>
            <a:stCxn id="11" idx="3"/>
          </p:cNvCxnSpPr>
          <p:nvPr/>
        </p:nvCxnSpPr>
        <p:spPr>
          <a:xfrm flipV="1">
            <a:off x="2483768" y="3356992"/>
            <a:ext cx="864096" cy="51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>
            <a:stCxn id="15" idx="3"/>
          </p:cNvCxnSpPr>
          <p:nvPr/>
        </p:nvCxnSpPr>
        <p:spPr>
          <a:xfrm>
            <a:off x="3275856" y="3048055"/>
            <a:ext cx="1800200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>
            <a:stCxn id="16" idx="3"/>
          </p:cNvCxnSpPr>
          <p:nvPr/>
        </p:nvCxnSpPr>
        <p:spPr>
          <a:xfrm>
            <a:off x="3563888" y="2657818"/>
            <a:ext cx="1080120" cy="123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>
            <a:stCxn id="14" idx="3"/>
          </p:cNvCxnSpPr>
          <p:nvPr/>
        </p:nvCxnSpPr>
        <p:spPr>
          <a:xfrm>
            <a:off x="3707904" y="2255967"/>
            <a:ext cx="1296144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>
            <a:stCxn id="17" idx="3"/>
          </p:cNvCxnSpPr>
          <p:nvPr/>
        </p:nvCxnSpPr>
        <p:spPr>
          <a:xfrm>
            <a:off x="3923928" y="1895927"/>
            <a:ext cx="720080" cy="236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ole tekstowe 83"/>
          <p:cNvSpPr txBox="1"/>
          <p:nvPr/>
        </p:nvSpPr>
        <p:spPr>
          <a:xfrm>
            <a:off x="2483768" y="5847075"/>
            <a:ext cx="2304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Piłkochwyt/tarcza zamiast rzutu kością</a:t>
            </a:r>
            <a:endParaRPr lang="pl-PL" sz="1000"/>
          </a:p>
        </p:txBody>
      </p:sp>
      <p:cxnSp>
        <p:nvCxnSpPr>
          <p:cNvPr id="87" name="Łącznik prosty ze strzałką 86"/>
          <p:cNvCxnSpPr>
            <a:stCxn id="84" idx="0"/>
          </p:cNvCxnSpPr>
          <p:nvPr/>
        </p:nvCxnSpPr>
        <p:spPr>
          <a:xfrm flipV="1">
            <a:off x="3635896" y="5517232"/>
            <a:ext cx="1296144" cy="329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rzycisk akcji: Do przodu lub Następny 89">
            <a:hlinkClick r:id="rId3" action="ppaction://hlinksldjump" highlightClick="1"/>
          </p:cNvPr>
          <p:cNvSpPr/>
          <p:nvPr/>
        </p:nvSpPr>
        <p:spPr>
          <a:xfrm>
            <a:off x="2555776" y="1772816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Przycisk akcji: Do przodu lub Następny 90">
            <a:hlinkClick r:id="rId4" action="ppaction://hlinksldjump" highlightClick="1"/>
          </p:cNvPr>
          <p:cNvSpPr/>
          <p:nvPr/>
        </p:nvSpPr>
        <p:spPr>
          <a:xfrm>
            <a:off x="2339752" y="2132856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rzycisk akcji: Do przodu lub Następny 91">
            <a:hlinkClick r:id="rId5" action="ppaction://hlinksldjump" highlightClick="1"/>
          </p:cNvPr>
          <p:cNvSpPr/>
          <p:nvPr/>
        </p:nvSpPr>
        <p:spPr>
          <a:xfrm>
            <a:off x="1547664" y="256490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rzycisk akcji: Do przodu lub Następny 92">
            <a:hlinkClick r:id="rId6" action="ppaction://hlinksldjump" highlightClick="1"/>
          </p:cNvPr>
          <p:cNvSpPr/>
          <p:nvPr/>
        </p:nvSpPr>
        <p:spPr>
          <a:xfrm>
            <a:off x="1259632" y="292494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rzycisk akcji: Do przodu lub Następny 93">
            <a:hlinkClick r:id="rId7" action="ppaction://hlinksldjump" highlightClick="1"/>
          </p:cNvPr>
          <p:cNvSpPr/>
          <p:nvPr/>
        </p:nvSpPr>
        <p:spPr>
          <a:xfrm>
            <a:off x="1051992" y="328498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rzycisk akcji: Do przodu lub Następny 94">
            <a:hlinkClick r:id="rId8" action="ppaction://hlinksldjump" highlightClick="1"/>
          </p:cNvPr>
          <p:cNvSpPr/>
          <p:nvPr/>
        </p:nvSpPr>
        <p:spPr>
          <a:xfrm>
            <a:off x="1204392" y="3974867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zycisk akcji: Do przodu lub Następny 95">
            <a:hlinkClick r:id="rId9" action="ppaction://hlinksldjump" highlightClick="1"/>
          </p:cNvPr>
          <p:cNvSpPr/>
          <p:nvPr/>
        </p:nvSpPr>
        <p:spPr>
          <a:xfrm>
            <a:off x="1403648" y="5013176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rzycisk akcji: Do przodu lub Następny 96">
            <a:hlinkClick r:id="rId10" action="ppaction://hlinksldjump" highlightClick="1"/>
          </p:cNvPr>
          <p:cNvSpPr/>
          <p:nvPr/>
        </p:nvSpPr>
        <p:spPr>
          <a:xfrm>
            <a:off x="4860032" y="5877272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Przycisk akcji: Do przodu lub Następny 97">
            <a:hlinkClick r:id="rId11" action="ppaction://hlinksldjump" highlightClick="1"/>
          </p:cNvPr>
          <p:cNvSpPr/>
          <p:nvPr/>
        </p:nvSpPr>
        <p:spPr>
          <a:xfrm>
            <a:off x="5652120" y="1916832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Przycisk akcji: Do przodu lub Następny 98">
            <a:hlinkClick r:id="rId12" action="ppaction://hlinksldjump" highlightClick="1"/>
          </p:cNvPr>
          <p:cNvSpPr/>
          <p:nvPr/>
        </p:nvSpPr>
        <p:spPr>
          <a:xfrm>
            <a:off x="7596336" y="2069232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Przycisk akcji: Do przodu lub Następny 99">
            <a:hlinkClick r:id="rId13" action="ppaction://hlinksldjump" highlightClick="1"/>
          </p:cNvPr>
          <p:cNvSpPr/>
          <p:nvPr/>
        </p:nvSpPr>
        <p:spPr>
          <a:xfrm>
            <a:off x="7884368" y="1700808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Przycisk akcji: Do przodu lub Następny 100">
            <a:hlinkClick r:id="rId14" action="ppaction://hlinksldjump" highlightClick="1"/>
          </p:cNvPr>
          <p:cNvSpPr/>
          <p:nvPr/>
        </p:nvSpPr>
        <p:spPr>
          <a:xfrm>
            <a:off x="7164288" y="292494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444208" y="4437112"/>
            <a:ext cx="13681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Wiata grillowa</a:t>
            </a:r>
            <a:endParaRPr lang="pl-PL" sz="1000"/>
          </a:p>
        </p:txBody>
      </p:sp>
      <p:cxnSp>
        <p:nvCxnSpPr>
          <p:cNvPr id="62" name="Łącznik prosty ze strzałką 61"/>
          <p:cNvCxnSpPr>
            <a:stCxn id="61" idx="1"/>
          </p:cNvCxnSpPr>
          <p:nvPr/>
        </p:nvCxnSpPr>
        <p:spPr>
          <a:xfrm flipH="1" flipV="1">
            <a:off x="3203848" y="4293096"/>
            <a:ext cx="3240360" cy="26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/>
          <p:cNvSpPr txBox="1"/>
          <p:nvPr/>
        </p:nvSpPr>
        <p:spPr>
          <a:xfrm>
            <a:off x="1403648" y="364502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Grill murowany</a:t>
            </a:r>
            <a:endParaRPr lang="pl-PL" sz="1000"/>
          </a:p>
        </p:txBody>
      </p:sp>
      <p:sp>
        <p:nvSpPr>
          <p:cNvPr id="68" name="Przycisk akcji: Do przodu lub Następny 67">
            <a:hlinkClick r:id="rId15" action="ppaction://hlinksldjump" highlightClick="1"/>
          </p:cNvPr>
          <p:cNvSpPr/>
          <p:nvPr/>
        </p:nvSpPr>
        <p:spPr>
          <a:xfrm>
            <a:off x="979984" y="364502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zycisk akcji: Do przodu lub Następny 72">
            <a:hlinkClick r:id="rId16" action="ppaction://hlinksldjump" highlightClick="1"/>
          </p:cNvPr>
          <p:cNvSpPr/>
          <p:nvPr/>
        </p:nvSpPr>
        <p:spPr>
          <a:xfrm>
            <a:off x="6948264" y="472514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Wizualizacja placu zabaw</a:t>
            </a:r>
            <a:endParaRPr lang="pl-PL"/>
          </a:p>
        </p:txBody>
      </p:sp>
      <p:pic>
        <p:nvPicPr>
          <p:cNvPr id="4" name="Symbol zastępczy zawartości 3" descr="WBO2016_sche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025" y="1615642"/>
            <a:ext cx="6647948" cy="4495079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Schemat stworzony na podstawie zrzutów map ze strony http://maps.google.pl/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24128" y="5229200"/>
            <a:ext cx="194421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Gra planszowo-sprawnościowa "Baseball"</a:t>
            </a:r>
          </a:p>
          <a:p>
            <a:pPr algn="ctr"/>
            <a:r>
              <a:rPr lang="pl-PL" sz="1000" smtClean="0"/>
              <a:t>[podłoże z tworzywa sztucznego]</a:t>
            </a:r>
            <a:endParaRPr lang="pl-PL" sz="1000"/>
          </a:p>
        </p:txBody>
      </p:sp>
      <p:sp>
        <p:nvSpPr>
          <p:cNvPr id="7" name="pole tekstowe 6"/>
          <p:cNvSpPr txBox="1"/>
          <p:nvPr/>
        </p:nvSpPr>
        <p:spPr>
          <a:xfrm>
            <a:off x="6372200" y="364502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Plac zabaw z urządzeniami</a:t>
            </a:r>
          </a:p>
          <a:p>
            <a:pPr algn="ctr"/>
            <a:r>
              <a:rPr lang="pl-PL" sz="1000" smtClean="0"/>
              <a:t>[podłoże z tworzywa sztucznego]</a:t>
            </a:r>
            <a:endParaRPr lang="pl-PL" sz="1000"/>
          </a:p>
        </p:txBody>
      </p:sp>
      <p:sp>
        <p:nvSpPr>
          <p:cNvPr id="8" name="pole tekstowe 7"/>
          <p:cNvSpPr txBox="1"/>
          <p:nvPr/>
        </p:nvSpPr>
        <p:spPr>
          <a:xfrm>
            <a:off x="6372200" y="1700808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Tablica z regulaminem</a:t>
            </a:r>
            <a:endParaRPr lang="pl-PL" sz="1000"/>
          </a:p>
        </p:txBody>
      </p:sp>
      <p:sp>
        <p:nvSpPr>
          <p:cNvPr id="9" name="pole tekstowe 8"/>
          <p:cNvSpPr txBox="1"/>
          <p:nvPr/>
        </p:nvSpPr>
        <p:spPr>
          <a:xfrm>
            <a:off x="6732240" y="2060848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Ławki</a:t>
            </a:r>
            <a:endParaRPr lang="pl-PL" sz="1000"/>
          </a:p>
        </p:txBody>
      </p:sp>
      <p:sp>
        <p:nvSpPr>
          <p:cNvPr id="12" name="pole tekstowe 11"/>
          <p:cNvSpPr txBox="1"/>
          <p:nvPr/>
        </p:nvSpPr>
        <p:spPr>
          <a:xfrm>
            <a:off x="6876256" y="2492896"/>
            <a:ext cx="1008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Zestaw główny do placu zabaw</a:t>
            </a:r>
            <a:endParaRPr lang="pl-PL" sz="1000"/>
          </a:p>
        </p:txBody>
      </p:sp>
      <p:sp>
        <p:nvSpPr>
          <p:cNvPr id="13" name="pole tekstowe 12"/>
          <p:cNvSpPr txBox="1"/>
          <p:nvPr/>
        </p:nvSpPr>
        <p:spPr>
          <a:xfrm>
            <a:off x="5076056" y="1628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Huśtawka</a:t>
            </a:r>
            <a:endParaRPr lang="pl-PL" sz="1000"/>
          </a:p>
        </p:txBody>
      </p:sp>
      <p:sp>
        <p:nvSpPr>
          <p:cNvPr id="14" name="pole tekstowe 13"/>
          <p:cNvSpPr txBox="1"/>
          <p:nvPr/>
        </p:nvSpPr>
        <p:spPr>
          <a:xfrm>
            <a:off x="2771800" y="2132856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Karuzela</a:t>
            </a:r>
            <a:endParaRPr lang="pl-PL" sz="1000"/>
          </a:p>
        </p:txBody>
      </p:sp>
      <p:sp>
        <p:nvSpPr>
          <p:cNvPr id="15" name="pole tekstowe 14"/>
          <p:cNvSpPr txBox="1"/>
          <p:nvPr/>
        </p:nvSpPr>
        <p:spPr>
          <a:xfrm>
            <a:off x="1331640" y="2924944"/>
            <a:ext cx="15841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Belka ze sprężynami</a:t>
            </a:r>
            <a:endParaRPr lang="pl-PL" sz="1000"/>
          </a:p>
        </p:txBody>
      </p:sp>
      <p:sp>
        <p:nvSpPr>
          <p:cNvPr id="16" name="pole tekstowe 15"/>
          <p:cNvSpPr txBox="1"/>
          <p:nvPr/>
        </p:nvSpPr>
        <p:spPr>
          <a:xfrm>
            <a:off x="1979712" y="2534707"/>
            <a:ext cx="15841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Komplet sprawnościowy</a:t>
            </a:r>
            <a:endParaRPr lang="pl-PL" sz="1000"/>
          </a:p>
        </p:txBody>
      </p:sp>
      <p:sp>
        <p:nvSpPr>
          <p:cNvPr id="17" name="pole tekstowe 16"/>
          <p:cNvSpPr txBox="1"/>
          <p:nvPr/>
        </p:nvSpPr>
        <p:spPr>
          <a:xfrm>
            <a:off x="2987824" y="1772816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Stożek linowy</a:t>
            </a:r>
            <a:endParaRPr lang="pl-PL" sz="1000"/>
          </a:p>
        </p:txBody>
      </p:sp>
      <p:sp>
        <p:nvSpPr>
          <p:cNvPr id="19" name="pole tekstowe 18"/>
          <p:cNvSpPr txBox="1"/>
          <p:nvPr/>
        </p:nvSpPr>
        <p:spPr>
          <a:xfrm>
            <a:off x="1331640" y="5445224"/>
            <a:ext cx="108012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Pola+Tablice informacyjne do gry planczowej</a:t>
            </a:r>
            <a:endParaRPr lang="pl-PL" sz="1000"/>
          </a:p>
        </p:txBody>
      </p:sp>
      <p:cxnSp>
        <p:nvCxnSpPr>
          <p:cNvPr id="21" name="Łącznik prosty ze strzałką 20"/>
          <p:cNvCxnSpPr>
            <a:stCxn id="13" idx="2"/>
          </p:cNvCxnSpPr>
          <p:nvPr/>
        </p:nvCxnSpPr>
        <p:spPr>
          <a:xfrm flipH="1">
            <a:off x="5436096" y="1875021"/>
            <a:ext cx="108012" cy="905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8" idx="1"/>
          </p:cNvCxnSpPr>
          <p:nvPr/>
        </p:nvCxnSpPr>
        <p:spPr>
          <a:xfrm flipH="1">
            <a:off x="6228184" y="1823919"/>
            <a:ext cx="144016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9" idx="1"/>
          </p:cNvCxnSpPr>
          <p:nvPr/>
        </p:nvCxnSpPr>
        <p:spPr>
          <a:xfrm flipH="1">
            <a:off x="6372200" y="2183959"/>
            <a:ext cx="360040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9" idx="1"/>
          </p:cNvCxnSpPr>
          <p:nvPr/>
        </p:nvCxnSpPr>
        <p:spPr>
          <a:xfrm flipH="1">
            <a:off x="5940152" y="2183959"/>
            <a:ext cx="792088" cy="308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12" idx="1"/>
          </p:cNvCxnSpPr>
          <p:nvPr/>
        </p:nvCxnSpPr>
        <p:spPr>
          <a:xfrm flipH="1">
            <a:off x="6516216" y="2692951"/>
            <a:ext cx="360040" cy="159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7" idx="0"/>
          </p:cNvCxnSpPr>
          <p:nvPr/>
        </p:nvCxnSpPr>
        <p:spPr>
          <a:xfrm flipH="1" flipV="1">
            <a:off x="6660232" y="3068960"/>
            <a:ext cx="46805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6" idx="0"/>
          </p:cNvCxnSpPr>
          <p:nvPr/>
        </p:nvCxnSpPr>
        <p:spPr>
          <a:xfrm flipH="1" flipV="1">
            <a:off x="6156176" y="4221089"/>
            <a:ext cx="540060" cy="1008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stCxn id="19" idx="3"/>
          </p:cNvCxnSpPr>
          <p:nvPr/>
        </p:nvCxnSpPr>
        <p:spPr>
          <a:xfrm flipV="1">
            <a:off x="2411760" y="4005064"/>
            <a:ext cx="1656184" cy="1717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>
            <a:stCxn id="19" idx="3"/>
          </p:cNvCxnSpPr>
          <p:nvPr/>
        </p:nvCxnSpPr>
        <p:spPr>
          <a:xfrm flipV="1">
            <a:off x="2411760" y="4437112"/>
            <a:ext cx="2520280" cy="128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>
            <a:stCxn id="15" idx="3"/>
          </p:cNvCxnSpPr>
          <p:nvPr/>
        </p:nvCxnSpPr>
        <p:spPr>
          <a:xfrm flipV="1">
            <a:off x="2915816" y="2996952"/>
            <a:ext cx="2448272" cy="51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>
            <a:stCxn id="16" idx="3"/>
          </p:cNvCxnSpPr>
          <p:nvPr/>
        </p:nvCxnSpPr>
        <p:spPr>
          <a:xfrm>
            <a:off x="3563888" y="2657818"/>
            <a:ext cx="1152128" cy="195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>
            <a:stCxn id="14" idx="3"/>
          </p:cNvCxnSpPr>
          <p:nvPr/>
        </p:nvCxnSpPr>
        <p:spPr>
          <a:xfrm>
            <a:off x="3707904" y="2255967"/>
            <a:ext cx="1512168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>
            <a:stCxn id="17" idx="3"/>
          </p:cNvCxnSpPr>
          <p:nvPr/>
        </p:nvCxnSpPr>
        <p:spPr>
          <a:xfrm>
            <a:off x="3923928" y="1895927"/>
            <a:ext cx="936104" cy="38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ole tekstowe 83"/>
          <p:cNvSpPr txBox="1"/>
          <p:nvPr/>
        </p:nvSpPr>
        <p:spPr>
          <a:xfrm>
            <a:off x="3131840" y="5517232"/>
            <a:ext cx="2304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Piłkochwyt/tarcza zamiast rzutu kością</a:t>
            </a:r>
            <a:endParaRPr lang="pl-PL" sz="1000"/>
          </a:p>
        </p:txBody>
      </p:sp>
      <p:cxnSp>
        <p:nvCxnSpPr>
          <p:cNvPr id="87" name="Łącznik prosty ze strzałką 86"/>
          <p:cNvCxnSpPr>
            <a:stCxn id="84" idx="0"/>
          </p:cNvCxnSpPr>
          <p:nvPr/>
        </p:nvCxnSpPr>
        <p:spPr>
          <a:xfrm flipV="1">
            <a:off x="4283968" y="4509120"/>
            <a:ext cx="1512168" cy="1008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1259632" y="3974867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Kubły</a:t>
            </a:r>
            <a:endParaRPr lang="pl-PL" sz="1000"/>
          </a:p>
        </p:txBody>
      </p:sp>
      <p:sp>
        <p:nvSpPr>
          <p:cNvPr id="44" name="pole tekstowe 43"/>
          <p:cNvSpPr txBox="1"/>
          <p:nvPr/>
        </p:nvSpPr>
        <p:spPr>
          <a:xfrm>
            <a:off x="1187624" y="328498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Ławko-Stoły</a:t>
            </a:r>
            <a:endParaRPr lang="pl-PL" sz="1000"/>
          </a:p>
        </p:txBody>
      </p:sp>
      <p:sp>
        <p:nvSpPr>
          <p:cNvPr id="46" name="pole tekstowe 45"/>
          <p:cNvSpPr txBox="1"/>
          <p:nvPr/>
        </p:nvSpPr>
        <p:spPr>
          <a:xfrm>
            <a:off x="1475656" y="4334907"/>
            <a:ext cx="79208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Piłkochwyt</a:t>
            </a:r>
            <a:endParaRPr lang="pl-PL" sz="1000"/>
          </a:p>
        </p:txBody>
      </p:sp>
      <p:sp>
        <p:nvSpPr>
          <p:cNvPr id="47" name="pole tekstowe 46"/>
          <p:cNvSpPr txBox="1"/>
          <p:nvPr/>
        </p:nvSpPr>
        <p:spPr>
          <a:xfrm>
            <a:off x="1043608" y="4725144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Stojak na rowery</a:t>
            </a:r>
            <a:endParaRPr lang="pl-PL" sz="1000"/>
          </a:p>
        </p:txBody>
      </p:sp>
      <p:cxnSp>
        <p:nvCxnSpPr>
          <p:cNvPr id="49" name="Łącznik prosty ze strzałką 48"/>
          <p:cNvCxnSpPr>
            <a:stCxn id="47" idx="3"/>
          </p:cNvCxnSpPr>
          <p:nvPr/>
        </p:nvCxnSpPr>
        <p:spPr>
          <a:xfrm flipV="1">
            <a:off x="2195736" y="4437112"/>
            <a:ext cx="720080" cy="411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>
            <a:stCxn id="46" idx="3"/>
          </p:cNvCxnSpPr>
          <p:nvPr/>
        </p:nvCxnSpPr>
        <p:spPr>
          <a:xfrm flipV="1">
            <a:off x="2267744" y="4221088"/>
            <a:ext cx="1080120" cy="236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62" idx="3"/>
          </p:cNvCxnSpPr>
          <p:nvPr/>
        </p:nvCxnSpPr>
        <p:spPr>
          <a:xfrm flipV="1">
            <a:off x="2123728" y="3717032"/>
            <a:ext cx="792088" cy="51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43" idx="3"/>
          </p:cNvCxnSpPr>
          <p:nvPr/>
        </p:nvCxnSpPr>
        <p:spPr>
          <a:xfrm>
            <a:off x="2051720" y="4097978"/>
            <a:ext cx="792088" cy="51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>
            <a:stCxn id="44" idx="3"/>
          </p:cNvCxnSpPr>
          <p:nvPr/>
        </p:nvCxnSpPr>
        <p:spPr>
          <a:xfrm>
            <a:off x="2195736" y="3408095"/>
            <a:ext cx="1152128" cy="16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1115616" y="364502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Grill murowany</a:t>
            </a:r>
            <a:endParaRPr lang="pl-PL" sz="1000"/>
          </a:p>
        </p:txBody>
      </p:sp>
      <p:sp>
        <p:nvSpPr>
          <p:cNvPr id="76" name="pole tekstowe 75"/>
          <p:cNvSpPr txBox="1"/>
          <p:nvPr/>
        </p:nvSpPr>
        <p:spPr>
          <a:xfrm>
            <a:off x="6588224" y="4653136"/>
            <a:ext cx="13681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smtClean="0"/>
              <a:t>Wiata grillowa</a:t>
            </a:r>
            <a:endParaRPr lang="pl-PL" sz="1000"/>
          </a:p>
        </p:txBody>
      </p:sp>
      <p:cxnSp>
        <p:nvCxnSpPr>
          <p:cNvPr id="77" name="Łącznik prosty ze strzałką 76"/>
          <p:cNvCxnSpPr>
            <a:stCxn id="76" idx="1"/>
          </p:cNvCxnSpPr>
          <p:nvPr/>
        </p:nvCxnSpPr>
        <p:spPr>
          <a:xfrm flipH="1" flipV="1">
            <a:off x="3347864" y="3212977"/>
            <a:ext cx="3240360" cy="1563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76 Jul. 06 14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4722862" cy="2222167"/>
          </a:xfrm>
        </p:spPr>
      </p:pic>
      <p:pic>
        <p:nvPicPr>
          <p:cNvPr id="5" name="Obraz 4" descr="ScreenHunter_177 Jul. 06 14.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4829633" cy="236189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zestawu urządzeń na plac zabaw ze strony http://spil.pl/sport-515201/</a:t>
            </a: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83568" y="35730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zestawu urządzeń na plac zabaw ze strony http://avisplacezabaw.pl/</a:t>
            </a:r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ZESTAW GŁÓWNY</a:t>
            </a: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ZESTAW GŁÓWNY</a:t>
            </a:r>
            <a:endParaRPr lang="pl-PL"/>
          </a:p>
        </p:txBody>
      </p:sp>
      <p:sp>
        <p:nvSpPr>
          <p:cNvPr id="10" name="Przycisk akcji: Strona główna 9">
            <a:hlinkClick r:id="rId4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78 Jul. 06 14.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159" y="1600200"/>
            <a:ext cx="4109681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zestawu urządzeń na plac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KOMPLET SPRAWNOŚCIOWY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69 Jul. 06 11.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548" y="1600200"/>
            <a:ext cx="4604904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urządzenia na plac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STOŻEK DUŻY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Elementy placu zabaw</a:t>
            </a:r>
            <a:endParaRPr lang="pl-PL"/>
          </a:p>
        </p:txBody>
      </p:sp>
      <p:pic>
        <p:nvPicPr>
          <p:cNvPr id="4" name="Symbol zastępczy zawartości 3" descr="ScreenHunter_165 Jul. 06 11.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4587" y="1653381"/>
            <a:ext cx="4314825" cy="4419600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Propozycja urządzenia na plac zabaw ze strony http://avisplacezabaw.pl/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5567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KARUZELA TARCZOWA CZTERORAMIENNA</a:t>
            </a:r>
            <a:endParaRPr lang="pl-PL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8172400" y="548680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637</Words>
  <Application>Microsoft Office PowerPoint</Application>
  <PresentationFormat>Pokaz na ekranie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OPIS PROJEKTU NR 516</vt:lpstr>
      <vt:lpstr>Opis projektu</vt:lpstr>
      <vt:lpstr>Lokalizacja placu zabaw</vt:lpstr>
      <vt:lpstr>Schemat placu zabaw</vt:lpstr>
      <vt:lpstr>Wizualizacja placu zabaw</vt:lpstr>
      <vt:lpstr>Elementy placu zabaw</vt:lpstr>
      <vt:lpstr>Elementy placu zabaw</vt:lpstr>
      <vt:lpstr>Elementy placu zabaw</vt:lpstr>
      <vt:lpstr>Elementy placu zabaw</vt:lpstr>
      <vt:lpstr>Elementy placu zabaw</vt:lpstr>
      <vt:lpstr>Elementy placu zabaw</vt:lpstr>
      <vt:lpstr>Elementy gry planszowej</vt:lpstr>
      <vt:lpstr>Elementy infrastruktury</vt:lpstr>
      <vt:lpstr>Elementy infrastruktury</vt:lpstr>
      <vt:lpstr>Elementy infrastruktury</vt:lpstr>
      <vt:lpstr>Elementy infrastruktury</vt:lpstr>
      <vt:lpstr>Elementy infrastruktury</vt:lpstr>
      <vt:lpstr>Elementy infrastruktury</vt:lpstr>
      <vt:lpstr>Elementy infrastruktury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</dc:creator>
  <cp:lastModifiedBy>Marek</cp:lastModifiedBy>
  <cp:revision>18</cp:revision>
  <dcterms:created xsi:type="dcterms:W3CDTF">2016-07-06T13:22:38Z</dcterms:created>
  <dcterms:modified xsi:type="dcterms:W3CDTF">2016-07-07T09:17:38Z</dcterms:modified>
</cp:coreProperties>
</file>