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80" r:id="rId3"/>
    <p:sldId id="281" r:id="rId4"/>
    <p:sldId id="284" r:id="rId5"/>
    <p:sldId id="282" r:id="rId6"/>
    <p:sldId id="283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4" y="10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artlomiej.tylkowski/Documents/Fundusz%20Osiedlowy%20Muchobo&#769;r%20Wielki_o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artlomiej.tylkowski/Documents/Fundusz%20Osiedlowy%20Muchobo&#769;r%20Wielki_o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 err="1"/>
              <a:t>Projekty</a:t>
            </a:r>
            <a:r>
              <a:rPr lang="en-US" dirty="0"/>
              <a:t>, </a:t>
            </a:r>
            <a:r>
              <a:rPr lang="en-US" dirty="0" err="1"/>
              <a:t>które</a:t>
            </a:r>
            <a:r>
              <a:rPr lang="en-US" dirty="0"/>
              <a:t> </a:t>
            </a:r>
            <a:r>
              <a:rPr lang="en-US" dirty="0" err="1"/>
              <a:t>zdobyły</a:t>
            </a:r>
            <a:r>
              <a:rPr lang="en-US" dirty="0"/>
              <a:t> pow. 10 </a:t>
            </a:r>
            <a:r>
              <a:rPr lang="en-US" dirty="0" err="1"/>
              <a:t>głosów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Sheet5!$B$3</c:f>
              <c:strCache>
                <c:ptCount val="1"/>
                <c:pt idx="0">
                  <c:v>Oświetlenie parkowe ciągu pieszo rowerowego wzdłuż torów (Rondo Pileckiego - Trawowa) (ok. 15 latarni) (budżet ok. 150 000 zł)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Sheet5!$C$3:$E$3</c:f>
              <c:numCache>
                <c:formatCode>General</c:formatCode>
                <c:ptCount val="1"/>
                <c:pt idx="0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18-0746-B426-D54343050C14}"/>
            </c:ext>
          </c:extLst>
        </c:ser>
        <c:ser>
          <c:idx val="1"/>
          <c:order val="1"/>
          <c:tx>
            <c:strRef>
              <c:f>Sheet5!$B$4</c:f>
              <c:strCache>
                <c:ptCount val="1"/>
                <c:pt idx="0">
                  <c:v>Oświetlamy ostatnie ciemne uliczki na Osiedlu: rejon Knota / Trzebiatowskiego / Szarskiego oraz fragment Wańkowicza. (budżet ok. 500 000 zł)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Sheet5!$C$4:$E$4</c:f>
              <c:numCache>
                <c:formatCode>General</c:formatCode>
                <c:ptCount val="1"/>
                <c:pt idx="0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18-0746-B426-D54343050C14}"/>
            </c:ext>
          </c:extLst>
        </c:ser>
        <c:ser>
          <c:idx val="2"/>
          <c:order val="2"/>
          <c:tx>
            <c:strRef>
              <c:f>Sheet5!$B$5</c:f>
              <c:strCache>
                <c:ptCount val="1"/>
                <c:pt idx="0">
                  <c:v>Ciąg pieszo–rowerowy Trawowa – Krzemieniecka wzdłuż ul. Sokalskiej (remont nawierzchni) - (budżet ok. 100 000 zł)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Sheet5!$C$5:$E$5</c:f>
              <c:numCache>
                <c:formatCode>General</c:formatCode>
                <c:ptCount val="1"/>
                <c:pt idx="0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18-0746-B426-D54343050C14}"/>
            </c:ext>
          </c:extLst>
        </c:ser>
        <c:ser>
          <c:idx val="3"/>
          <c:order val="3"/>
          <c:tx>
            <c:strRef>
              <c:f>Sheet5!$B$6</c:f>
              <c:strCache>
                <c:ptCount val="1"/>
                <c:pt idx="0">
                  <c:v>Doposażenie placów zabaw na Stanisławowskiej(skwer) i Trawowej(MCS) podstawowe atrakcje dla dzieci - domki ze zjeżdżalniami i huśtawki, ławki (budżet ok. 100 000 zł)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Sheet5!$C$6:$E$6</c:f>
              <c:numCache>
                <c:formatCode>General</c:formatCode>
                <c:ptCount val="1"/>
                <c:pt idx="0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18-0746-B426-D54343050C14}"/>
            </c:ext>
          </c:extLst>
        </c:ser>
        <c:ser>
          <c:idx val="4"/>
          <c:order val="4"/>
          <c:tx>
            <c:strRef>
              <c:f>Sheet5!$B$7</c:f>
              <c:strCache>
                <c:ptCount val="1"/>
                <c:pt idx="0">
                  <c:v>Park Kunickiego - uporządkowanie terenu (budżet ok. 50 000 zł)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Sheet5!$C$7:$E$7</c:f>
              <c:numCache>
                <c:formatCode>General</c:formatCode>
                <c:ptCount val="1"/>
                <c:pt idx="0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18-0746-B426-D54343050C14}"/>
            </c:ext>
          </c:extLst>
        </c:ser>
        <c:ser>
          <c:idx val="5"/>
          <c:order val="5"/>
          <c:tx>
            <c:strRef>
              <c:f>Sheet5!$B$8</c:f>
              <c:strCache>
                <c:ptCount val="1"/>
                <c:pt idx="0">
                  <c:v>Przejście Stanisławowska - Samborska, nawierzchnia (budżet ok. 100 000 zł)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Sheet5!$C$8:$E$8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18-0746-B426-D54343050C14}"/>
            </c:ext>
          </c:extLst>
        </c:ser>
        <c:ser>
          <c:idx val="6"/>
          <c:order val="6"/>
          <c:tx>
            <c:strRef>
              <c:f>Sheet5!$B$9</c:f>
              <c:strCache>
                <c:ptCount val="1"/>
                <c:pt idx="0">
                  <c:v>Uporządkowanie i utwardzenie kruszywem ciągu drogowego na Osiedle Graniczna, przy ulicy Granicznej.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Sheet5!$C$9:$E$9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18-0746-B426-D54343050C14}"/>
            </c:ext>
          </c:extLst>
        </c:ser>
        <c:ser>
          <c:idx val="7"/>
          <c:order val="7"/>
          <c:tx>
            <c:strRef>
              <c:f>Sheet5!$B$10</c:f>
              <c:strCache>
                <c:ptCount val="1"/>
                <c:pt idx="0">
                  <c:v>Remont nawierzchni i oświetlenie ścieżki Stanisławowska - Zagony (obok numeru 117) (budżet ok. 150 000 zł)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Sheet5!$C$10:$E$10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18-0746-B426-D54343050C14}"/>
            </c:ext>
          </c:extLst>
        </c:ser>
        <c:ser>
          <c:idx val="8"/>
          <c:order val="8"/>
          <c:tx>
            <c:strRef>
              <c:f>Sheet5!$B$11</c:f>
              <c:strCache>
                <c:ptCount val="1"/>
                <c:pt idx="0">
                  <c:v>Uporządkowanie i utwardzenie kruszywem ciągu drogowego Stanisławowska Zagony - przejazd jednokierunkowy , parking po jednej stronie . (budżet ok. 150 000 zł)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Sheet5!$C$11:$E$11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18-0746-B426-D54343050C14}"/>
            </c:ext>
          </c:extLst>
        </c:ser>
        <c:ser>
          <c:idx val="9"/>
          <c:order val="9"/>
          <c:tx>
            <c:strRef>
              <c:f>Sheet5!$B$12</c:f>
              <c:strCache>
                <c:ptCount val="1"/>
                <c:pt idx="0">
                  <c:v>Remont nawierzchni ul. Szarskiego (od ul. Mińskiej do ul. Trzebiatowskiego)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Sheet5!$C$12:$E$12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18-0746-B426-D54343050C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237881743"/>
        <c:axId val="258599663"/>
      </c:barChart>
      <c:catAx>
        <c:axId val="237881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58599663"/>
        <c:crosses val="autoZero"/>
        <c:auto val="1"/>
        <c:lblAlgn val="ctr"/>
        <c:lblOffset val="100"/>
        <c:noMultiLvlLbl val="0"/>
      </c:catAx>
      <c:valAx>
        <c:axId val="25859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788174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355191648879878E-2"/>
          <c:y val="0.45831860197317231"/>
          <c:w val="0.97267904866105859"/>
          <c:h val="0.529823690516946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Wyniki</a:t>
            </a:r>
            <a:r>
              <a:rPr lang="en-US" dirty="0"/>
              <a:t> </a:t>
            </a:r>
            <a:r>
              <a:rPr lang="en-US" dirty="0" err="1"/>
              <a:t>ankiet</a:t>
            </a:r>
            <a:r>
              <a:rPr lang="en-US" baseline="0" dirty="0"/>
              <a:t> - </a:t>
            </a:r>
            <a:r>
              <a:rPr lang="en-US" baseline="0" dirty="0" err="1"/>
              <a:t>konsultacje</a:t>
            </a:r>
            <a:r>
              <a:rPr lang="en-US" baseline="0" dirty="0"/>
              <a:t> </a:t>
            </a:r>
            <a:r>
              <a:rPr lang="en-US" baseline="0" dirty="0" err="1"/>
              <a:t>Funduszu</a:t>
            </a:r>
            <a:r>
              <a:rPr lang="en-US" baseline="0" dirty="0"/>
              <a:t> </a:t>
            </a:r>
            <a:r>
              <a:rPr lang="en-US" baseline="0" dirty="0" err="1"/>
              <a:t>Osiedlowego</a:t>
            </a:r>
            <a:r>
              <a:rPr lang="en-US" baseline="0" dirty="0"/>
              <a:t> (2020-2021)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Osiedlu</a:t>
            </a:r>
            <a:r>
              <a:rPr lang="en-US" baseline="0" dirty="0"/>
              <a:t> </a:t>
            </a:r>
            <a:r>
              <a:rPr lang="en-US" baseline="0" dirty="0" err="1"/>
              <a:t>Muchobór</a:t>
            </a:r>
            <a:r>
              <a:rPr lang="en-US" baseline="0" dirty="0"/>
              <a:t> </a:t>
            </a:r>
            <a:r>
              <a:rPr lang="en-US" baseline="0" dirty="0" err="1"/>
              <a:t>Wielki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27074656950174586"/>
          <c:y val="0.10130214405859352"/>
          <c:w val="0.72835621338892864"/>
          <c:h val="0.413037968218357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Sheet5!$C$2</c:f>
              <c:strCache>
                <c:ptCount val="1"/>
                <c:pt idx="0">
                  <c:v>Count of Odpowiedzi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Sheet5!$B$3:$B$32</c:f>
              <c:strCache>
                <c:ptCount val="30"/>
                <c:pt idx="0">
                  <c:v>Oświetlenie parkowe ciągu pieszo rowerowego wzdłuż torów (Rondo Pileckiego - Trawowa) (ok. 15 latarni) (budżet ok. 150 000 zł)</c:v>
                </c:pt>
                <c:pt idx="1">
                  <c:v>Oświetlamy ostatnie ciemne uliczki na Osiedlu: rejon Knota / Trzebiatowskiego / Szarskiego oraz fragment Wańkowicza. (budżet ok. 500 000 zł)</c:v>
                </c:pt>
                <c:pt idx="2">
                  <c:v>Ciąg pieszo–rowerowy Trawowa – Krzemieniecka wzdłuż ul. Sokalskiej (remont nawierzchni) - (budżet ok. 100 000 zł)</c:v>
                </c:pt>
                <c:pt idx="3">
                  <c:v>Doposażenie placów zabaw na Stanisławowskiej(skwer) i Trawowej(MCS) podstawowe atrakcje dla dzieci - domki ze zjeżdżalniami i huśtawki, ławki (budżet ok. 100 000 zł)</c:v>
                </c:pt>
                <c:pt idx="4">
                  <c:v>Park Kunickiego - uporządkowanie terenu (budżet ok. 50 000 zł)</c:v>
                </c:pt>
                <c:pt idx="5">
                  <c:v>Przejście Stanisławowska - Samborska, nawierzchnia (budżet ok. 100 000 zł)</c:v>
                </c:pt>
                <c:pt idx="6">
                  <c:v>Uporządkowanie i utwardzenie kruszywem ciągu drogowego na Osiedle Graniczna, przy ulicy Granicznej.</c:v>
                </c:pt>
                <c:pt idx="7">
                  <c:v>Remont nawierzchni i oświetlenie ścieżki Stanisławowska - Zagony (obok numeru 117) (budżet ok. 150 000 zł)</c:v>
                </c:pt>
                <c:pt idx="8">
                  <c:v>Uporządkowanie i utwardzenie kruszywem ciągu drogowego Stanisławowska Zagony - przejazd jednokierunkowy , parking po jednej stronie . (budżet ok. 150 000 zł)</c:v>
                </c:pt>
                <c:pt idx="9">
                  <c:v>Remont nawierzchni ul. Szarskiego (od ul. Mińskiej do ul. Trzebiatowskiego)</c:v>
                </c:pt>
                <c:pt idx="10">
                  <c:v>Kładka nad Kasiną</c:v>
                </c:pt>
                <c:pt idx="11">
                  <c:v>Barierki wzdłuż chodnika w drodze do szkoły Trawowa/Krzemieniecka do pasów na Stanislawowskiej</c:v>
                </c:pt>
                <c:pt idx="12">
                  <c:v>Graniczna</c:v>
                </c:pt>
                <c:pt idx="13">
                  <c:v>mała siłownia na powietrzu na terenie boiska - np pod drzewami lub obok placu zabaw</c:v>
                </c:pt>
                <c:pt idx="14">
                  <c:v>Oświetlenie i chodnik na ul. Rakietowej do nowego ronda za Terminal Hotel</c:v>
                </c:pt>
                <c:pt idx="15">
                  <c:v>Oświetlenie i wybudowanie miejsc parkingowych przy parku tysiąclecia.</c:v>
                </c:pt>
                <c:pt idx="16">
                  <c:v>Park Kunickiego - uporządkowanie terenu</c:v>
                </c:pt>
                <c:pt idx="17">
                  <c:v>Przejście dla pieszych na ul. Tyrmanda ( obok skrzyżowania z ul. Rodziewiczówny)</c:v>
                </c:pt>
                <c:pt idx="18">
                  <c:v>Przejście Stanisławowska - Samborska, oświetlenie parkowe</c:v>
                </c:pt>
                <c:pt idx="19">
                  <c:v>Skate park- miejsce spedzania wolnego czasu dla dzieci  młodzieży i dorosłych, rozwijanie umiejętmości jazdy na rolkach, deskorolkach, hulajnogach.</c:v>
                </c:pt>
                <c:pt idx="20">
                  <c:v>Ścieżka rowerowa ul.Avicenny od dworca zachodniego do ul.wiejskiej</c:v>
                </c:pt>
                <c:pt idx="21">
                  <c:v>Ścieżka rowerowa wzdłuż avicenny (muchobór- oporów)</c:v>
                </c:pt>
                <c:pt idx="22">
                  <c:v>Urządzenie terenu zielonego (parkowego) na terenie rozciągającym się między boiskiem na ul. Hłaski, ul. Rodziewiczówny i wspólnotą mieszkaniową Marka Hłaski 3</c:v>
                </c:pt>
                <c:pt idx="23">
                  <c:v>Utwardzenie drogi dojazdowej przy osiedlu Graniczna</c:v>
                </c:pt>
                <c:pt idx="24">
                  <c:v>utwardzenie drogi przy Kasinie za sklepem Leroy </c:v>
                </c:pt>
                <c:pt idx="25">
                  <c:v>Utwardzenie nawierzchni - Osiedle Graniczna</c:v>
                </c:pt>
                <c:pt idx="26">
                  <c:v>Utworzenie parku przy ul. Pińskiej</c:v>
                </c:pt>
                <c:pt idx="27">
                  <c:v>Zaden z powyższych projektów nie jest według mnie tym, czego potrzeba najbardziej mieszkańcom. Natomiast jest ewidentna potrzeba wybudowania skateparku na naszym osiedlu. </c:v>
                </c:pt>
                <c:pt idx="28">
                  <c:v>Zadrzewienie terenów wzdłuż ul. Rakietowej w od Gagarina w kierunku AOW - stworzenie chodnika, ścieżki rowerowej i terenów rekreacyjnych dla mieszkańcow MW</c:v>
                </c:pt>
                <c:pt idx="29">
                  <c:v>Zrobienie w stronę ronda (nowe) na Rakietowej chodnika wraz z oświetleniem.</c:v>
                </c:pt>
              </c:strCache>
            </c:strRef>
          </c:cat>
          <c:val>
            <c:numRef>
              <c:f>Sheet5!$C$3:$C$32</c:f>
            </c:numRef>
          </c:val>
          <c:extLst>
            <c:ext xmlns:c16="http://schemas.microsoft.com/office/drawing/2014/chart" uri="{C3380CC4-5D6E-409C-BE32-E72D297353CC}">
              <c16:uniqueId val="{00000000-27BC-3F44-AAEB-BB31DA74C7E7}"/>
            </c:ext>
          </c:extLst>
        </c:ser>
        <c:ser>
          <c:idx val="1"/>
          <c:order val="1"/>
          <c:tx>
            <c:strRef>
              <c:f>Sheet5!$D$2</c:f>
              <c:strCache>
                <c:ptCount val="1"/>
                <c:pt idx="0">
                  <c:v>Ankieta papierowa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Sheet5!$B$3:$B$32</c:f>
              <c:strCache>
                <c:ptCount val="30"/>
                <c:pt idx="0">
                  <c:v>Oświetlenie parkowe ciągu pieszo rowerowego wzdłuż torów (Rondo Pileckiego - Trawowa) (ok. 15 latarni) (budżet ok. 150 000 zł)</c:v>
                </c:pt>
                <c:pt idx="1">
                  <c:v>Oświetlamy ostatnie ciemne uliczki na Osiedlu: rejon Knota / Trzebiatowskiego / Szarskiego oraz fragment Wańkowicza. (budżet ok. 500 000 zł)</c:v>
                </c:pt>
                <c:pt idx="2">
                  <c:v>Ciąg pieszo–rowerowy Trawowa – Krzemieniecka wzdłuż ul. Sokalskiej (remont nawierzchni) - (budżet ok. 100 000 zł)</c:v>
                </c:pt>
                <c:pt idx="3">
                  <c:v>Doposażenie placów zabaw na Stanisławowskiej(skwer) i Trawowej(MCS) podstawowe atrakcje dla dzieci - domki ze zjeżdżalniami i huśtawki, ławki (budżet ok. 100 000 zł)</c:v>
                </c:pt>
                <c:pt idx="4">
                  <c:v>Park Kunickiego - uporządkowanie terenu (budżet ok. 50 000 zł)</c:v>
                </c:pt>
                <c:pt idx="5">
                  <c:v>Przejście Stanisławowska - Samborska, nawierzchnia (budżet ok. 100 000 zł)</c:v>
                </c:pt>
                <c:pt idx="6">
                  <c:v>Uporządkowanie i utwardzenie kruszywem ciągu drogowego na Osiedle Graniczna, przy ulicy Granicznej.</c:v>
                </c:pt>
                <c:pt idx="7">
                  <c:v>Remont nawierzchni i oświetlenie ścieżki Stanisławowska - Zagony (obok numeru 117) (budżet ok. 150 000 zł)</c:v>
                </c:pt>
                <c:pt idx="8">
                  <c:v>Uporządkowanie i utwardzenie kruszywem ciągu drogowego Stanisławowska Zagony - przejazd jednokierunkowy , parking po jednej stronie . (budżet ok. 150 000 zł)</c:v>
                </c:pt>
                <c:pt idx="9">
                  <c:v>Remont nawierzchni ul. Szarskiego (od ul. Mińskiej do ul. Trzebiatowskiego)</c:v>
                </c:pt>
                <c:pt idx="10">
                  <c:v>Kładka nad Kasiną</c:v>
                </c:pt>
                <c:pt idx="11">
                  <c:v>Barierki wzdłuż chodnika w drodze do szkoły Trawowa/Krzemieniecka do pasów na Stanislawowskiej</c:v>
                </c:pt>
                <c:pt idx="12">
                  <c:v>Graniczna</c:v>
                </c:pt>
                <c:pt idx="13">
                  <c:v>mała siłownia na powietrzu na terenie boiska - np pod drzewami lub obok placu zabaw</c:v>
                </c:pt>
                <c:pt idx="14">
                  <c:v>Oświetlenie i chodnik na ul. Rakietowej do nowego ronda za Terminal Hotel</c:v>
                </c:pt>
                <c:pt idx="15">
                  <c:v>Oświetlenie i wybudowanie miejsc parkingowych przy parku tysiąclecia.</c:v>
                </c:pt>
                <c:pt idx="16">
                  <c:v>Park Kunickiego - uporządkowanie terenu</c:v>
                </c:pt>
                <c:pt idx="17">
                  <c:v>Przejście dla pieszych na ul. Tyrmanda ( obok skrzyżowania z ul. Rodziewiczówny)</c:v>
                </c:pt>
                <c:pt idx="18">
                  <c:v>Przejście Stanisławowska - Samborska, oświetlenie parkowe</c:v>
                </c:pt>
                <c:pt idx="19">
                  <c:v>Skate park- miejsce spedzania wolnego czasu dla dzieci  młodzieży i dorosłych, rozwijanie umiejętmości jazdy na rolkach, deskorolkach, hulajnogach.</c:v>
                </c:pt>
                <c:pt idx="20">
                  <c:v>Ścieżka rowerowa ul.Avicenny od dworca zachodniego do ul.wiejskiej</c:v>
                </c:pt>
                <c:pt idx="21">
                  <c:v>Ścieżka rowerowa wzdłuż avicenny (muchobór- oporów)</c:v>
                </c:pt>
                <c:pt idx="22">
                  <c:v>Urządzenie terenu zielonego (parkowego) na terenie rozciągającym się między boiskiem na ul. Hłaski, ul. Rodziewiczówny i wspólnotą mieszkaniową Marka Hłaski 3</c:v>
                </c:pt>
                <c:pt idx="23">
                  <c:v>Utwardzenie drogi dojazdowej przy osiedlu Graniczna</c:v>
                </c:pt>
                <c:pt idx="24">
                  <c:v>utwardzenie drogi przy Kasinie za sklepem Leroy </c:v>
                </c:pt>
                <c:pt idx="25">
                  <c:v>Utwardzenie nawierzchni - Osiedle Graniczna</c:v>
                </c:pt>
                <c:pt idx="26">
                  <c:v>Utworzenie parku przy ul. Pińskiej</c:v>
                </c:pt>
                <c:pt idx="27">
                  <c:v>Zaden z powyższych projektów nie jest według mnie tym, czego potrzeba najbardziej mieszkańcom. Natomiast jest ewidentna potrzeba wybudowania skateparku na naszym osiedlu. </c:v>
                </c:pt>
                <c:pt idx="28">
                  <c:v>Zadrzewienie terenów wzdłuż ul. Rakietowej w od Gagarina w kierunku AOW - stworzenie chodnika, ścieżki rowerowej i terenów rekreacyjnych dla mieszkańcow MW</c:v>
                </c:pt>
                <c:pt idx="29">
                  <c:v>Zrobienie w stronę ronda (nowe) na Rakietowej chodnika wraz z oświetleniem.</c:v>
                </c:pt>
              </c:strCache>
            </c:strRef>
          </c:cat>
          <c:val>
            <c:numRef>
              <c:f>Sheet5!$D$3:$D$32</c:f>
            </c:numRef>
          </c:val>
          <c:extLst>
            <c:ext xmlns:c16="http://schemas.microsoft.com/office/drawing/2014/chart" uri="{C3380CC4-5D6E-409C-BE32-E72D297353CC}">
              <c16:uniqueId val="{00000001-27BC-3F44-AAEB-BB31DA74C7E7}"/>
            </c:ext>
          </c:extLst>
        </c:ser>
        <c:ser>
          <c:idx val="2"/>
          <c:order val="2"/>
          <c:tx>
            <c:strRef>
              <c:f>Sheet5!$E$2</c:f>
              <c:strCache>
                <c:ptCount val="1"/>
                <c:pt idx="0">
                  <c:v>Suma głosów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tx1">
                  <a:alpha val="22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Sheet5!$B$3:$B$32</c:f>
              <c:strCache>
                <c:ptCount val="30"/>
                <c:pt idx="0">
                  <c:v>Oświetlenie parkowe ciągu pieszo rowerowego wzdłuż torów (Rondo Pileckiego - Trawowa) (ok. 15 latarni) (budżet ok. 150 000 zł)</c:v>
                </c:pt>
                <c:pt idx="1">
                  <c:v>Oświetlamy ostatnie ciemne uliczki na Osiedlu: rejon Knota / Trzebiatowskiego / Szarskiego oraz fragment Wańkowicza. (budżet ok. 500 000 zł)</c:v>
                </c:pt>
                <c:pt idx="2">
                  <c:v>Ciąg pieszo–rowerowy Trawowa – Krzemieniecka wzdłuż ul. Sokalskiej (remont nawierzchni) - (budżet ok. 100 000 zł)</c:v>
                </c:pt>
                <c:pt idx="3">
                  <c:v>Doposażenie placów zabaw na Stanisławowskiej(skwer) i Trawowej(MCS) podstawowe atrakcje dla dzieci - domki ze zjeżdżalniami i huśtawki, ławki (budżet ok. 100 000 zł)</c:v>
                </c:pt>
                <c:pt idx="4">
                  <c:v>Park Kunickiego - uporządkowanie terenu (budżet ok. 50 000 zł)</c:v>
                </c:pt>
                <c:pt idx="5">
                  <c:v>Przejście Stanisławowska - Samborska, nawierzchnia (budżet ok. 100 000 zł)</c:v>
                </c:pt>
                <c:pt idx="6">
                  <c:v>Uporządkowanie i utwardzenie kruszywem ciągu drogowego na Osiedle Graniczna, przy ulicy Granicznej.</c:v>
                </c:pt>
                <c:pt idx="7">
                  <c:v>Remont nawierzchni i oświetlenie ścieżki Stanisławowska - Zagony (obok numeru 117) (budżet ok. 150 000 zł)</c:v>
                </c:pt>
                <c:pt idx="8">
                  <c:v>Uporządkowanie i utwardzenie kruszywem ciągu drogowego Stanisławowska Zagony - przejazd jednokierunkowy , parking po jednej stronie . (budżet ok. 150 000 zł)</c:v>
                </c:pt>
                <c:pt idx="9">
                  <c:v>Remont nawierzchni ul. Szarskiego (od ul. Mińskiej do ul. Trzebiatowskiego)</c:v>
                </c:pt>
                <c:pt idx="10">
                  <c:v>Kładka nad Kasiną</c:v>
                </c:pt>
                <c:pt idx="11">
                  <c:v>Barierki wzdłuż chodnika w drodze do szkoły Trawowa/Krzemieniecka do pasów na Stanislawowskiej</c:v>
                </c:pt>
                <c:pt idx="12">
                  <c:v>Graniczna</c:v>
                </c:pt>
                <c:pt idx="13">
                  <c:v>mała siłownia na powietrzu na terenie boiska - np pod drzewami lub obok placu zabaw</c:v>
                </c:pt>
                <c:pt idx="14">
                  <c:v>Oświetlenie i chodnik na ul. Rakietowej do nowego ronda za Terminal Hotel</c:v>
                </c:pt>
                <c:pt idx="15">
                  <c:v>Oświetlenie i wybudowanie miejsc parkingowych przy parku tysiąclecia.</c:v>
                </c:pt>
                <c:pt idx="16">
                  <c:v>Park Kunickiego - uporządkowanie terenu</c:v>
                </c:pt>
                <c:pt idx="17">
                  <c:v>Przejście dla pieszych na ul. Tyrmanda ( obok skrzyżowania z ul. Rodziewiczówny)</c:v>
                </c:pt>
                <c:pt idx="18">
                  <c:v>Przejście Stanisławowska - Samborska, oświetlenie parkowe</c:v>
                </c:pt>
                <c:pt idx="19">
                  <c:v>Skate park- miejsce spedzania wolnego czasu dla dzieci  młodzieży i dorosłych, rozwijanie umiejętmości jazdy na rolkach, deskorolkach, hulajnogach.</c:v>
                </c:pt>
                <c:pt idx="20">
                  <c:v>Ścieżka rowerowa ul.Avicenny od dworca zachodniego do ul.wiejskiej</c:v>
                </c:pt>
                <c:pt idx="21">
                  <c:v>Ścieżka rowerowa wzdłuż avicenny (muchobór- oporów)</c:v>
                </c:pt>
                <c:pt idx="22">
                  <c:v>Urządzenie terenu zielonego (parkowego) na terenie rozciągającym się między boiskiem na ul. Hłaski, ul. Rodziewiczówny i wspólnotą mieszkaniową Marka Hłaski 3</c:v>
                </c:pt>
                <c:pt idx="23">
                  <c:v>Utwardzenie drogi dojazdowej przy osiedlu Graniczna</c:v>
                </c:pt>
                <c:pt idx="24">
                  <c:v>utwardzenie drogi przy Kasinie za sklepem Leroy </c:v>
                </c:pt>
                <c:pt idx="25">
                  <c:v>Utwardzenie nawierzchni - Osiedle Graniczna</c:v>
                </c:pt>
                <c:pt idx="26">
                  <c:v>Utworzenie parku przy ul. Pińskiej</c:v>
                </c:pt>
                <c:pt idx="27">
                  <c:v>Zaden z powyższych projektów nie jest według mnie tym, czego potrzeba najbardziej mieszkańcom. Natomiast jest ewidentna potrzeba wybudowania skateparku na naszym osiedlu. </c:v>
                </c:pt>
                <c:pt idx="28">
                  <c:v>Zadrzewienie terenów wzdłuż ul. Rakietowej w od Gagarina w kierunku AOW - stworzenie chodnika, ścieżki rowerowej i terenów rekreacyjnych dla mieszkańcow MW</c:v>
                </c:pt>
                <c:pt idx="29">
                  <c:v>Zrobienie w stronę ronda (nowe) na Rakietowej chodnika wraz z oświetleniem.</c:v>
                </c:pt>
              </c:strCache>
            </c:strRef>
          </c:cat>
          <c:val>
            <c:numRef>
              <c:f>Sheet5!$E$3:$E$32</c:f>
              <c:numCache>
                <c:formatCode>General</c:formatCode>
                <c:ptCount val="30"/>
                <c:pt idx="0">
                  <c:v>185</c:v>
                </c:pt>
                <c:pt idx="1">
                  <c:v>166</c:v>
                </c:pt>
                <c:pt idx="2">
                  <c:v>150</c:v>
                </c:pt>
                <c:pt idx="3">
                  <c:v>142</c:v>
                </c:pt>
                <c:pt idx="4">
                  <c:v>96</c:v>
                </c:pt>
                <c:pt idx="5">
                  <c:v>66</c:v>
                </c:pt>
                <c:pt idx="6">
                  <c:v>53</c:v>
                </c:pt>
                <c:pt idx="7">
                  <c:v>46</c:v>
                </c:pt>
                <c:pt idx="8">
                  <c:v>44</c:v>
                </c:pt>
                <c:pt idx="9">
                  <c:v>24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BC-3F44-AAEB-BB31DA74C7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9125551"/>
        <c:axId val="239127231"/>
      </c:barChart>
      <c:catAx>
        <c:axId val="239125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39127231"/>
        <c:crosses val="autoZero"/>
        <c:auto val="1"/>
        <c:lblAlgn val="ctr"/>
        <c:lblOffset val="100"/>
        <c:noMultiLvlLbl val="0"/>
      </c:catAx>
      <c:valAx>
        <c:axId val="23912723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9125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11/17/19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11/17/19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47" y="154305"/>
            <a:ext cx="1331278" cy="848507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253" y="180975"/>
            <a:ext cx="705297" cy="83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FC448-F06E-D044-96AD-C5C7D4CDB0BE}" type="datetime1">
              <a:rPr lang="pl-PL" smtClean="0"/>
              <a:t>17.11.2019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089D-10ED-9F4C-A091-0BE811703551}" type="datetime1">
              <a:rPr lang="pl-PL" smtClean="0"/>
              <a:t>17.11.2019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5819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00175"/>
            <a:ext cx="9601200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B255-7017-F249-BD9F-112585F89DA0}" type="datetime1">
              <a:rPr lang="pl-PL" smtClean="0"/>
              <a:t>17.11.2019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" y="125731"/>
            <a:ext cx="1016953" cy="6481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253" y="180975"/>
            <a:ext cx="705297" cy="83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69BA-2F1A-A34A-A3BB-B7AF86CEC938}" type="datetime1">
              <a:rPr lang="pl-PL" smtClean="0"/>
              <a:t>17.11.2019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" y="125731"/>
            <a:ext cx="1016953" cy="6481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253" y="180975"/>
            <a:ext cx="705297" cy="83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5C84-1CCC-8B45-B003-4DB4C19E67CB}" type="datetime1">
              <a:rPr lang="pl-PL" smtClean="0"/>
              <a:t>17.11.2019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" y="125731"/>
            <a:ext cx="1016953" cy="6481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253" y="180975"/>
            <a:ext cx="705297" cy="83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4775"/>
            <a:ext cx="9601200" cy="733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4C1-2E51-8741-B045-D27A683FFE49}" type="datetime1">
              <a:rPr lang="pl-PL" smtClean="0"/>
              <a:t>17.11.2019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" y="125731"/>
            <a:ext cx="1016953" cy="6481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253" y="180975"/>
            <a:ext cx="705297" cy="83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9183-A512-A24C-9B01-46D095239CDF}" type="datetime1">
              <a:rPr lang="pl-PL" smtClean="0"/>
              <a:t>17.11.2019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97" y="125731"/>
            <a:ext cx="1016953" cy="64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0B567-41F9-8B4D-B095-083D89DFE844}" type="datetime1">
              <a:rPr lang="pl-PL" smtClean="0"/>
              <a:t>17.11.2019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4D0F2AB-39FD-604F-9D85-F0E2C79A3F5C}" type="datetime1">
              <a:rPr lang="pl-PL" smtClean="0"/>
              <a:t>17.11.2019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E109F-4CD6-7447-9587-C2F5DA637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11706"/>
            <a:ext cx="9601200" cy="4097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Harmonogram Konsultacji Osiedlowych, które odbyły się na Osiedlu:</a:t>
            </a:r>
          </a:p>
          <a:p>
            <a:pPr marL="342900" indent="-342900">
              <a:buAutoNum type="arabicParenR"/>
            </a:pP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Ankieta elektroniczna 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od 22.10.2019 do 06.11.2019r.</a:t>
            </a:r>
            <a:endParaRPr lang="pl-PL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arenR" startAt="2"/>
            </a:pP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Spotkania konsultacyjne oraz ankiety w formie papierowej </a:t>
            </a:r>
            <a:b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– w siedzibie Rady Osiedla, ul. Stanisławowska 99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I termin: 23.10.2019, godz. 18:00 – 20:00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II termin: 06.11.2019, godz. 18:00 – 20:00</a:t>
            </a:r>
          </a:p>
          <a:p>
            <a:pPr marL="0" indent="0">
              <a:buNone/>
            </a:pPr>
            <a:endParaRPr lang="pl-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33B19AF-B03B-354B-BFFF-3AF85B39FA20}"/>
              </a:ext>
            </a:extLst>
          </p:cNvPr>
          <p:cNvSpPr txBox="1">
            <a:spLocks/>
          </p:cNvSpPr>
          <p:nvPr/>
        </p:nvSpPr>
        <p:spPr>
          <a:xfrm>
            <a:off x="1292290" y="266218"/>
            <a:ext cx="9604310" cy="21413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l-PL" sz="2800" dirty="0"/>
              <a:t>Samorząd Osiedla Muchobór Wielki</a:t>
            </a:r>
            <a:br>
              <a:rPr lang="pl-PL" sz="1800" dirty="0"/>
            </a:br>
            <a:br>
              <a:rPr lang="pl-PL" sz="1800" dirty="0"/>
            </a:br>
            <a:r>
              <a:rPr lang="pl-PL" sz="2700" dirty="0">
                <a:solidFill>
                  <a:schemeClr val="tx1"/>
                </a:solidFill>
              </a:rPr>
              <a:t>Konsultacje Osiedlowe - Raport</a:t>
            </a:r>
            <a:br>
              <a:rPr lang="pl-PL" sz="1400" dirty="0"/>
            </a:br>
            <a:br>
              <a:rPr lang="pl-PL" sz="1400" dirty="0"/>
            </a:b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„Fundusz Osiedlowy na lata 2020-2021”</a:t>
            </a:r>
          </a:p>
          <a:p>
            <a:pPr algn="ctr">
              <a:lnSpc>
                <a:spcPct val="100000"/>
              </a:lnSpc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pl-PL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Rozmawiajmy na co przeznaczymy 852 000 zł ! </a:t>
            </a:r>
          </a:p>
          <a:p>
            <a:pPr algn="ctr">
              <a:lnSpc>
                <a:spcPct val="100000"/>
              </a:lnSpc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57A99C-F925-5B4D-A733-F19984511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Raport</a:t>
            </a:r>
            <a:r>
              <a:rPr lang="en-US" dirty="0"/>
              <a:t>  - </a:t>
            </a:r>
            <a:r>
              <a:rPr lang="en-US" dirty="0" err="1"/>
              <a:t>Konsultacje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“</a:t>
            </a:r>
            <a:r>
              <a:rPr lang="en-US" dirty="0" err="1"/>
              <a:t>Fundusz</a:t>
            </a:r>
            <a:r>
              <a:rPr lang="en-US" dirty="0"/>
              <a:t> </a:t>
            </a:r>
            <a:r>
              <a:rPr lang="en-US" dirty="0" err="1"/>
              <a:t>Osiedlowy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lata</a:t>
            </a:r>
            <a:r>
              <a:rPr lang="en-US" dirty="0"/>
              <a:t> 2020-2021”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Osiedlu</a:t>
            </a:r>
            <a:r>
              <a:rPr lang="en-US" dirty="0"/>
              <a:t> </a:t>
            </a:r>
            <a:r>
              <a:rPr lang="en-US" dirty="0" err="1"/>
              <a:t>Muchobór</a:t>
            </a:r>
            <a:r>
              <a:rPr lang="en-US" dirty="0"/>
              <a:t> </a:t>
            </a:r>
            <a:r>
              <a:rPr lang="en-US" dirty="0" err="1"/>
              <a:t>Wielki</a:t>
            </a:r>
            <a:r>
              <a:rPr lang="en-US" dirty="0"/>
              <a:t> we </a:t>
            </a:r>
            <a:r>
              <a:rPr lang="en-US" dirty="0" err="1"/>
              <a:t>Wrocławiu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E553-1152-AD49-B9B8-03E8D4DD1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5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5F770-CE1B-D246-A8F1-DC33848E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konsultacji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A2042-8AFA-6448-8337-338289828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ankiecie elektronicznej wzięło udział 414 osób</a:t>
            </a:r>
          </a:p>
          <a:p>
            <a:r>
              <a:rPr lang="pl-PL" dirty="0"/>
              <a:t>Ankiety papierowe uzupełniły 24 osoby</a:t>
            </a:r>
          </a:p>
          <a:p>
            <a:r>
              <a:rPr lang="pl-PL" dirty="0"/>
              <a:t>W spotkaniach konsultacyjnych wzięło udział 25 osób</a:t>
            </a:r>
          </a:p>
          <a:p>
            <a:r>
              <a:rPr lang="pl-PL" dirty="0"/>
              <a:t>Każdy respondent ankiety mógł wskazać maksymalnie 3 projekty</a:t>
            </a:r>
          </a:p>
          <a:p>
            <a:r>
              <a:rPr lang="pl-PL" dirty="0"/>
              <a:t>Udzielono łącznie 993 odpowiedzi w ankietach.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F1A985-A18D-F343-9827-7E42F8B1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Raport</a:t>
            </a:r>
            <a:r>
              <a:rPr lang="en-US" dirty="0"/>
              <a:t>  - </a:t>
            </a:r>
            <a:r>
              <a:rPr lang="en-US" dirty="0" err="1"/>
              <a:t>Konsultacje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“</a:t>
            </a:r>
            <a:r>
              <a:rPr lang="en-US" dirty="0" err="1"/>
              <a:t>Fundusz</a:t>
            </a:r>
            <a:r>
              <a:rPr lang="en-US" dirty="0"/>
              <a:t> </a:t>
            </a:r>
            <a:r>
              <a:rPr lang="en-US" dirty="0" err="1"/>
              <a:t>Osiedlowy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lata</a:t>
            </a:r>
            <a:r>
              <a:rPr lang="en-US" dirty="0"/>
              <a:t> 2020-2021”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Osiedlu</a:t>
            </a:r>
            <a:r>
              <a:rPr lang="en-US" dirty="0"/>
              <a:t> </a:t>
            </a:r>
            <a:r>
              <a:rPr lang="en-US" dirty="0" err="1"/>
              <a:t>Muchobór</a:t>
            </a:r>
            <a:r>
              <a:rPr lang="en-US" dirty="0"/>
              <a:t> </a:t>
            </a:r>
            <a:r>
              <a:rPr lang="en-US" dirty="0" err="1"/>
              <a:t>Wielki</a:t>
            </a:r>
            <a:r>
              <a:rPr lang="en-US" dirty="0"/>
              <a:t> we </a:t>
            </a:r>
            <a:r>
              <a:rPr lang="en-US" dirty="0" err="1"/>
              <a:t>Wrocławiu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AF92D4-B6B9-7E48-B73C-C5BB65CE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9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9A5C7-6593-E649-AB68-B17AF557D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Wyniki konsultacji - zestawienie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F37865-D767-5C49-A6FA-3E1A1B9B0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115" y="1085850"/>
            <a:ext cx="6541770" cy="577215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6AD0D-3B52-9B42-B79C-875BA821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7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5F770-CE1B-D246-A8F1-DC33848E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konsultacji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3BF7FA6-E45F-AC47-9A2C-E832909CEF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173429"/>
              </p:ext>
            </p:extLst>
          </p:nvPr>
        </p:nvGraphicFramePr>
        <p:xfrm>
          <a:off x="1176020" y="1255934"/>
          <a:ext cx="9720580" cy="5602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A516D-62DF-734A-A3F7-2517F5707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4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5F770-CE1B-D246-A8F1-DC33848EF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konsultacji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D91B9C5-1CE7-524E-9C07-BC97595491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961103"/>
              </p:ext>
            </p:extLst>
          </p:nvPr>
        </p:nvGraphicFramePr>
        <p:xfrm>
          <a:off x="764242" y="1380225"/>
          <a:ext cx="10663516" cy="5227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35439-3DEF-3B43-AC08-F91D9CDA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4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576E-FB5A-B943-B7C6-AF0FA764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konsultacji – dane statystyczne</a:t>
            </a:r>
          </a:p>
        </p:txBody>
      </p:sp>
      <p:pic>
        <p:nvPicPr>
          <p:cNvPr id="2050" name="Picture 2" descr="Wykres odpowiedzi z Formularzy. Tytuł pytania: Twoja płeć. Liczba odpowiedzi: 414 odpowiedzi.">
            <a:extLst>
              <a:ext uri="{FF2B5EF4-FFF2-40B4-BE49-F238E27FC236}">
                <a16:creationId xmlns:a16="http://schemas.microsoft.com/office/drawing/2014/main" id="{A594F4A8-75F6-4E49-929F-6650D0080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08579"/>
            <a:ext cx="10896600" cy="458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6D857C-44FD-A941-89F3-B5E75C18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Raport</a:t>
            </a:r>
            <a:r>
              <a:rPr lang="en-US" dirty="0"/>
              <a:t>  - </a:t>
            </a:r>
            <a:r>
              <a:rPr lang="en-US" dirty="0" err="1"/>
              <a:t>Konsultacje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“</a:t>
            </a:r>
            <a:r>
              <a:rPr lang="en-US" dirty="0" err="1"/>
              <a:t>Fundusz</a:t>
            </a:r>
            <a:r>
              <a:rPr lang="en-US" dirty="0"/>
              <a:t> </a:t>
            </a:r>
            <a:r>
              <a:rPr lang="en-US" dirty="0" err="1"/>
              <a:t>Osiedlowy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lata</a:t>
            </a:r>
            <a:r>
              <a:rPr lang="en-US" dirty="0"/>
              <a:t> 2020-2021”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Osiedlu</a:t>
            </a:r>
            <a:r>
              <a:rPr lang="en-US" dirty="0"/>
              <a:t> </a:t>
            </a:r>
            <a:r>
              <a:rPr lang="en-US" dirty="0" err="1"/>
              <a:t>Muchobór</a:t>
            </a:r>
            <a:r>
              <a:rPr lang="en-US" dirty="0"/>
              <a:t> </a:t>
            </a:r>
            <a:r>
              <a:rPr lang="en-US" dirty="0" err="1"/>
              <a:t>Wielki</a:t>
            </a:r>
            <a:r>
              <a:rPr lang="en-US" dirty="0"/>
              <a:t> we </a:t>
            </a:r>
            <a:r>
              <a:rPr lang="en-US" dirty="0" err="1"/>
              <a:t>Wrocławiu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CECC5-FAEC-E842-B136-531B9AD7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4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576E-FB5A-B943-B7C6-AF0FA764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konsultacji – dane statystyczne</a:t>
            </a:r>
          </a:p>
        </p:txBody>
      </p:sp>
      <p:pic>
        <p:nvPicPr>
          <p:cNvPr id="3074" name="Picture 2" descr="Wykres odpowiedzi z Formularzy. Tytuł pytania: W jakim jesteś wieku ?. Liczba odpowiedzi: 414 odpowiedzi.">
            <a:extLst>
              <a:ext uri="{FF2B5EF4-FFF2-40B4-BE49-F238E27FC236}">
                <a16:creationId xmlns:a16="http://schemas.microsoft.com/office/drawing/2014/main" id="{3BE547CE-4206-7C40-9D08-DC93022A4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82" y="1292884"/>
            <a:ext cx="11663718" cy="490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2CF04-38A9-AB42-8556-65BE6146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Raport</a:t>
            </a:r>
            <a:r>
              <a:rPr lang="en-US" dirty="0"/>
              <a:t>  - </a:t>
            </a:r>
            <a:r>
              <a:rPr lang="en-US" dirty="0" err="1"/>
              <a:t>Konsultacje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“</a:t>
            </a:r>
            <a:r>
              <a:rPr lang="en-US" dirty="0" err="1"/>
              <a:t>Fundusz</a:t>
            </a:r>
            <a:r>
              <a:rPr lang="en-US" dirty="0"/>
              <a:t> </a:t>
            </a:r>
            <a:r>
              <a:rPr lang="en-US" dirty="0" err="1"/>
              <a:t>Osiedlowy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lata</a:t>
            </a:r>
            <a:r>
              <a:rPr lang="en-US" dirty="0"/>
              <a:t> 2020-2021”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Osiedlu</a:t>
            </a:r>
            <a:r>
              <a:rPr lang="en-US" dirty="0"/>
              <a:t> </a:t>
            </a:r>
            <a:r>
              <a:rPr lang="en-US" dirty="0" err="1"/>
              <a:t>Muchobór</a:t>
            </a:r>
            <a:r>
              <a:rPr lang="en-US" dirty="0"/>
              <a:t> </a:t>
            </a:r>
            <a:r>
              <a:rPr lang="en-US" dirty="0" err="1"/>
              <a:t>Wielki</a:t>
            </a:r>
            <a:r>
              <a:rPr lang="en-US" dirty="0"/>
              <a:t> we </a:t>
            </a:r>
            <a:r>
              <a:rPr lang="en-US" dirty="0" err="1"/>
              <a:t>Wrocławiu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2A282-0DBC-844C-85D2-F2B0D816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5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576E-FB5A-B943-B7C6-AF0FA764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Wyniki konsultacji – dane statystyczne</a:t>
            </a:r>
          </a:p>
        </p:txBody>
      </p:sp>
      <p:pic>
        <p:nvPicPr>
          <p:cNvPr id="4098" name="Picture 2" descr="Wykres odpowiedzi z Formularzy. Tytuł pytania: Jak długo mieszkasz na Muchoborze Wielkim ?. Liczba odpowiedzi: 414 odpowiedzi.">
            <a:extLst>
              <a:ext uri="{FF2B5EF4-FFF2-40B4-BE49-F238E27FC236}">
                <a16:creationId xmlns:a16="http://schemas.microsoft.com/office/drawing/2014/main" id="{E5473B5D-5F0F-9741-BD75-E4F3F2BD6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81" y="1449853"/>
            <a:ext cx="11208589" cy="471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AAE99-8B6F-0346-B957-3DFA3D33B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Raport</a:t>
            </a:r>
            <a:r>
              <a:rPr lang="en-US" dirty="0"/>
              <a:t>  - </a:t>
            </a:r>
            <a:r>
              <a:rPr lang="en-US" dirty="0" err="1"/>
              <a:t>Konsultacje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“</a:t>
            </a:r>
            <a:r>
              <a:rPr lang="en-US" dirty="0" err="1"/>
              <a:t>Fundusz</a:t>
            </a:r>
            <a:r>
              <a:rPr lang="en-US" dirty="0"/>
              <a:t> </a:t>
            </a:r>
            <a:r>
              <a:rPr lang="en-US" dirty="0" err="1"/>
              <a:t>Osiedlowy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lata</a:t>
            </a:r>
            <a:r>
              <a:rPr lang="en-US" dirty="0"/>
              <a:t> 2020-2021”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Osiedlu</a:t>
            </a:r>
            <a:r>
              <a:rPr lang="en-US" dirty="0"/>
              <a:t> </a:t>
            </a:r>
            <a:r>
              <a:rPr lang="en-US" dirty="0" err="1"/>
              <a:t>Muchobór</a:t>
            </a:r>
            <a:r>
              <a:rPr lang="en-US" dirty="0"/>
              <a:t> </a:t>
            </a:r>
            <a:r>
              <a:rPr lang="en-US" dirty="0" err="1"/>
              <a:t>Wielki</a:t>
            </a:r>
            <a:r>
              <a:rPr lang="en-US" dirty="0"/>
              <a:t> we </a:t>
            </a:r>
            <a:r>
              <a:rPr lang="en-US" dirty="0" err="1"/>
              <a:t>Wrocławiu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1DCB4-D5FC-E243-814E-37A5EE74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4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201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Diamond Grid 16x9</vt:lpstr>
      <vt:lpstr>PowerPoint Presentation</vt:lpstr>
      <vt:lpstr>Wyniki konsultacji</vt:lpstr>
      <vt:lpstr>Wyniki konsultacji - zestawienie</vt:lpstr>
      <vt:lpstr>Wyniki konsultacji</vt:lpstr>
      <vt:lpstr>Wyniki konsultacji</vt:lpstr>
      <vt:lpstr>Wyniki konsultacji – dane statystyczne</vt:lpstr>
      <vt:lpstr>Wyniki konsultacji – dane statystyczne</vt:lpstr>
      <vt:lpstr>Wyniki konsultacji – dane statystyczne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2019-11-17T19:05:56Z</cp:lastPrinted>
  <dcterms:created xsi:type="dcterms:W3CDTF">2016-12-13T12:46:44Z</dcterms:created>
  <dcterms:modified xsi:type="dcterms:W3CDTF">2019-11-17T19:14:00Z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