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72" r:id="rId7"/>
    <p:sldId id="273" r:id="rId8"/>
    <p:sldId id="274" r:id="rId9"/>
    <p:sldId id="261" r:id="rId10"/>
    <p:sldId id="263" r:id="rId11"/>
    <p:sldId id="275" r:id="rId12"/>
    <p:sldId id="264" r:id="rId13"/>
    <p:sldId id="265" r:id="rId14"/>
    <p:sldId id="266" r:id="rId15"/>
    <p:sldId id="267" r:id="rId16"/>
    <p:sldId id="268" r:id="rId17"/>
    <p:sldId id="269" r:id="rId18"/>
    <p:sldId id="276" r:id="rId19"/>
    <p:sldId id="277" r:id="rId20"/>
    <p:sldId id="270" r:id="rId21"/>
    <p:sldId id="278" r:id="rId22"/>
    <p:sldId id="271" r:id="rId23"/>
    <p:sldId id="262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90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625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7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17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710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81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48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821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66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351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39CA9-8D84-4F01-9483-020B36D02F84}" type="datetimeFigureOut">
              <a:rPr lang="pl-PL" smtClean="0"/>
              <a:t>18.05.2020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3B98-DE83-4420-99C4-0BAD2B7706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32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00708" y="1700808"/>
            <a:ext cx="7342584" cy="1152128"/>
          </a:xfrm>
        </p:spPr>
        <p:txBody>
          <a:bodyPr>
            <a:normAutofit fontScale="90000"/>
          </a:bodyPr>
          <a:lstStyle/>
          <a:p>
            <a:r>
              <a:rPr lang="pl-PL" dirty="0"/>
              <a:t>Jaka powinna być </a:t>
            </a:r>
            <a:r>
              <a:rPr lang="pl-PL" dirty="0" err="1"/>
              <a:t>elektromobilność</a:t>
            </a:r>
            <a:r>
              <a:rPr lang="pl-PL" dirty="0"/>
              <a:t>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7624" y="3481920"/>
            <a:ext cx="6368752" cy="1675272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Konsultacje społeczne „Wrocławskiej strategii rozwoju </a:t>
            </a:r>
            <a:r>
              <a:rPr lang="pl-PL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elektromobilności</a:t>
            </a:r>
            <a:r>
              <a:rPr lang="pl-PL" sz="2800" dirty="0">
                <a:solidFill>
                  <a:schemeClr val="bg1">
                    <a:lumMod val="65000"/>
                  </a:schemeClr>
                </a:solidFill>
              </a:rPr>
              <a:t>”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75972545-3ED1-4E18-A2D5-5E6CE789E2F2}"/>
              </a:ext>
            </a:extLst>
          </p:cNvPr>
          <p:cNvCxnSpPr>
            <a:cxnSpLocks/>
          </p:cNvCxnSpPr>
          <p:nvPr/>
        </p:nvCxnSpPr>
        <p:spPr>
          <a:xfrm>
            <a:off x="2555776" y="3068960"/>
            <a:ext cx="396044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FB559667-2CD0-4B50-977F-CCD20EC14C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87FA050B-BB84-4D1C-9D05-0295716EB0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xmlns="" id="{97048DD2-B6E7-4B4F-A83E-CBD482AC72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83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4. Co skłoniłoby cię do zakupu samochodu elektrycznego? </a:t>
            </a:r>
            <a:r>
              <a:rPr lang="pl-PL" sz="2000" dirty="0"/>
              <a:t>(Wybierz maksymalnie 3 odpowiedzi)</a:t>
            </a:r>
          </a:p>
          <a:p>
            <a:pPr marL="0" indent="0">
              <a:buNone/>
            </a:pPr>
            <a:endParaRPr lang="pl-PL" sz="1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896610"/>
              </p:ext>
            </p:extLst>
          </p:nvPr>
        </p:nvGraphicFramePr>
        <p:xfrm>
          <a:off x="539552" y="1340768"/>
          <a:ext cx="8136904" cy="5375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0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2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Czynnik</a:t>
                      </a:r>
                    </a:p>
                  </a:txBody>
                  <a:tcPr marL="55618" marR="55618" marT="55618" marB="556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odpowiedzi</a:t>
                      </a:r>
                    </a:p>
                  </a:txBody>
                  <a:tcPr marL="55618" marR="55618" marT="55618" marB="5561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Dofinansowanie zakupu w ramach ogólnodostępnych programów dopłat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203 odpowiedzi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4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Ulgi podatkowe przy zakupie (np. zwrot akcyzy)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odpowiedzi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4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Ulgi podatkowe w okresie eksploatacji (np. odliczenie od dochodu)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odpowiedzi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4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Możliwość korzystania z darmowych, przeznaczonych specjalnie dla tych pojazdów, miejsc parkingowych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odpowiedzi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Preferencyjne warunki ładowania pojazdów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92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odpowiedzi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4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Wyłączność na poruszanie się po strefie czystego transportu ustanowionej w mieście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odpowiedzi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4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Możliwość korzystania z buspasów 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odpowiedzi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4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Większa ilość punktów ładowania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odpowiedzi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618" marR="55618" marT="55618" marB="55618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440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4.a. Inne. Jakie?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sz="1800" dirty="0"/>
              <a:t>Nic </a:t>
            </a:r>
            <a:r>
              <a:rPr lang="pl-PL" sz="1800" dirty="0">
                <a:solidFill>
                  <a:srgbClr val="00B0F0"/>
                </a:solidFill>
              </a:rPr>
              <a:t>(22 opinie)</a:t>
            </a:r>
          </a:p>
          <a:p>
            <a:pPr>
              <a:buFontTx/>
              <a:buChar char="-"/>
            </a:pPr>
            <a:r>
              <a:rPr lang="pl-PL" sz="1800" dirty="0"/>
              <a:t>Cena i inne ulgi finansowe </a:t>
            </a:r>
            <a:r>
              <a:rPr lang="pl-PL" sz="1800" dirty="0">
                <a:solidFill>
                  <a:srgbClr val="00B0F0"/>
                </a:solidFill>
              </a:rPr>
              <a:t>(15 opinii)</a:t>
            </a:r>
          </a:p>
          <a:p>
            <a:pPr>
              <a:buFontTx/>
              <a:buChar char="-"/>
            </a:pPr>
            <a:r>
              <a:rPr lang="pl-PL" sz="1800" dirty="0"/>
              <a:t>Większy zasięg / krótsze i tańsze ładowanie </a:t>
            </a:r>
            <a:r>
              <a:rPr lang="pl-PL" sz="1800" dirty="0">
                <a:solidFill>
                  <a:srgbClr val="00B0F0"/>
                </a:solidFill>
              </a:rPr>
              <a:t>(13 opinii)</a:t>
            </a:r>
          </a:p>
          <a:p>
            <a:pPr>
              <a:buFontTx/>
              <a:buChar char="-"/>
            </a:pPr>
            <a:r>
              <a:rPr lang="pl-PL" sz="1800" dirty="0"/>
              <a:t>Dostępność miejsc ładowania </a:t>
            </a:r>
            <a:r>
              <a:rPr lang="pl-PL" sz="1800" dirty="0">
                <a:solidFill>
                  <a:srgbClr val="00B0F0"/>
                </a:solidFill>
              </a:rPr>
              <a:t>(10 opinii)</a:t>
            </a:r>
          </a:p>
          <a:p>
            <a:pPr>
              <a:buFontTx/>
              <a:buChar char="-"/>
            </a:pPr>
            <a:r>
              <a:rPr lang="pl-PL" sz="1800" dirty="0"/>
              <a:t>Bardziej ekologiczne rozwiązania </a:t>
            </a:r>
            <a:r>
              <a:rPr lang="pl-PL" sz="1800" dirty="0">
                <a:solidFill>
                  <a:srgbClr val="00B0F0"/>
                </a:solidFill>
              </a:rPr>
              <a:t>(6 opinii)</a:t>
            </a:r>
          </a:p>
          <a:p>
            <a:pPr>
              <a:buFontTx/>
              <a:buChar char="-"/>
            </a:pPr>
            <a:r>
              <a:rPr lang="pl-PL" sz="1800" dirty="0"/>
              <a:t>Łatwiejsza naprawa usterek </a:t>
            </a:r>
            <a:r>
              <a:rPr lang="pl-PL" sz="1800" dirty="0">
                <a:solidFill>
                  <a:srgbClr val="00B0F0"/>
                </a:solidFill>
              </a:rPr>
              <a:t>(2 opinie)</a:t>
            </a:r>
          </a:p>
          <a:p>
            <a:pPr>
              <a:buFontTx/>
              <a:buChar char="-"/>
            </a:pPr>
            <a:r>
              <a:rPr lang="pl-PL" sz="1800" dirty="0"/>
              <a:t>Inne </a:t>
            </a:r>
            <a:r>
              <a:rPr lang="pl-PL" sz="1800" dirty="0">
                <a:solidFill>
                  <a:srgbClr val="00B0F0"/>
                </a:solidFill>
              </a:rPr>
              <a:t>(10 opinii)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3C8130A4-D17A-4DDA-86CD-7700AF8286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03ACC5FD-E71A-4977-98F8-9C6C4D0DBF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AFA820EF-A69B-42B6-A487-542A8BBACA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4715A0A0-1C99-4EA2-B717-A3C743A7C9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53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5. Jestem zwolennikiem/zwolenniczką pojazdów elektrycznych. Jakie jest twoje zdanie?</a:t>
            </a:r>
          </a:p>
          <a:p>
            <a:pPr marL="0" indent="0">
              <a:buNone/>
            </a:pPr>
            <a:endParaRPr lang="pl-PL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75411"/>
              </p:ext>
            </p:extLst>
          </p:nvPr>
        </p:nvGraphicFramePr>
        <p:xfrm>
          <a:off x="755576" y="2996952"/>
          <a:ext cx="7632848" cy="1780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19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1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19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26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7260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199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Zdecydowanie się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Raczej się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Nie mam zdania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Raczej się nie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Zdecydowanie się nie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1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odpowiedzi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124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147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45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54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39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E762FE40-B6D7-42D1-A6FC-04EAFC0C2A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7DDAF64A-B2E3-4046-A416-E505172919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5051454C-C301-4AE8-80F6-B971E8872A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D8319A32-2D55-4DC0-A923-CD5F6833CB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8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6. Pojazdy elektryczne to przyszłość motoryzacji. Jakie jest twoje zdanie?</a:t>
            </a:r>
          </a:p>
          <a:p>
            <a:pPr marL="0" indent="0">
              <a:buNone/>
            </a:pPr>
            <a:endParaRPr lang="pl-PL" sz="1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94547"/>
              </p:ext>
            </p:extLst>
          </p:nvPr>
        </p:nvGraphicFramePr>
        <p:xfrm>
          <a:off x="539552" y="3140968"/>
          <a:ext cx="7848874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7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7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79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86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086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73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Opinia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Zdecydowanie się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effectLst/>
                        </a:rPr>
                        <a:t>Raczej się zgadzam</a:t>
                      </a:r>
                      <a:endParaRPr lang="pl-PL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effectLst/>
                        </a:rPr>
                        <a:t>Nie mam zdania</a:t>
                      </a:r>
                      <a:endParaRPr lang="pl-PL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>
                          <a:effectLst/>
                        </a:rPr>
                        <a:t>Raczej się nie zgadzam</a:t>
                      </a:r>
                      <a:endParaRPr lang="pl-PL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Zdecydowanie się nie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odpowiedzi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119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146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44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54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46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9C8E2843-1313-4A92-9EE5-3569F7E497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469DFE84-3858-4E7A-AEB8-95A0997D0B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07235EB0-AB91-4CE0-80BF-44F852736F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809A8233-F7A9-441B-8FAA-C1081A0197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10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7. Bez aktywnego wsparcia państwa rynek pojazdów napędzanych prądem będzie rozwijał się zbyt wolno. Jakie jest twoje zdanie?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40667"/>
              </p:ext>
            </p:extLst>
          </p:nvPr>
        </p:nvGraphicFramePr>
        <p:xfrm>
          <a:off x="719571" y="2996952"/>
          <a:ext cx="7704858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39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3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39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46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460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25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Zdecydowanie się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Raczej się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Nie mam zdania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Raczej się nie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Zdecydowanie się nie zgadzam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0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odpowiedzi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158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118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40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38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55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E5020AD7-BCFD-42AE-9EEB-7701F5C9D8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DACCF568-8037-4A6B-859C-995FCC56E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FEF98067-07D1-48F2-A94D-CA203BC2D0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70DEBABC-ADA3-4001-82D0-B3E0338EFC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8. Transport zeroemisyjny pozwoli miastu zmniejszyć problem smogu. Jakie jest twoje zdanie?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666294"/>
              </p:ext>
            </p:extLst>
          </p:nvPr>
        </p:nvGraphicFramePr>
        <p:xfrm>
          <a:off x="863588" y="2698515"/>
          <a:ext cx="7416824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5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59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59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65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65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58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Zdecydowanie się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Raczej się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Nie mam zdania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Raczej się nie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Zdecydowanie się nie zgadzam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8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</a:t>
                      </a:r>
                      <a:r>
                        <a:rPr lang="pl-PL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119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155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44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45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46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47825" y="3573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A08C75BC-574D-4A2E-9041-01B5421663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C5360C45-BAA4-4805-A9FC-E03F54E74A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94A6072D-0100-4C5C-BAE3-F95A4CF974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F6C192AC-A672-4611-8A33-6400A1B601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22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9. Gdyby po mieście jeździły autobusy zeroemisyjne (brak spalin, hałasu, wyższy komfort jazdy) zamieniłbym/zamieniłabym środek transportu z samochodu na komunikację miejską.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800" b="1" dirty="0"/>
              <a:t>TAK</a:t>
            </a:r>
            <a:r>
              <a:rPr lang="pl-PL" sz="1800" dirty="0"/>
              <a:t> – 165 odpowiedzi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b="1" dirty="0"/>
              <a:t>NIE MAM ZDANIA </a:t>
            </a:r>
            <a:r>
              <a:rPr lang="pl-PL" sz="1800" dirty="0"/>
              <a:t>– 79 odpowiedzi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b="1" dirty="0"/>
              <a:t>NIE</a:t>
            </a:r>
            <a:r>
              <a:rPr lang="pl-PL" sz="1800" dirty="0"/>
              <a:t> – 165 odpowiedzi</a:t>
            </a:r>
          </a:p>
          <a:p>
            <a:pPr marL="0" indent="0">
              <a:buNone/>
            </a:pPr>
            <a:endParaRPr lang="pl-PL" sz="18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063A23D9-71D7-41E3-A2FD-FB14F5681E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846665CB-C2D6-4684-82B1-BDF2A94540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53D6244D-6EF8-488D-B00F-6E0072959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A2AEF6AF-4162-49EF-9A5B-3B83577038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42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10. Na ile twoim zdaniem istotnym kierunkiem rozwoju Wrocławia jest transport nisko- i zeroemisyjny?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37928"/>
              </p:ext>
            </p:extLst>
          </p:nvPr>
        </p:nvGraphicFramePr>
        <p:xfrm>
          <a:off x="611560" y="2780929"/>
          <a:ext cx="7776866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07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07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07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14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14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Najważniejszym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Ważnym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Umiarkowanie ważnym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Nie mam zdania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Nieważnym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Niepotrzebnym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</a:t>
                      </a:r>
                      <a:r>
                        <a:rPr lang="pl-PL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42 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170 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118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29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39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983E5840-8DA8-4595-865A-E76C7818BE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84B703FD-DD2C-4040-A59B-46EEC6E848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824674E6-B654-43B7-9997-958749DD56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F05328FE-DA8C-498D-B3C6-2C239D78D2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16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11. Gdzie najchętniej korzystałbyś/korzystałabyś z infrastruktury stacji ładowania samochodów?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67359"/>
              </p:ext>
            </p:extLst>
          </p:nvPr>
        </p:nvGraphicFramePr>
        <p:xfrm>
          <a:off x="611560" y="2852936"/>
          <a:ext cx="7704855" cy="2523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0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09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72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Miejsce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W domu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W miejscu pracy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W miejscach publicznych, takich jak: stacje ładowania na parkingach i stacje benzynowe czy przy centrach handlowych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Nie mam zdania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4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odpowiedzi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165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64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115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49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6D123DC5-C638-4057-9C6E-97BE6A0469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CF2D5506-F708-4AFC-AE6F-F2C3E4E51E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58E60130-3065-4C62-873B-F1C45C7A96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54F9B643-84BB-41FF-97F3-56FCCB8C7F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42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11.a.  Inne. Jakie?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sz="1800" dirty="0"/>
              <a:t>Nigdzie / nie będę korzystać / sprzeciw dla budowy stacji ładowania </a:t>
            </a:r>
            <a:r>
              <a:rPr lang="pl-PL" sz="1800" dirty="0">
                <a:solidFill>
                  <a:srgbClr val="00B0F0"/>
                </a:solidFill>
              </a:rPr>
              <a:t>(14 opinii)</a:t>
            </a:r>
          </a:p>
          <a:p>
            <a:pPr marL="0" indent="0">
              <a:buNone/>
            </a:pP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Inne opinie </a:t>
            </a:r>
            <a:r>
              <a:rPr lang="pl-PL" sz="1800" dirty="0">
                <a:solidFill>
                  <a:srgbClr val="00B0F0"/>
                </a:solidFill>
              </a:rPr>
              <a:t>(8 opinii)</a:t>
            </a:r>
          </a:p>
          <a:p>
            <a:pPr marL="0" indent="0">
              <a:buNone/>
            </a:pP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W domu / w pracy </a:t>
            </a:r>
            <a:r>
              <a:rPr lang="pl-PL" sz="1800" dirty="0">
                <a:solidFill>
                  <a:srgbClr val="00B0F0"/>
                </a:solidFill>
              </a:rPr>
              <a:t>(4 opinie)</a:t>
            </a:r>
          </a:p>
          <a:p>
            <a:pPr marL="0" indent="0">
              <a:buNone/>
            </a:pP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Inne lokalizacje </a:t>
            </a:r>
            <a:r>
              <a:rPr lang="pl-PL" sz="1800" dirty="0">
                <a:solidFill>
                  <a:srgbClr val="00B0F0"/>
                </a:solidFill>
              </a:rPr>
              <a:t>(4 opinie)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53FEECF0-66A2-4283-95F2-17A1D3BDC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070E79A4-99AA-4AF5-8F7F-D0C30F432D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F6429AC3-587C-4EF5-811A-4BEFB954B1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E2D66076-C5AE-438E-822D-DCDDE4AF99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6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Agenda spotkania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65394"/>
            <a:ext cx="8867328" cy="4525963"/>
          </a:xfrm>
        </p:spPr>
        <p:txBody>
          <a:bodyPr>
            <a:normAutofit/>
          </a:bodyPr>
          <a:lstStyle/>
          <a:p>
            <a:r>
              <a:rPr lang="pl-PL" sz="2000" dirty="0"/>
              <a:t>Informacje o konsultacjach</a:t>
            </a:r>
          </a:p>
          <a:p>
            <a:endParaRPr lang="pl-PL" sz="2000" dirty="0"/>
          </a:p>
          <a:p>
            <a:r>
              <a:rPr lang="pl-PL" sz="2000" dirty="0"/>
              <a:t>Wnioski z ankiety wstępnej</a:t>
            </a:r>
          </a:p>
          <a:p>
            <a:endParaRPr lang="pl-PL" sz="2000" dirty="0"/>
          </a:p>
          <a:p>
            <a:r>
              <a:rPr lang="pl-PL" sz="2000" dirty="0"/>
              <a:t>Zaprezentowanie Wrocławskiej strategii rozwoju </a:t>
            </a:r>
            <a:r>
              <a:rPr lang="pl-PL" sz="2000" dirty="0" err="1"/>
              <a:t>elektromobilności</a:t>
            </a:r>
            <a:endParaRPr lang="pl-PL" sz="2000" dirty="0"/>
          </a:p>
          <a:p>
            <a:endParaRPr lang="pl-PL" sz="2000" dirty="0"/>
          </a:p>
          <a:p>
            <a:r>
              <a:rPr lang="pl-PL" sz="2000" dirty="0"/>
              <a:t>Sesja pytań i odpowiedzi</a:t>
            </a:r>
          </a:p>
          <a:p>
            <a:endParaRPr lang="pl-PL" sz="2000" dirty="0"/>
          </a:p>
          <a:p>
            <a:r>
              <a:rPr lang="pl-PL" sz="2000" dirty="0"/>
              <a:t>Zakończenie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xmlns="" id="{40053C81-96CC-4B05-BEFF-B2BDEF89EB81}"/>
              </a:ext>
            </a:extLst>
          </p:cNvPr>
          <p:cNvCxnSpPr>
            <a:cxnSpLocks/>
          </p:cNvCxnSpPr>
          <p:nvPr/>
        </p:nvCxnSpPr>
        <p:spPr>
          <a:xfrm>
            <a:off x="2304256" y="1417638"/>
            <a:ext cx="453548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4B0720FF-1BD8-4BF5-A643-7FDB6883DE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4994EEBF-AD26-4539-B516-892CCACE1B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363580DA-EFBF-4D2B-94F5-256F531791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xmlns="" id="{3C730046-9A70-4656-B785-7F7DB0320D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01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12. Jakie, twoim zdaniem, należy podejmować działania, i jakie inwestycje w zakresie transportu i infrastruktury transportowej trzeba wdrażać na terenie Wrocławia, aby przyczyniło się to do rozwoju </a:t>
            </a:r>
            <a:r>
              <a:rPr lang="pl-PL" sz="2400" dirty="0" err="1"/>
              <a:t>elektromobilności</a:t>
            </a:r>
            <a:r>
              <a:rPr lang="pl-PL" sz="2400" dirty="0"/>
              <a:t>?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84812"/>
              </p:ext>
            </p:extLst>
          </p:nvPr>
        </p:nvGraphicFramePr>
        <p:xfrm>
          <a:off x="539552" y="2636912"/>
          <a:ext cx="8064896" cy="3781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Działania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</a:t>
                      </a:r>
                      <a:r>
                        <a:rPr lang="pl-PL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Rozwój publicznej infrastruktury ładowania pojazdów elektrycznych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245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Zakup autobusów elektrycznych do komunikacji miejskiej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243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Rozwój systemu wypożyczania rowerów elektrycznych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137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Rozwój systemu wypożyczania samochodów/samochodów elektrycznych na minuty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129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Miejsca parkingowe przeznaczone dla samochodów elektrycznych/ samochodów na minuty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118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Projekty badawcze w zakresie wykorzystania pojazdów autonomicznych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96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Rozwój systemu wypożyczania skuterów elektrycznych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63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Rozwój systemu wypożyczania hulajnóg elektrycznych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59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Nie mam zdania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30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27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12.a. Inne. Jakie?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>
              <a:buNone/>
            </a:pP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Rozwoju </a:t>
            </a:r>
            <a:r>
              <a:rPr lang="pl-PL" sz="1800" dirty="0" err="1"/>
              <a:t>elektromobilności</a:t>
            </a:r>
            <a:r>
              <a:rPr lang="pl-PL" sz="1800" dirty="0"/>
              <a:t> nie trzeba wspierać </a:t>
            </a:r>
            <a:r>
              <a:rPr lang="pl-PL" sz="1800" dirty="0">
                <a:solidFill>
                  <a:srgbClr val="00B0F0"/>
                </a:solidFill>
              </a:rPr>
              <a:t>(15 opinii)</a:t>
            </a:r>
          </a:p>
          <a:p>
            <a:pPr>
              <a:buFontTx/>
              <a:buChar char="-"/>
            </a:pPr>
            <a:r>
              <a:rPr lang="pl-PL" sz="1800" dirty="0"/>
              <a:t>Inwestowanie w transport publiczny (autobusy, tramwaje, kolej) </a:t>
            </a:r>
            <a:r>
              <a:rPr lang="pl-PL" sz="1800" dirty="0">
                <a:solidFill>
                  <a:srgbClr val="00B0F0"/>
                </a:solidFill>
              </a:rPr>
              <a:t>(14 opinii)</a:t>
            </a:r>
          </a:p>
          <a:p>
            <a:pPr>
              <a:buFontTx/>
              <a:buChar char="-"/>
            </a:pPr>
            <a:r>
              <a:rPr lang="pl-PL" sz="1800" dirty="0"/>
              <a:t>Inne działania służące rozwojowi </a:t>
            </a:r>
            <a:r>
              <a:rPr lang="pl-PL" sz="1800" dirty="0" err="1"/>
              <a:t>elektromobilności</a:t>
            </a:r>
            <a:r>
              <a:rPr lang="pl-PL" sz="1800" dirty="0"/>
              <a:t> i pojazdów napędzanych paliwami alternatywnymi </a:t>
            </a:r>
            <a:r>
              <a:rPr lang="pl-PL" sz="1800" dirty="0">
                <a:solidFill>
                  <a:srgbClr val="00B0F0"/>
                </a:solidFill>
              </a:rPr>
              <a:t>(13 opinii)</a:t>
            </a:r>
          </a:p>
          <a:p>
            <a:pPr>
              <a:buFontTx/>
              <a:buChar char="-"/>
            </a:pPr>
            <a:r>
              <a:rPr lang="pl-PL" sz="1800" dirty="0"/>
              <a:t>Inwestowanie w infrastrukturę transportową </a:t>
            </a:r>
            <a:r>
              <a:rPr lang="pl-PL" sz="1800" dirty="0">
                <a:solidFill>
                  <a:srgbClr val="00B0F0"/>
                </a:solidFill>
              </a:rPr>
              <a:t>(5 opinii)</a:t>
            </a:r>
          </a:p>
          <a:p>
            <a:pPr>
              <a:buFontTx/>
              <a:buChar char="-"/>
            </a:pPr>
            <a:r>
              <a:rPr lang="pl-PL" sz="1800" dirty="0"/>
              <a:t>Inne opinie </a:t>
            </a:r>
            <a:r>
              <a:rPr lang="pl-PL" sz="1800" dirty="0">
                <a:solidFill>
                  <a:srgbClr val="00B0F0"/>
                </a:solidFill>
              </a:rPr>
              <a:t>(5 opinii)</a:t>
            </a:r>
          </a:p>
          <a:p>
            <a:pPr>
              <a:buFontTx/>
              <a:buChar char="-"/>
            </a:pPr>
            <a:endParaRPr lang="pl-PL" sz="18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AFD374DF-49C6-4F9B-9B36-6701B4618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8095909A-5F88-4D46-8710-C448D2644E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7867BB8B-055D-4936-BC36-02D1BEA39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AC64D7A0-B495-4204-9CEF-64EF3376D2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27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69182"/>
            <a:ext cx="8229600" cy="5519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13. Jeśli chciałbyś/chciałabyś złożyć do opracowywanej „Wrocławskiej strategii rozwoju </a:t>
            </a:r>
            <a:r>
              <a:rPr lang="pl-PL" sz="2400" dirty="0" err="1"/>
              <a:t>elektromobilności</a:t>
            </a:r>
            <a:r>
              <a:rPr lang="pl-PL" sz="2400" dirty="0"/>
              <a:t>” inną opinię, prosimy o wpisanie jej wraz z uzasadnieniem poniżej. 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sz="1800" dirty="0"/>
              <a:t>Rozwijanie (infrastruktury dla) komunikacji zbiorowej oraz infrastruktury rowerowej </a:t>
            </a:r>
            <a:r>
              <a:rPr lang="pl-PL" sz="1800" dirty="0">
                <a:solidFill>
                  <a:srgbClr val="00B0F0"/>
                </a:solidFill>
              </a:rPr>
              <a:t>(27 opinii)</a:t>
            </a:r>
          </a:p>
          <a:p>
            <a:pPr>
              <a:buFontTx/>
              <a:buChar char="-"/>
            </a:pPr>
            <a:r>
              <a:rPr lang="pl-PL" sz="1800" dirty="0"/>
              <a:t>Rozwój innych sposobów przemieszczania się  </a:t>
            </a:r>
            <a:r>
              <a:rPr lang="pl-PL" sz="1800" dirty="0">
                <a:solidFill>
                  <a:srgbClr val="00B0F0"/>
                </a:solidFill>
              </a:rPr>
              <a:t>(3 opinie)</a:t>
            </a:r>
          </a:p>
          <a:p>
            <a:pPr>
              <a:buFontTx/>
              <a:buChar char="-"/>
            </a:pPr>
            <a:r>
              <a:rPr lang="pl-PL" sz="1800" dirty="0"/>
              <a:t>Sprzeciw dla dotowania </a:t>
            </a:r>
            <a:r>
              <a:rPr lang="pl-PL" sz="1800" dirty="0" err="1"/>
              <a:t>elektromobilności</a:t>
            </a:r>
            <a:r>
              <a:rPr lang="pl-PL" sz="1800" dirty="0"/>
              <a:t> </a:t>
            </a:r>
            <a:r>
              <a:rPr lang="pl-PL" sz="1800" dirty="0">
                <a:solidFill>
                  <a:srgbClr val="00B0F0"/>
                </a:solidFill>
              </a:rPr>
              <a:t>(25 opinii)</a:t>
            </a:r>
          </a:p>
          <a:p>
            <a:pPr>
              <a:buFontTx/>
              <a:buChar char="-"/>
            </a:pPr>
            <a:r>
              <a:rPr lang="pl-PL" sz="1800" dirty="0"/>
              <a:t>Opinie dot. rozwoju </a:t>
            </a:r>
            <a:r>
              <a:rPr lang="pl-PL" sz="1800" dirty="0" err="1"/>
              <a:t>elektromobilności</a:t>
            </a:r>
            <a:r>
              <a:rPr lang="pl-PL" sz="1800" dirty="0"/>
              <a:t> (samochodów) </a:t>
            </a:r>
            <a:r>
              <a:rPr lang="pl-PL" sz="1800" dirty="0">
                <a:solidFill>
                  <a:srgbClr val="00B0F0"/>
                </a:solidFill>
              </a:rPr>
              <a:t>(21 opinii)</a:t>
            </a:r>
          </a:p>
          <a:p>
            <a:pPr>
              <a:buFontTx/>
              <a:buChar char="-"/>
            </a:pPr>
            <a:r>
              <a:rPr lang="pl-PL" sz="1800" dirty="0"/>
              <a:t>Sprzeciw dla ograniczeń dla aut </a:t>
            </a:r>
            <a:r>
              <a:rPr lang="pl-PL" sz="1800" dirty="0">
                <a:solidFill>
                  <a:srgbClr val="00B0F0"/>
                </a:solidFill>
              </a:rPr>
              <a:t>(3 opinie)</a:t>
            </a:r>
          </a:p>
          <a:p>
            <a:pPr>
              <a:buFontTx/>
              <a:buChar char="-"/>
            </a:pPr>
            <a:r>
              <a:rPr lang="pl-PL" sz="1800" dirty="0"/>
              <a:t>Inne </a:t>
            </a:r>
            <a:r>
              <a:rPr lang="pl-PL" sz="1800" dirty="0">
                <a:solidFill>
                  <a:srgbClr val="00B0F0"/>
                </a:solidFill>
              </a:rPr>
              <a:t>(12 opinii)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DDFCDB40-A0C3-41E7-82A6-9B1402694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84FDADDA-6652-4430-85F5-A1D6793A2E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2A3BEAF3-00FD-4148-9E44-7631C782D3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0153F6EF-B8DC-496F-8254-95FBC4EB5D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7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30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Co konsultujemy?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2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rgbClr val="00B0F0"/>
                </a:solidFill>
              </a:rPr>
              <a:t>Dokument pn.: „Wrocławska strategia rozwoju </a:t>
            </a:r>
            <a:r>
              <a:rPr lang="pl-PL" sz="2000" dirty="0" err="1">
                <a:solidFill>
                  <a:srgbClr val="00B0F0"/>
                </a:solidFill>
              </a:rPr>
              <a:t>elektromobilności</a:t>
            </a:r>
            <a:r>
              <a:rPr lang="pl-PL" sz="2000" dirty="0">
                <a:solidFill>
                  <a:srgbClr val="00B0F0"/>
                </a:solidFill>
              </a:rPr>
              <a:t>”.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Rozwój infrastruktury ładowania dla pojazdów z alternatywnym paliwem</a:t>
            </a:r>
          </a:p>
          <a:p>
            <a:endParaRPr lang="pl-PL" sz="2000" dirty="0"/>
          </a:p>
          <a:p>
            <a:r>
              <a:rPr lang="pl-PL" sz="2000" dirty="0"/>
              <a:t>Udogodnienia dla samochodów elektrycznych i wodorowych oraz współdzielonej mobilności</a:t>
            </a:r>
          </a:p>
          <a:p>
            <a:endParaRPr lang="pl-PL" sz="2000" dirty="0"/>
          </a:p>
          <a:p>
            <a:r>
              <a:rPr lang="pl-PL" sz="2000" dirty="0"/>
              <a:t>Integracja nowych technologii w zakresie transportu</a:t>
            </a:r>
          </a:p>
          <a:p>
            <a:endParaRPr lang="pl-PL" sz="2000" dirty="0"/>
          </a:p>
          <a:p>
            <a:r>
              <a:rPr lang="pl-PL" sz="2000" dirty="0"/>
              <a:t>Rozwój </a:t>
            </a:r>
            <a:r>
              <a:rPr lang="pl-PL" sz="2000" dirty="0" err="1"/>
              <a:t>bezemisyjnego</a:t>
            </a:r>
            <a:r>
              <a:rPr lang="pl-PL" sz="2000" dirty="0"/>
              <a:t> transportu publicznego</a:t>
            </a:r>
          </a:p>
          <a:p>
            <a:endParaRPr lang="pl-PL" sz="2000" dirty="0"/>
          </a:p>
          <a:p>
            <a:r>
              <a:rPr lang="pl-PL" sz="2000" dirty="0"/>
              <a:t>Działania Gminy w zakresie propagowania </a:t>
            </a:r>
            <a:r>
              <a:rPr lang="pl-PL" sz="2000" dirty="0" err="1"/>
              <a:t>elektromobilności</a:t>
            </a:r>
            <a:endParaRPr lang="pl-PL" sz="2000" dirty="0"/>
          </a:p>
          <a:p>
            <a:pPr marL="0" indent="0">
              <a:buNone/>
            </a:pPr>
            <a:endParaRPr lang="pl-PL" b="1" dirty="0"/>
          </a:p>
          <a:p>
            <a:endParaRPr lang="pl-PL" dirty="0"/>
          </a:p>
        </p:txBody>
      </p: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56B303E1-4BDC-4A3C-9544-1A6BD9CC39DB}"/>
              </a:ext>
            </a:extLst>
          </p:cNvPr>
          <p:cNvCxnSpPr>
            <a:cxnSpLocks/>
          </p:cNvCxnSpPr>
          <p:nvPr/>
        </p:nvCxnSpPr>
        <p:spPr>
          <a:xfrm>
            <a:off x="2304256" y="1417638"/>
            <a:ext cx="453548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CC0503C2-C4FC-46E4-A131-A60972316D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BACAB0D9-B799-4ABD-A3AD-59A17F5E84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2396EB4E-E6D8-45B9-A83E-63F4F49D59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15004718-783F-425A-B4CD-146467A46B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6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Jak konsultujemy?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/>
          </a:bodyPr>
          <a:lstStyle/>
          <a:p>
            <a:r>
              <a:rPr lang="pl-PL" sz="2400" b="1" dirty="0"/>
              <a:t>ANKIETA WSTĘPNA</a:t>
            </a:r>
            <a:r>
              <a:rPr lang="pl-PL" sz="2400" dirty="0"/>
              <a:t> | 23.03–05.04.2020 r. | 408 ankiet</a:t>
            </a:r>
          </a:p>
          <a:p>
            <a:endParaRPr lang="pl-PL" sz="2400" dirty="0"/>
          </a:p>
          <a:p>
            <a:r>
              <a:rPr lang="pl-PL" sz="2400" b="1" dirty="0">
                <a:solidFill>
                  <a:srgbClr val="00B0F0"/>
                </a:solidFill>
              </a:rPr>
              <a:t>WIDEOSPOTKANIE KONSULTACYJNE</a:t>
            </a:r>
            <a:r>
              <a:rPr lang="pl-PL" sz="2400" dirty="0">
                <a:solidFill>
                  <a:srgbClr val="00B0F0"/>
                </a:solidFill>
              </a:rPr>
              <a:t> | 20.05.2020 r., g. 17:30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FORMULARZ OPINII</a:t>
            </a:r>
            <a:r>
              <a:rPr lang="pl-PL" sz="2400" dirty="0"/>
              <a:t> | 18.05-31.05.2020 r. | dostępny na stronie konsultacji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xmlns="" id="{7B2B11EC-B5AD-4350-8E14-984C3DCEDE8D}"/>
              </a:ext>
            </a:extLst>
          </p:cNvPr>
          <p:cNvCxnSpPr>
            <a:cxnSpLocks/>
          </p:cNvCxnSpPr>
          <p:nvPr/>
        </p:nvCxnSpPr>
        <p:spPr>
          <a:xfrm>
            <a:off x="2304256" y="1417638"/>
            <a:ext cx="453548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546FE715-75B1-4347-A483-ABF65148AB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508CF36F-5C6D-46EA-9ECA-C8674DD3CC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5C064A9C-D3F1-435B-B3FB-54423B4C58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759A457A-3BC1-4BA6-B5E6-982D3087F2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4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Wnioski z ankiety</a:t>
            </a:r>
          </a:p>
        </p:txBody>
      </p:sp>
      <p:pic>
        <p:nvPicPr>
          <p:cNvPr id="1028" name="Picture 4" descr="Ankiety online - zalety i wady ankiet internetowych - czy warto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89" y="1988840"/>
            <a:ext cx="5687616" cy="383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xmlns="" id="{1539DCCD-002B-499E-9EDF-461A563AFD61}"/>
              </a:ext>
            </a:extLst>
          </p:cNvPr>
          <p:cNvCxnSpPr>
            <a:cxnSpLocks/>
          </p:cNvCxnSpPr>
          <p:nvPr/>
        </p:nvCxnSpPr>
        <p:spPr>
          <a:xfrm>
            <a:off x="2304256" y="1417638"/>
            <a:ext cx="4535488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1171DB2C-FD7D-4B15-87F7-9C967B2E54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C36B6E6D-B172-49A0-BC10-AF131CAA00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D630A181-8D23-48A5-A24B-90655B2CF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0B400793-7474-4CA3-A8A3-D3FDDB2A4F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5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1. Czy korzystasz ze środków transportu wypożyczanych na minuty np. hulajnoga elektryczna, rower miejski, skuter elektryczny, samochód elektryczny? </a:t>
            </a:r>
          </a:p>
          <a:p>
            <a:pPr marL="0" indent="0">
              <a:buNone/>
            </a:pPr>
            <a:endParaRPr lang="pl-PL" sz="2800" b="1" dirty="0"/>
          </a:p>
          <a:p>
            <a:pPr marL="0" indent="0">
              <a:buNone/>
            </a:pPr>
            <a:r>
              <a:rPr lang="pl-PL" sz="2800" b="1" dirty="0"/>
              <a:t>TAK</a:t>
            </a:r>
            <a:r>
              <a:rPr lang="pl-PL" sz="2800" dirty="0"/>
              <a:t> - 209 odpowiedzi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b="1" dirty="0"/>
              <a:t>NIE </a:t>
            </a:r>
            <a:r>
              <a:rPr lang="pl-PL" sz="2800" dirty="0"/>
              <a:t>– 200 odpowiedzi</a:t>
            </a:r>
          </a:p>
          <a:p>
            <a:pPr marL="457200" indent="-457200">
              <a:buAutoNum type="arabicPeriod"/>
            </a:pPr>
            <a:endParaRPr lang="pl-PL" sz="19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E85FD2C9-9579-4668-B520-DE5EB73708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B40572F8-590A-40A6-9BA6-353178AA3C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B9030851-C7FF-4266-A1A2-C6421A784C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C384099F-9054-4AAB-9D54-A108AE7B6B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9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2. Co skłania/skłoniłoby cię do korzystania ze środków transportu wypożyczanych na minuty np.: hulajnoga elektryczna, rower miejski, skuter elektryczny, samochód elektryczny?</a:t>
            </a:r>
          </a:p>
          <a:p>
            <a:pPr marL="0" indent="0" algn="ctr">
              <a:buNone/>
            </a:pPr>
            <a:r>
              <a:rPr lang="pl-PL" sz="2400" dirty="0"/>
              <a:t>(wybierz dowolną liczbę odpowiedzi)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>
              <a:buNone/>
            </a:pPr>
            <a:endParaRPr lang="pl-PL" sz="1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204848"/>
              </p:ext>
            </p:extLst>
          </p:nvPr>
        </p:nvGraphicFramePr>
        <p:xfrm>
          <a:off x="457200" y="3645024"/>
          <a:ext cx="8229600" cy="1633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88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Czynnik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koszty przejazdu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wygoda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szybkość przemieszczania się po mieście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>
                          <a:effectLst/>
                        </a:rPr>
                        <a:t>aspekt ekologiczny</a:t>
                      </a:r>
                      <a:endParaRPr lang="pl-PL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dostępność środków transportu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odpowiedzi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235 odpowiedzi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186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odpowiedzi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208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odpowiedzi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208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odpowiedzi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231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odpowiedzi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8F97617B-35DF-4AB7-9C50-9CC395D650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8C31BE67-47B0-492B-899F-77E2B7F943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9DE442E2-C3F8-4338-80BC-BA2B919D17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4E23AF67-5787-43B3-9588-7565FEEBFF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45719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2.a. Inne. Jakie?</a:t>
            </a:r>
            <a:br>
              <a:rPr lang="pl-PL" sz="2400" dirty="0"/>
            </a:br>
            <a:endParaRPr lang="pl-PL" dirty="0"/>
          </a:p>
          <a:p>
            <a:pPr>
              <a:buFontTx/>
              <a:buChar char="-"/>
            </a:pPr>
            <a:r>
              <a:rPr lang="pl-PL" sz="2000" dirty="0"/>
              <a:t>Nic / posiadam własny środek transportu </a:t>
            </a:r>
            <a:r>
              <a:rPr lang="pl-PL" sz="2000" dirty="0">
                <a:solidFill>
                  <a:srgbClr val="00B0F0"/>
                </a:solidFill>
              </a:rPr>
              <a:t>(12 opinii)</a:t>
            </a:r>
          </a:p>
          <a:p>
            <a:pPr>
              <a:buFontTx/>
              <a:buChar char="-"/>
            </a:pPr>
            <a:r>
              <a:rPr lang="pl-PL" sz="2000" dirty="0"/>
              <a:t>Sposób naliczania opłat / cena </a:t>
            </a:r>
            <a:r>
              <a:rPr lang="pl-PL" sz="2000" dirty="0">
                <a:solidFill>
                  <a:srgbClr val="00B0F0"/>
                </a:solidFill>
              </a:rPr>
              <a:t>(9 opinii)</a:t>
            </a:r>
          </a:p>
          <a:p>
            <a:pPr>
              <a:buFontTx/>
              <a:buChar char="-"/>
            </a:pPr>
            <a:r>
              <a:rPr lang="pl-PL" sz="2000" dirty="0"/>
              <a:t>Bezpieczeństwo </a:t>
            </a:r>
            <a:r>
              <a:rPr lang="pl-PL" sz="2000" dirty="0">
                <a:solidFill>
                  <a:srgbClr val="00B0F0"/>
                </a:solidFill>
              </a:rPr>
              <a:t>(7 opinii)</a:t>
            </a:r>
          </a:p>
          <a:p>
            <a:pPr>
              <a:buFontTx/>
              <a:buChar char="-"/>
            </a:pPr>
            <a:r>
              <a:rPr lang="pl-PL" sz="2000" dirty="0"/>
              <a:t>Rozwój infrastruktury np. ścieżek rowerowych </a:t>
            </a:r>
            <a:r>
              <a:rPr lang="pl-PL" sz="2000" dirty="0">
                <a:solidFill>
                  <a:srgbClr val="00B0F0"/>
                </a:solidFill>
              </a:rPr>
              <a:t>(6 opinii)</a:t>
            </a:r>
          </a:p>
          <a:p>
            <a:pPr>
              <a:buFontTx/>
              <a:buChar char="-"/>
            </a:pPr>
            <a:r>
              <a:rPr lang="pl-PL" sz="2000" dirty="0"/>
              <a:t>Uproszczenie korzystania </a:t>
            </a:r>
            <a:r>
              <a:rPr lang="pl-PL" sz="2000" dirty="0">
                <a:solidFill>
                  <a:srgbClr val="00B0F0"/>
                </a:solidFill>
              </a:rPr>
              <a:t>(6 opinii)</a:t>
            </a:r>
          </a:p>
          <a:p>
            <a:pPr>
              <a:buFontTx/>
              <a:buChar char="-"/>
            </a:pPr>
            <a:r>
              <a:rPr lang="pl-PL" sz="2000" dirty="0"/>
              <a:t>Alternatywa dla MPK </a:t>
            </a:r>
            <a:r>
              <a:rPr lang="pl-PL" sz="2000" dirty="0">
                <a:solidFill>
                  <a:srgbClr val="00B0F0"/>
                </a:solidFill>
              </a:rPr>
              <a:t>(5 opinii)</a:t>
            </a:r>
          </a:p>
          <a:p>
            <a:pPr>
              <a:buFontTx/>
              <a:buChar char="-"/>
            </a:pPr>
            <a:r>
              <a:rPr lang="pl-PL" sz="2000" dirty="0"/>
              <a:t>Udogodnienia np. możliwość korzystania z </a:t>
            </a:r>
            <a:r>
              <a:rPr lang="pl-PL" sz="2000" dirty="0" err="1"/>
              <a:t>busapasa</a:t>
            </a:r>
            <a:r>
              <a:rPr lang="pl-PL" sz="2000" dirty="0"/>
              <a:t> / miejsca parkingowe </a:t>
            </a:r>
            <a:r>
              <a:rPr lang="pl-PL" sz="2000" dirty="0">
                <a:solidFill>
                  <a:srgbClr val="00B0F0"/>
                </a:solidFill>
              </a:rPr>
              <a:t>(4 opinie)</a:t>
            </a:r>
          </a:p>
          <a:p>
            <a:pPr>
              <a:buFontTx/>
              <a:buChar char="-"/>
            </a:pPr>
            <a:r>
              <a:rPr lang="pl-PL" sz="2000" dirty="0"/>
              <a:t>Sprawność </a:t>
            </a:r>
            <a:r>
              <a:rPr lang="pl-PL" sz="2000" dirty="0">
                <a:solidFill>
                  <a:srgbClr val="00B0F0"/>
                </a:solidFill>
              </a:rPr>
              <a:t>(4 opinie)</a:t>
            </a:r>
          </a:p>
          <a:p>
            <a:pPr>
              <a:buFontTx/>
              <a:buChar char="-"/>
            </a:pPr>
            <a:r>
              <a:rPr lang="pl-PL" sz="2000" dirty="0"/>
              <a:t>Frajda </a:t>
            </a:r>
            <a:r>
              <a:rPr lang="pl-PL" sz="2000" dirty="0">
                <a:solidFill>
                  <a:srgbClr val="00B0F0"/>
                </a:solidFill>
              </a:rPr>
              <a:t>(4 opinie)</a:t>
            </a:r>
          </a:p>
          <a:p>
            <a:pPr>
              <a:buFontTx/>
              <a:buChar char="-"/>
            </a:pPr>
            <a:r>
              <a:rPr lang="pl-PL" sz="2000" dirty="0"/>
              <a:t>Inne </a:t>
            </a:r>
            <a:r>
              <a:rPr lang="pl-PL" sz="2000" dirty="0">
                <a:solidFill>
                  <a:srgbClr val="00B0F0"/>
                </a:solidFill>
              </a:rPr>
              <a:t>(18 opinii)</a:t>
            </a:r>
          </a:p>
          <a:p>
            <a:pPr>
              <a:buFontTx/>
              <a:buChar char="-"/>
            </a:pPr>
            <a:endParaRPr lang="pl-PL" sz="18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E4792B6F-6666-4364-B740-22AE5DE667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07F8259D-5957-4153-821B-B8057C2BE9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FB52A54C-CB87-45A2-BF73-AB7A50C542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4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3. Czy kiedykolwiek rozważałeś/rozważałaś zakup samochodu elektrycznego? 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90237"/>
              </p:ext>
            </p:extLst>
          </p:nvPr>
        </p:nvGraphicFramePr>
        <p:xfrm>
          <a:off x="457200" y="2483184"/>
          <a:ext cx="8280923" cy="3160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27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27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2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27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27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835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835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Odpowiedź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b="0" dirty="0">
                          <a:effectLst/>
                        </a:rPr>
                        <a:t>Jestem posiadaczem/posiadaczką takiego auta lub korzystam z tego rodzaju pojazdu w ramach wypożyczalni samochodów na minuty  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b="0" dirty="0">
                          <a:effectLst/>
                        </a:rPr>
                        <a:t>Rozważam zakup w najbliższym czasie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b="0" dirty="0">
                          <a:effectLst/>
                        </a:rPr>
                        <a:t>Rozważam zakup, lecz nie wiem, kiedy to nastąpi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b="0" dirty="0">
                          <a:effectLst/>
                        </a:rPr>
                        <a:t> 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b="0" dirty="0">
                          <a:effectLst/>
                        </a:rPr>
                        <a:t>Rozważałem/rozważałam to, lecz ostatecznie nie zdecydowałem/zdecydowałam się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b="0" dirty="0">
                          <a:effectLst/>
                        </a:rPr>
                        <a:t>Nigdy nie brałem/brałam pod uwagę zakupu takiego pojazdu  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b="0" dirty="0">
                          <a:effectLst/>
                        </a:rPr>
                        <a:t>Nie mam zadania</a:t>
                      </a:r>
                      <a:endParaRPr lang="pl-PL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Liczba odpowiedzi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>
                          <a:effectLst/>
                        </a:rPr>
                        <a:t>22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>
                          <a:effectLst/>
                        </a:rPr>
                        <a:t>8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>
                          <a:effectLst/>
                        </a:rPr>
                        <a:t>139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>
                          <a:effectLst/>
                        </a:rPr>
                        <a:t>73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>
                          <a:effectLst/>
                        </a:rPr>
                        <a:t>146 odpowiedzi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pl-PL" sz="1400" dirty="0">
                          <a:effectLst/>
                        </a:rPr>
                        <a:t>21 odpowiedzi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46A7E947-955E-4E37-9934-EE7F10DE78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8197"/>
            <a:ext cx="1979712" cy="1026791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57878848-38E9-4F9F-8C7F-76783F3100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949280"/>
            <a:ext cx="1629984" cy="69311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5AC7A44A-D998-4C3D-9410-D25EF305B7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6" y="139500"/>
            <a:ext cx="1876127" cy="93577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1832C116-6B4E-4DA6-BC01-7F99F7CF2A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4836"/>
            <a:ext cx="5159187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837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1014</Words>
  <Application>Microsoft Office PowerPoint</Application>
  <PresentationFormat>Pokaz na ekranie (4:3)</PresentationFormat>
  <Paragraphs>276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Jaka powinna być elektromobilność?</vt:lpstr>
      <vt:lpstr>Agenda spotkania</vt:lpstr>
      <vt:lpstr>Co konsultujemy?</vt:lpstr>
      <vt:lpstr>Jak konsultujemy?</vt:lpstr>
      <vt:lpstr>Wnioski z ankiety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Jaka powinna być elektromobilność?</dc:title>
  <dc:creator>Tomek</dc:creator>
  <cp:lastModifiedBy>Tomek</cp:lastModifiedBy>
  <cp:revision>50</cp:revision>
  <dcterms:created xsi:type="dcterms:W3CDTF">2020-04-17T09:09:25Z</dcterms:created>
  <dcterms:modified xsi:type="dcterms:W3CDTF">2020-05-18T11:50:42Z</dcterms:modified>
</cp:coreProperties>
</file>