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16" r:id="rId3"/>
    <p:sldId id="547" r:id="rId4"/>
    <p:sldId id="546" r:id="rId5"/>
    <p:sldId id="554" r:id="rId6"/>
    <p:sldId id="548" r:id="rId7"/>
    <p:sldId id="519" r:id="rId8"/>
    <p:sldId id="549" r:id="rId9"/>
    <p:sldId id="551" r:id="rId10"/>
    <p:sldId id="552" r:id="rId11"/>
    <p:sldId id="550" r:id="rId12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czerkowska Monika" initials="SM" lastIdx="1" clrIdx="0">
    <p:extLst>
      <p:ext uri="{19B8F6BF-5375-455C-9EA6-DF929625EA0E}">
        <p15:presenceInfo xmlns:p15="http://schemas.microsoft.com/office/powerpoint/2012/main" userId="S-1-5-21-3082515468-1790972594-2916752784-27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98"/>
    <a:srgbClr val="8D0E10"/>
    <a:srgbClr val="0052A7"/>
    <a:srgbClr val="519ADC"/>
    <a:srgbClr val="6AAF58"/>
    <a:srgbClr val="396543"/>
    <a:srgbClr val="000000"/>
    <a:srgbClr val="DBDADA"/>
    <a:srgbClr val="E46A57"/>
    <a:srgbClr val="94D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8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A2AEF6E-9C10-4B8E-B844-55A530CD730B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ADE9D1-BE57-40EE-8363-586E22A8986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0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90B9A54-1B97-49B9-B583-7AB4EF5115A1}" type="slidenum">
              <a:rPr lang="pl-PL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194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90B9A54-1B97-49B9-B583-7AB4EF5115A1}" type="slidenum">
              <a:rPr lang="pl-PL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4</a:t>
            </a:fld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611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90B9A54-1B97-49B9-B583-7AB4EF5115A1}" type="slidenum">
              <a:rPr lang="pl-PL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9</a:t>
            </a:fld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534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861B6-AA27-4351-BD45-00AF49C43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E327DF-20C2-444C-BCE4-78E348FB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81E930-689A-4EE6-B525-98F2E405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2F4A8C-0A32-4838-9CE9-24C68D63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9E0D43-2095-4D96-BC4B-07AF99E8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792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5A5D92-704A-4C1E-8181-37240CEF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46E6E2-6222-4AF3-950C-138B09FD9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8642FF-E5D4-4E16-B515-62FDE32C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D4EFD4-EA34-45D7-8C34-4A18DCFC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1DAF1A-ECE1-4341-88E2-0C0B74CE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10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D6FB19-6E1C-4286-8311-E97CC6E61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4BEC76-1DE1-4C1B-A06C-C2884AE9A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3D5155-4407-459F-9580-893FC612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F5A34D-C9A0-4219-BF3C-54594EE5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6B770A-B5E1-4494-8515-49FE84F6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0CCC1-334C-4ED0-AE07-8DF1582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CFE4CB-D325-4771-853C-9EBBC548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F4F5E8-73B7-464E-A5FA-C4A8C4E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578292-A1D3-47CD-AD7C-7E924C79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12ED04-36FE-4818-AD09-39D21CE7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99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4E3AE-7CEB-43A5-84DD-3B89FE64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F17FFB-9CCC-43FF-B10C-9DCAAB79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BE3C6D-3D19-437B-A88A-C5F24F1E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2CE252-3350-429C-BA8E-6FD32D06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65D6C3-08E3-4108-AEF0-905F232D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0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74591-7125-4882-B0A5-E82FB70A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39468-09BE-401E-B773-E269037B3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6D1877-FA38-4B39-801B-626BD55F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B9DCB6-8534-4C3E-8950-E88E05F8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00600F-6EC8-47F5-8466-11D9877B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A9DF73-1E45-4201-B4DF-628994EF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6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6D45F-9AD5-4141-85FA-AAB31912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BD390D-3CC4-4E71-B316-1C46B988C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3568E-17B5-4819-B514-7768BEE13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ECA29D8-ADB6-4289-9C0A-40299D73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DDCD1D-F641-46D6-8069-319DC0017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93EF343-B150-457E-B7EB-4A18E10A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0E55DBA-7D0A-48C4-A5C5-45AB6103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C86F13-0F35-421A-A6F2-9012F617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904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A793B-49E9-4C8A-81F0-1438E6F9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DE576AD-CD58-444C-81E7-B47780BC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DC3909-C7E5-4AD8-8D92-D2DFA40C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3647F5B-ED9B-4CA1-95C7-DCDB44BF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112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D302525-68F4-4D57-97E1-51FB2FAB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3822F8-9180-4599-8CE8-B4F6509E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5BA80E-47DF-4E0F-BC11-9D15813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56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4F6B24-C2ED-4FC1-B046-5ADA1B3F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4A7460-CA4C-40E1-B423-B2EB772EC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552E02-187A-439E-AA35-AA93E365F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01DBE1-8DC1-4521-82CD-7B2949AF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E0B1B8-6E3B-4F1E-9C47-8335FF9D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D8392A-CF1A-488E-B65C-56B430B8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3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2DCEBB-A9BD-40C1-9F05-A5E696B7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4644028-4157-4807-933A-FE1F9706C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F491EB-2F27-4C65-966F-E478797A0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665EC8-F66E-4EEE-87E2-EAEDC9A6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B44978-E35D-49F2-A11C-6E911B84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3366FC-04AD-4C0C-9746-ED9CC62D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66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31BFE7E-CA29-410F-A5EB-D95FAB67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EC4736-90DB-402D-AB6E-5B5A4B69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382051-2953-412B-BE74-394C6C38C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5F95-4D2B-4EB8-9D43-7705FC824EE8}" type="datetimeFigureOut">
              <a:rPr lang="pl-PL" smtClean="0"/>
              <a:t>18.06.2024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1B719A-E58E-4C46-A79E-30DC14364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530EC-7535-483C-84A7-15F380A8B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7DDE-0FDE-47AA-B141-4F5F0A62C3F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2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951EDE-989B-4B04-8353-8FE5202C023D}"/>
              </a:ext>
            </a:extLst>
          </p:cNvPr>
          <p:cNvSpPr txBox="1"/>
          <p:nvPr/>
        </p:nvSpPr>
        <p:spPr>
          <a:xfrm>
            <a:off x="1329810" y="3509052"/>
            <a:ext cx="550775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pl-PL" altLang="pl-PL" sz="50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PLAN </a:t>
            </a:r>
          </a:p>
          <a:p>
            <a:pPr defTabSz="457200"/>
            <a:r>
              <a:rPr lang="pl-PL" altLang="pl-PL" sz="50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OGÓLNY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A0EFFE1-56A5-412A-BBC2-1E375A7BFF00}"/>
              </a:ext>
            </a:extLst>
          </p:cNvPr>
          <p:cNvGrpSpPr/>
          <p:nvPr/>
        </p:nvGrpSpPr>
        <p:grpSpPr>
          <a:xfrm>
            <a:off x="787854" y="2232288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16895BC-A266-4BA8-93BE-116EF2BB21A7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F7CE2F7-0CCD-4772-A046-C24C23341716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EC95490-52BA-4E8C-A889-E1A38400C107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5B119F3-5B0C-4F3E-9996-424F4785CBA7}"/>
              </a:ext>
            </a:extLst>
          </p:cNvPr>
          <p:cNvSpPr txBox="1"/>
          <p:nvPr/>
        </p:nvSpPr>
        <p:spPr>
          <a:xfrm>
            <a:off x="1352908" y="2272266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87E205A8-F5BA-4625-98BF-714BF0F8F132}"/>
              </a:ext>
            </a:extLst>
          </p:cNvPr>
          <p:cNvCxnSpPr>
            <a:cxnSpLocks/>
          </p:cNvCxnSpPr>
          <p:nvPr/>
        </p:nvCxnSpPr>
        <p:spPr>
          <a:xfrm>
            <a:off x="140970" y="2296156"/>
            <a:ext cx="4669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F0186AA-20D4-4D87-8CC6-EAD3A523A697}"/>
              </a:ext>
            </a:extLst>
          </p:cNvPr>
          <p:cNvCxnSpPr>
            <a:cxnSpLocks/>
          </p:cNvCxnSpPr>
          <p:nvPr/>
        </p:nvCxnSpPr>
        <p:spPr>
          <a:xfrm>
            <a:off x="992778" y="2571750"/>
            <a:ext cx="0" cy="42862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13A64F81-8BB4-47D6-8580-B473FC3BAC29}"/>
              </a:ext>
            </a:extLst>
          </p:cNvPr>
          <p:cNvCxnSpPr>
            <a:cxnSpLocks/>
          </p:cNvCxnSpPr>
          <p:nvPr/>
        </p:nvCxnSpPr>
        <p:spPr>
          <a:xfrm>
            <a:off x="4993105" y="2296156"/>
            <a:ext cx="136007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id="{7D33C1E7-18E4-4F4D-93CA-E38D9E46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934" r="38745" b="9743"/>
          <a:stretch/>
        </p:blipFill>
        <p:spPr>
          <a:xfrm>
            <a:off x="6586905" y="436412"/>
            <a:ext cx="5605095" cy="6413364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111EAFE-520B-47D0-B763-3F3C7C0DE6B6}"/>
              </a:ext>
            </a:extLst>
          </p:cNvPr>
          <p:cNvSpPr txBox="1"/>
          <p:nvPr/>
        </p:nvSpPr>
        <p:spPr>
          <a:xfrm>
            <a:off x="1352907" y="2080601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URZĄD MIEJSKI WROCŁAWIA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A434C4A-F934-4A8A-9739-1039CEB20604}"/>
              </a:ext>
            </a:extLst>
          </p:cNvPr>
          <p:cNvSpPr txBox="1"/>
          <p:nvPr/>
        </p:nvSpPr>
        <p:spPr>
          <a:xfrm>
            <a:off x="1352907" y="5351618"/>
            <a:ext cx="776419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pl-PL" altLang="pl-PL" sz="12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NOWELIZACJA USTAWY </a:t>
            </a:r>
            <a:r>
              <a:rPr lang="pl-PL" altLang="pl-PL" sz="1200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O PLANOWANIU I ZAGOSPODAROWANIU PRZESTRZENNYM </a:t>
            </a:r>
          </a:p>
        </p:txBody>
      </p:sp>
    </p:spTree>
    <p:extLst>
      <p:ext uri="{BB962C8B-B14F-4D97-AF65-F5344CB8AC3E}">
        <p14:creationId xmlns:p14="http://schemas.microsoft.com/office/powerpoint/2010/main" val="419123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81">
            <a:extLst>
              <a:ext uri="{FF2B5EF4-FFF2-40B4-BE49-F238E27FC236}">
                <a16:creationId xmlns:a16="http://schemas.microsoft.com/office/drawing/2014/main" id="{0A0330F9-B340-4084-AF42-E9CA7B22D765}"/>
              </a:ext>
            </a:extLst>
          </p:cNvPr>
          <p:cNvSpPr/>
          <p:nvPr/>
        </p:nvSpPr>
        <p:spPr>
          <a:xfrm>
            <a:off x="1" y="0"/>
            <a:ext cx="12191999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37" name="Obraz 36">
            <a:extLst>
              <a:ext uri="{FF2B5EF4-FFF2-40B4-BE49-F238E27FC236}">
                <a16:creationId xmlns:a16="http://schemas.microsoft.com/office/drawing/2014/main" id="{3775F6E1-80C1-4E8B-B735-F02964EBE8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0" y="1737466"/>
            <a:ext cx="447675" cy="561975"/>
          </a:xfrm>
          <a:prstGeom prst="rect">
            <a:avLst/>
          </a:prstGeom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8854C87-FBF2-4E3C-926F-2017D2448DC4}"/>
              </a:ext>
            </a:extLst>
          </p:cNvPr>
          <p:cNvSpPr txBox="1"/>
          <p:nvPr/>
        </p:nvSpPr>
        <p:spPr>
          <a:xfrm>
            <a:off x="1548696" y="1731600"/>
            <a:ext cx="1930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6AAF5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01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UCHWAŁA </a:t>
            </a:r>
          </a:p>
          <a:p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PRZYSTĄPIENIU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C23C6D68-36D7-4C8F-9A9E-46BC9B07FA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" y="3296922"/>
            <a:ext cx="533400" cy="628650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51E4F5DF-6B25-41F0-BF4E-A4B9229BB0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7" y="4993962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749EA417-FA5F-45D3-894A-EEC22920F7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04" y="5038157"/>
            <a:ext cx="609600" cy="542925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313A9346-D38D-48B3-8084-5B300B0B31F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29" y="3066590"/>
            <a:ext cx="561975" cy="704850"/>
          </a:xfrm>
          <a:prstGeom prst="rect">
            <a:avLst/>
          </a:prstGeom>
        </p:spPr>
      </p:pic>
      <p:pic>
        <p:nvPicPr>
          <p:cNvPr id="46" name="Obraz 45">
            <a:extLst>
              <a:ext uri="{FF2B5EF4-FFF2-40B4-BE49-F238E27FC236}">
                <a16:creationId xmlns:a16="http://schemas.microsoft.com/office/drawing/2014/main" id="{87EEF6E8-F49B-457B-BA2C-A6ABAF04B0A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29" y="1691155"/>
            <a:ext cx="551815" cy="732790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7B1A1284-2D33-4E64-A804-FAFF218D30A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49" y="4901568"/>
            <a:ext cx="552450" cy="742950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155216A5-5873-4549-8006-15A971EF88C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31" y="1734384"/>
            <a:ext cx="495300" cy="628650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DA289FA0-5AB0-45F9-AB29-EF04EDA9AB4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3128368"/>
            <a:ext cx="495300" cy="628650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A7B5B1C8-2E7E-4893-A3CF-B8BCE756F537}"/>
              </a:ext>
            </a:extLst>
          </p:cNvPr>
          <p:cNvSpPr txBox="1"/>
          <p:nvPr/>
        </p:nvSpPr>
        <p:spPr>
          <a:xfrm>
            <a:off x="1551078" y="2390141"/>
            <a:ext cx="2091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Uchwała </a:t>
            </a:r>
            <a:r>
              <a:rPr lang="pl-PL" sz="900" b="0" i="0" u="sng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Nr LXXX/2105/24</a:t>
            </a:r>
            <a:br>
              <a:rPr lang="pl-PL" sz="9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 dnia 18 kwietnia 2024 r.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618D1FB-7ABC-476C-8FA6-5C35ACCBE291}"/>
              </a:ext>
            </a:extLst>
          </p:cNvPr>
          <p:cNvCxnSpPr/>
          <p:nvPr/>
        </p:nvCxnSpPr>
        <p:spPr>
          <a:xfrm>
            <a:off x="1362431" y="1820477"/>
            <a:ext cx="0" cy="1206936"/>
          </a:xfrm>
          <a:prstGeom prst="line">
            <a:avLst/>
          </a:prstGeom>
          <a:ln w="76200">
            <a:solidFill>
              <a:srgbClr val="6AA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AC336720-9C86-40DE-A07E-BB3557464437}"/>
              </a:ext>
            </a:extLst>
          </p:cNvPr>
          <p:cNvSpPr txBox="1"/>
          <p:nvPr/>
        </p:nvSpPr>
        <p:spPr>
          <a:xfrm>
            <a:off x="1552614" y="3343199"/>
            <a:ext cx="193039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3965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02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ZBIERANIE WNIOSKÓW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71022A8-6DB2-44A9-8188-502F35EFD9D6}"/>
              </a:ext>
            </a:extLst>
          </p:cNvPr>
          <p:cNvSpPr txBox="1"/>
          <p:nvPr/>
        </p:nvSpPr>
        <p:spPr>
          <a:xfrm>
            <a:off x="1554996" y="4001740"/>
            <a:ext cx="22939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Od 24 maja do </a:t>
            </a:r>
            <a:r>
              <a:rPr lang="pl-PL" sz="9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 sierpnia 2024 r. </a:t>
            </a:r>
            <a:endParaRPr lang="pl-PL" sz="9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E3A7DAF2-4DC1-473B-8A64-1E4472617BE9}"/>
              </a:ext>
            </a:extLst>
          </p:cNvPr>
          <p:cNvCxnSpPr/>
          <p:nvPr/>
        </p:nvCxnSpPr>
        <p:spPr>
          <a:xfrm>
            <a:off x="1366349" y="3432076"/>
            <a:ext cx="0" cy="1206936"/>
          </a:xfrm>
          <a:prstGeom prst="line">
            <a:avLst/>
          </a:prstGeom>
          <a:ln w="76200">
            <a:solidFill>
              <a:srgbClr val="396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5DCAC0-3E21-452F-B55F-52833A632F21}"/>
              </a:ext>
            </a:extLst>
          </p:cNvPr>
          <p:cNvSpPr txBox="1"/>
          <p:nvPr/>
        </p:nvSpPr>
        <p:spPr>
          <a:xfrm>
            <a:off x="1552613" y="4940257"/>
            <a:ext cx="21692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03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PROJEKTOWANIE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EE160C38-38CA-4D7E-ABB6-9340C789A4AC}"/>
              </a:ext>
            </a:extLst>
          </p:cNvPr>
          <p:cNvSpPr txBox="1"/>
          <p:nvPr/>
        </p:nvSpPr>
        <p:spPr>
          <a:xfrm>
            <a:off x="1564516" y="5364708"/>
            <a:ext cx="2346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Opracowanie projektu planu ogólnego wraz z uzasadnieniem oraz prognozą oddziaływania </a:t>
            </a:r>
            <a:b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 środowisko.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C69699E9-44AD-44BC-8A3C-93A8FF211246}"/>
              </a:ext>
            </a:extLst>
          </p:cNvPr>
          <p:cNvCxnSpPr/>
          <p:nvPr/>
        </p:nvCxnSpPr>
        <p:spPr>
          <a:xfrm>
            <a:off x="1366349" y="5029134"/>
            <a:ext cx="0" cy="1206936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579F20A8-9104-41EF-90C8-6E97B7068A52}"/>
              </a:ext>
            </a:extLst>
          </p:cNvPr>
          <p:cNvSpPr txBox="1"/>
          <p:nvPr/>
        </p:nvSpPr>
        <p:spPr>
          <a:xfrm>
            <a:off x="5086278" y="1731600"/>
            <a:ext cx="1930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519AD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04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OPINIOWANIE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EBEC19B9-799D-4D42-BCE7-2D80283BBAE8}"/>
              </a:ext>
            </a:extLst>
          </p:cNvPr>
          <p:cNvCxnSpPr/>
          <p:nvPr/>
        </p:nvCxnSpPr>
        <p:spPr>
          <a:xfrm>
            <a:off x="4900013" y="1820477"/>
            <a:ext cx="0" cy="1206936"/>
          </a:xfrm>
          <a:prstGeom prst="line">
            <a:avLst/>
          </a:prstGeom>
          <a:ln w="76200">
            <a:solidFill>
              <a:srgbClr val="51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43D9B6CC-1825-4A71-899D-382C8124E5C8}"/>
              </a:ext>
            </a:extLst>
          </p:cNvPr>
          <p:cNvSpPr txBox="1"/>
          <p:nvPr/>
        </p:nvSpPr>
        <p:spPr>
          <a:xfrm>
            <a:off x="5090196" y="3163024"/>
            <a:ext cx="22609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519AD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05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UZGADANIANIE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E6BBB7E2-7278-4FA0-9DFB-4087D30C269E}"/>
              </a:ext>
            </a:extLst>
          </p:cNvPr>
          <p:cNvSpPr txBox="1"/>
          <p:nvPr/>
        </p:nvSpPr>
        <p:spPr>
          <a:xfrm>
            <a:off x="5086278" y="3566276"/>
            <a:ext cx="2293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Skierowanie projektu planu ogólnego do uzgadniania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D9E4CAAE-9704-475B-8669-5D486C090E2C}"/>
              </a:ext>
            </a:extLst>
          </p:cNvPr>
          <p:cNvCxnSpPr/>
          <p:nvPr/>
        </p:nvCxnSpPr>
        <p:spPr>
          <a:xfrm>
            <a:off x="4903931" y="3251901"/>
            <a:ext cx="0" cy="1206936"/>
          </a:xfrm>
          <a:prstGeom prst="line">
            <a:avLst/>
          </a:prstGeom>
          <a:ln w="76200">
            <a:solidFill>
              <a:srgbClr val="51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4CDAD76B-ECCB-48F0-9C0F-B67EF37371E5}"/>
              </a:ext>
            </a:extLst>
          </p:cNvPr>
          <p:cNvSpPr txBox="1"/>
          <p:nvPr/>
        </p:nvSpPr>
        <p:spPr>
          <a:xfrm>
            <a:off x="5090195" y="4985977"/>
            <a:ext cx="253475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3965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06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WYKAZ WNIOSKÓW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5F297EB4-E73A-4F89-9853-3378001DC5D2}"/>
              </a:ext>
            </a:extLst>
          </p:cNvPr>
          <p:cNvSpPr txBox="1"/>
          <p:nvPr/>
        </p:nvSpPr>
        <p:spPr>
          <a:xfrm>
            <a:off x="5102098" y="5410428"/>
            <a:ext cx="275455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 przygotowuje dla Prezydenta Wrocławia wykaz wniosków do projektu planu ogólnego wraz z propozycją ich rozpatrzenia i uzasadnieniem.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45D88C08-207E-491D-B14D-3FD31481ADD1}"/>
              </a:ext>
            </a:extLst>
          </p:cNvPr>
          <p:cNvCxnSpPr/>
          <p:nvPr/>
        </p:nvCxnSpPr>
        <p:spPr>
          <a:xfrm>
            <a:off x="4903931" y="5074854"/>
            <a:ext cx="0" cy="1206936"/>
          </a:xfrm>
          <a:prstGeom prst="line">
            <a:avLst/>
          </a:prstGeom>
          <a:ln w="76200">
            <a:solidFill>
              <a:srgbClr val="396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FC8FEA79-4A88-469A-AB69-4BAF1F7B11EF}"/>
              </a:ext>
            </a:extLst>
          </p:cNvPr>
          <p:cNvSpPr txBox="1"/>
          <p:nvPr/>
        </p:nvSpPr>
        <p:spPr>
          <a:xfrm>
            <a:off x="5092400" y="2162260"/>
            <a:ext cx="2303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Skierowanie projektu planu ogólnego do opiniowania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0877861E-AF2F-49B8-BD14-4787E9EE64E8}"/>
              </a:ext>
            </a:extLst>
          </p:cNvPr>
          <p:cNvSpPr txBox="1"/>
          <p:nvPr/>
        </p:nvSpPr>
        <p:spPr>
          <a:xfrm>
            <a:off x="4159188" y="4521155"/>
            <a:ext cx="376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latin typeface="Verdana" panose="020B0604030504040204" pitchFamily="34" charset="0"/>
                <a:ea typeface="Verdana" panose="020B0604030504040204" pitchFamily="34" charset="0"/>
              </a:rPr>
              <a:t>Wprowadzenie zmian w projekcie po opiniowaniu </a:t>
            </a:r>
            <a:br>
              <a:rPr lang="pl-PL" sz="9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900" b="1" dirty="0">
                <a:latin typeface="Verdana" panose="020B0604030504040204" pitchFamily="34" charset="0"/>
                <a:ea typeface="Verdana" panose="020B0604030504040204" pitchFamily="34" charset="0"/>
              </a:rPr>
              <a:t>i uzgadnianiu = wydłużenie procedury planistycznej</a:t>
            </a:r>
          </a:p>
        </p:txBody>
      </p:sp>
      <p:cxnSp>
        <p:nvCxnSpPr>
          <p:cNvPr id="69" name="Łącznik prosty 68">
            <a:extLst>
              <a:ext uri="{FF2B5EF4-FFF2-40B4-BE49-F238E27FC236}">
                <a16:creationId xmlns:a16="http://schemas.microsoft.com/office/drawing/2014/main" id="{9A9AA150-6D9A-45CB-BB91-E5C59A77C708}"/>
              </a:ext>
            </a:extLst>
          </p:cNvPr>
          <p:cNvCxnSpPr>
            <a:cxnSpLocks/>
          </p:cNvCxnSpPr>
          <p:nvPr/>
        </p:nvCxnSpPr>
        <p:spPr>
          <a:xfrm>
            <a:off x="513574" y="1812491"/>
            <a:ext cx="0" cy="4751287"/>
          </a:xfrm>
          <a:prstGeom prst="line">
            <a:avLst/>
          </a:prstGeom>
          <a:ln w="57150">
            <a:solidFill>
              <a:srgbClr val="6AAF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A83782E5-F0D1-45F1-B04F-607E804BE749}"/>
              </a:ext>
            </a:extLst>
          </p:cNvPr>
          <p:cNvCxnSpPr>
            <a:cxnSpLocks/>
          </p:cNvCxnSpPr>
          <p:nvPr/>
        </p:nvCxnSpPr>
        <p:spPr>
          <a:xfrm>
            <a:off x="4070566" y="1820477"/>
            <a:ext cx="0" cy="4751287"/>
          </a:xfrm>
          <a:prstGeom prst="line">
            <a:avLst/>
          </a:prstGeom>
          <a:ln w="57150">
            <a:solidFill>
              <a:srgbClr val="519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150CE076-1FB0-4844-A849-184FBF33CB93}"/>
              </a:ext>
            </a:extLst>
          </p:cNvPr>
          <p:cNvCxnSpPr>
            <a:cxnSpLocks/>
          </p:cNvCxnSpPr>
          <p:nvPr/>
        </p:nvCxnSpPr>
        <p:spPr>
          <a:xfrm>
            <a:off x="8195392" y="1820477"/>
            <a:ext cx="0" cy="4751287"/>
          </a:xfrm>
          <a:prstGeom prst="line">
            <a:avLst/>
          </a:prstGeom>
          <a:ln w="57150">
            <a:solidFill>
              <a:srgbClr val="0052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D65BF3D6-96CF-4B79-8A0B-F67775786529}"/>
              </a:ext>
            </a:extLst>
          </p:cNvPr>
          <p:cNvSpPr txBox="1"/>
          <p:nvPr/>
        </p:nvSpPr>
        <p:spPr>
          <a:xfrm>
            <a:off x="9324750" y="1739146"/>
            <a:ext cx="2708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52A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07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KONSULTACJE SPOŁECZNE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EE17BCC2-843C-44BF-B000-6797E78C3E1D}"/>
              </a:ext>
            </a:extLst>
          </p:cNvPr>
          <p:cNvSpPr txBox="1"/>
          <p:nvPr/>
        </p:nvSpPr>
        <p:spPr>
          <a:xfrm>
            <a:off x="9318508" y="2270071"/>
            <a:ext cx="25110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Konsultacje społeczne trwają </a:t>
            </a:r>
            <a:b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 najmniej 28 dni.</a:t>
            </a:r>
          </a:p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Konsultacje mogą odbywać </a:t>
            </a:r>
            <a:b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się między innymi w formie:</a:t>
            </a:r>
          </a:p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spotkań otwartych, zbierania uwag.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C93DDD29-EA23-401B-B70A-B2CD8F5D6059}"/>
              </a:ext>
            </a:extLst>
          </p:cNvPr>
          <p:cNvCxnSpPr/>
          <p:nvPr/>
        </p:nvCxnSpPr>
        <p:spPr>
          <a:xfrm>
            <a:off x="9138486" y="1828023"/>
            <a:ext cx="0" cy="1206936"/>
          </a:xfrm>
          <a:prstGeom prst="line">
            <a:avLst/>
          </a:prstGeom>
          <a:ln w="76200">
            <a:solidFill>
              <a:srgbClr val="00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EB17997D-D30C-441F-818F-627054E24BA4}"/>
              </a:ext>
            </a:extLst>
          </p:cNvPr>
          <p:cNvSpPr txBox="1"/>
          <p:nvPr/>
        </p:nvSpPr>
        <p:spPr>
          <a:xfrm>
            <a:off x="9328668" y="3140433"/>
            <a:ext cx="253897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52A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08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ROZPATRZENIE UWAG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02C2AF35-A625-48E5-9C3F-06FA14555F9E}"/>
              </a:ext>
            </a:extLst>
          </p:cNvPr>
          <p:cNvSpPr txBox="1"/>
          <p:nvPr/>
        </p:nvSpPr>
        <p:spPr>
          <a:xfrm>
            <a:off x="9347775" y="3540543"/>
            <a:ext cx="2293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Wprowadzenie niezbędnych zmian do projektu planu ogólnego, wynikających z konsultacji społecznych.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00502C40-CE7E-4077-97E0-3B1A3A19C40C}"/>
              </a:ext>
            </a:extLst>
          </p:cNvPr>
          <p:cNvCxnSpPr/>
          <p:nvPr/>
        </p:nvCxnSpPr>
        <p:spPr>
          <a:xfrm>
            <a:off x="9142404" y="3229310"/>
            <a:ext cx="0" cy="1206936"/>
          </a:xfrm>
          <a:prstGeom prst="line">
            <a:avLst/>
          </a:prstGeom>
          <a:ln w="76200">
            <a:solidFill>
              <a:srgbClr val="00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2ABD8896-DABB-4688-B879-1FFD708D9F0A}"/>
              </a:ext>
            </a:extLst>
          </p:cNvPr>
          <p:cNvSpPr txBox="1"/>
          <p:nvPr/>
        </p:nvSpPr>
        <p:spPr>
          <a:xfrm>
            <a:off x="9328668" y="5030099"/>
            <a:ext cx="21692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8D0E1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09</a:t>
            </a:r>
            <a:r>
              <a:rPr lang="pl-PL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UCHWALENIE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61266865-8A2A-4E1E-B048-1DC6FF0B98AE}"/>
              </a:ext>
            </a:extLst>
          </p:cNvPr>
          <p:cNvSpPr txBox="1"/>
          <p:nvPr/>
        </p:nvSpPr>
        <p:spPr>
          <a:xfrm>
            <a:off x="9340571" y="5454550"/>
            <a:ext cx="2443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dirty="0">
                <a:solidFill>
                  <a:srgbClr val="0A0A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Przedstawienie Radzie Miejskiej Wrocławia projektu planu ogólnego wraz z raportem podsumowującym przebieg konsultacji społecznych.</a:t>
            </a:r>
            <a:endParaRPr lang="pl-PL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CA7CCB84-FC47-4EE7-B1F0-D50D202A6E8D}"/>
              </a:ext>
            </a:extLst>
          </p:cNvPr>
          <p:cNvCxnSpPr/>
          <p:nvPr/>
        </p:nvCxnSpPr>
        <p:spPr>
          <a:xfrm>
            <a:off x="9142404" y="5118976"/>
            <a:ext cx="0" cy="1206936"/>
          </a:xfrm>
          <a:prstGeom prst="line">
            <a:avLst/>
          </a:prstGeom>
          <a:ln w="76200">
            <a:solidFill>
              <a:srgbClr val="8D0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D1EC8CDD-9956-471B-8778-843E840359AA}"/>
              </a:ext>
            </a:extLst>
          </p:cNvPr>
          <p:cNvSpPr txBox="1"/>
          <p:nvPr/>
        </p:nvSpPr>
        <p:spPr>
          <a:xfrm>
            <a:off x="8260709" y="4487240"/>
            <a:ext cx="3837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latin typeface="Verdana" panose="020B0604030504040204" pitchFamily="34" charset="0"/>
                <a:ea typeface="Verdana" panose="020B0604030504040204" pitchFamily="34" charset="0"/>
              </a:rPr>
              <a:t>Uwzględnienie uwag z konsultacji społecznych wymagających zmian w projekcie planu ogólnego może powodować ponowne uzgadnianie projektu planu.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EEB0152A-00E5-434D-BB65-7036A9E913FF}"/>
              </a:ext>
            </a:extLst>
          </p:cNvPr>
          <p:cNvSpPr txBox="1"/>
          <p:nvPr/>
        </p:nvSpPr>
        <p:spPr>
          <a:xfrm>
            <a:off x="359098" y="439923"/>
            <a:ext cx="10874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ETAPY SPORZĄDZANIA PLANU OGÓLNEGO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119FFE9-6E4B-463E-A6B6-E6442D075F6F}"/>
              </a:ext>
            </a:extLst>
          </p:cNvPr>
          <p:cNvSpPr/>
          <p:nvPr/>
        </p:nvSpPr>
        <p:spPr>
          <a:xfrm>
            <a:off x="701457" y="3296922"/>
            <a:ext cx="3180492" cy="1417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84A36DA6-48AB-432B-A1F0-3214E98C0554}"/>
              </a:ext>
            </a:extLst>
          </p:cNvPr>
          <p:cNvSpPr txBox="1"/>
          <p:nvPr/>
        </p:nvSpPr>
        <p:spPr>
          <a:xfrm>
            <a:off x="1612471" y="2996784"/>
            <a:ext cx="216928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pl-PL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 JESTEŚMY</a:t>
            </a:r>
          </a:p>
        </p:txBody>
      </p:sp>
    </p:spTree>
    <p:extLst>
      <p:ext uri="{BB962C8B-B14F-4D97-AF65-F5344CB8AC3E}">
        <p14:creationId xmlns:p14="http://schemas.microsoft.com/office/powerpoint/2010/main" val="30570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7CD9DC2C-317B-458E-8610-72334B1422DA}"/>
              </a:ext>
            </a:extLst>
          </p:cNvPr>
          <p:cNvSpPr/>
          <p:nvPr/>
        </p:nvSpPr>
        <p:spPr>
          <a:xfrm>
            <a:off x="1" y="0"/>
            <a:ext cx="12191999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FD7DDD-4D14-4CAC-99A2-A30D60E250F7}"/>
              </a:ext>
            </a:extLst>
          </p:cNvPr>
          <p:cNvSpPr txBox="1"/>
          <p:nvPr/>
        </p:nvSpPr>
        <p:spPr>
          <a:xfrm>
            <a:off x="359098" y="445028"/>
            <a:ext cx="542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JAK ZŁOŻYĆ WNIOSEK?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BB7B279D-3867-48D1-804D-E1CCA331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7385" r="6071" b="3463"/>
          <a:stretch/>
        </p:blipFill>
        <p:spPr>
          <a:xfrm>
            <a:off x="979083" y="1796750"/>
            <a:ext cx="3143301" cy="45179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241AEE77-2E0C-4FE4-803C-9E9272819FA4}"/>
              </a:ext>
            </a:extLst>
          </p:cNvPr>
          <p:cNvGrpSpPr/>
          <p:nvPr/>
        </p:nvGrpSpPr>
        <p:grpSpPr>
          <a:xfrm>
            <a:off x="4529580" y="1805194"/>
            <a:ext cx="3065442" cy="4431458"/>
            <a:chOff x="4641273" y="2297337"/>
            <a:chExt cx="2909454" cy="4288092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43AE4604-33A5-429D-8427-F39A3BDD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t="1420" r="6969" b="9429"/>
            <a:stretch/>
          </p:blipFill>
          <p:spPr>
            <a:xfrm>
              <a:off x="4641273" y="2297337"/>
              <a:ext cx="2909454" cy="42880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2FE5D30-C21A-439B-B693-F0A0559E5485}"/>
                </a:ext>
              </a:extLst>
            </p:cNvPr>
            <p:cNvSpPr/>
            <p:nvPr/>
          </p:nvSpPr>
          <p:spPr>
            <a:xfrm>
              <a:off x="4663945" y="2418248"/>
              <a:ext cx="2870410" cy="19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BC44341-F871-4CC6-9983-92FDA47CE92E}"/>
              </a:ext>
            </a:extLst>
          </p:cNvPr>
          <p:cNvGrpSpPr/>
          <p:nvPr/>
        </p:nvGrpSpPr>
        <p:grpSpPr>
          <a:xfrm>
            <a:off x="8091827" y="1807343"/>
            <a:ext cx="3143301" cy="4427016"/>
            <a:chOff x="8388298" y="2301635"/>
            <a:chExt cx="2983351" cy="4283794"/>
          </a:xfrm>
        </p:grpSpPr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3D971326-0F70-45A8-9E27-4E65AE474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" t="2653" r="5430" b="8284"/>
            <a:stretch/>
          </p:blipFill>
          <p:spPr>
            <a:xfrm>
              <a:off x="8388298" y="2301635"/>
              <a:ext cx="2983351" cy="428379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5E0646BB-B30B-4987-8AD0-CDB0122F19D2}"/>
                </a:ext>
              </a:extLst>
            </p:cNvPr>
            <p:cNvSpPr/>
            <p:nvPr/>
          </p:nvSpPr>
          <p:spPr>
            <a:xfrm>
              <a:off x="8442458" y="2388020"/>
              <a:ext cx="2870410" cy="196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Tytuł 1">
            <a:extLst>
              <a:ext uri="{FF2B5EF4-FFF2-40B4-BE49-F238E27FC236}">
                <a16:creationId xmlns:a16="http://schemas.microsoft.com/office/drawing/2014/main" id="{4889D12C-C43D-4916-8E66-F73B38D0DC97}"/>
              </a:ext>
            </a:extLst>
          </p:cNvPr>
          <p:cNvSpPr txBox="1">
            <a:spLocks/>
          </p:cNvSpPr>
          <p:nvPr/>
        </p:nvSpPr>
        <p:spPr>
          <a:xfrm>
            <a:off x="359098" y="662595"/>
            <a:ext cx="10181741" cy="72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Instrukcję wypełnienia wniosku znajdziesz w dedykowanej prezentacji</a:t>
            </a:r>
            <a:endParaRPr lang="pl-PL" sz="1500" b="1" i="0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0331FD6B-9FA9-4582-A874-5056CBD4B11A}"/>
              </a:ext>
            </a:extLst>
          </p:cNvPr>
          <p:cNvSpPr/>
          <p:nvPr/>
        </p:nvSpPr>
        <p:spPr>
          <a:xfrm>
            <a:off x="-1" y="0"/>
            <a:ext cx="12192001" cy="1276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3D6E2BF-390C-4947-B63C-54D81543E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2" r="12199" b="3809"/>
          <a:stretch/>
        </p:blipFill>
        <p:spPr>
          <a:xfrm>
            <a:off x="4897994" y="743525"/>
            <a:ext cx="7294006" cy="611049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FD7DDD-4D14-4CAC-99A2-A30D60E250F7}"/>
              </a:ext>
            </a:extLst>
          </p:cNvPr>
          <p:cNvSpPr txBox="1"/>
          <p:nvPr/>
        </p:nvSpPr>
        <p:spPr>
          <a:xfrm>
            <a:off x="359098" y="368212"/>
            <a:ext cx="5195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CZYM JEST PLAN OGÓLNY?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33C6DF-2387-4C37-94FA-548A2A87FE49}"/>
              </a:ext>
            </a:extLst>
          </p:cNvPr>
          <p:cNvSpPr txBox="1"/>
          <p:nvPr/>
        </p:nvSpPr>
        <p:spPr>
          <a:xfrm>
            <a:off x="499781" y="1759537"/>
            <a:ext cx="4914063" cy="429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zastąpi Studium od 2026 r. </a:t>
            </a:r>
            <a:b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(do tego czasu obowiązuje Studium z 2018 r.)</a:t>
            </a:r>
            <a:endParaRPr lang="pl-PL" sz="8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pl-PL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jest aktem prawa miejscowego</a:t>
            </a:r>
          </a:p>
          <a:p>
            <a:pPr>
              <a:lnSpc>
                <a:spcPct val="125000"/>
              </a:lnSpc>
            </a:pPr>
            <a:endParaRPr lang="pl-PL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jest sporządzany dla obszaru gminy z wyłączeniem wojskowych terenów zamkniętych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pl-PL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mniej rozbudowany niż Studium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(uchwała ws. planu ogólnego, dane przestrzenne </a:t>
            </a:r>
            <a:b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uzasadnienie)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pl-PL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określa strefy planistyczne i gminne standardy urbanistyczne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pl-PL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może określać także obszary uzupełnienia zabudowy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i obszary zabudowy śródmiejskiej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pl-PL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plany miejscowe i DWZ będą musiały być zgodne               z planem ogólnym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3884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8B1FB09C-A66E-43A8-AB88-97D951FFAAD4}"/>
              </a:ext>
            </a:extLst>
          </p:cNvPr>
          <p:cNvSpPr/>
          <p:nvPr/>
        </p:nvSpPr>
        <p:spPr>
          <a:xfrm>
            <a:off x="0" y="0"/>
            <a:ext cx="12191999" cy="1276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33C6DF-2387-4C37-94FA-548A2A87FE49}"/>
              </a:ext>
            </a:extLst>
          </p:cNvPr>
          <p:cNvSpPr txBox="1"/>
          <p:nvPr/>
        </p:nvSpPr>
        <p:spPr>
          <a:xfrm>
            <a:off x="1032255" y="1665838"/>
            <a:ext cx="4216017" cy="43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STREFY PLANISTYCZNE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3259FD8-140F-48FA-9CC6-2569DEF6639A}"/>
              </a:ext>
            </a:extLst>
          </p:cNvPr>
          <p:cNvCxnSpPr/>
          <p:nvPr/>
        </p:nvCxnSpPr>
        <p:spPr>
          <a:xfrm>
            <a:off x="898905" y="1665838"/>
            <a:ext cx="0" cy="467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4B5FC3-96FD-4A3E-A233-231E1DC45E6F}"/>
              </a:ext>
            </a:extLst>
          </p:cNvPr>
          <p:cNvSpPr txBox="1"/>
          <p:nvPr/>
        </p:nvSpPr>
        <p:spPr>
          <a:xfrm>
            <a:off x="359099" y="1665837"/>
            <a:ext cx="539806" cy="12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marL="285750" indent="-285750">
              <a:lnSpc>
                <a:spcPct val="125000"/>
              </a:lnSpc>
              <a:buFont typeface="+mj-lt"/>
              <a:buAutoNum type="arabicPeriod"/>
            </a:pPr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433C90B-C530-4A23-B645-C6FF980C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3" y="1321607"/>
            <a:ext cx="11263472" cy="63357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989670-714C-45D0-B103-9EBCD8D05E69}"/>
              </a:ext>
            </a:extLst>
          </p:cNvPr>
          <p:cNvSpPr txBox="1"/>
          <p:nvPr/>
        </p:nvSpPr>
        <p:spPr>
          <a:xfrm>
            <a:off x="936409" y="2716629"/>
            <a:ext cx="20338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strefa wielofunkcyjna                z zabudową mieszkaniową wielorodzinną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9B6DD9E-BD49-41DF-8665-D5F30EC0E200}"/>
              </a:ext>
            </a:extLst>
          </p:cNvPr>
          <p:cNvSpPr txBox="1"/>
          <p:nvPr/>
        </p:nvSpPr>
        <p:spPr>
          <a:xfrm>
            <a:off x="3612153" y="2716629"/>
            <a:ext cx="20338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wielofunkcyjna                       z zabudową mieszkaniową jednorodzinną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773AC34-47F3-44E5-B064-9B2E9AF5A08F}"/>
              </a:ext>
            </a:extLst>
          </p:cNvPr>
          <p:cNvSpPr txBox="1"/>
          <p:nvPr/>
        </p:nvSpPr>
        <p:spPr>
          <a:xfrm>
            <a:off x="6377838" y="2818779"/>
            <a:ext cx="203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 -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strefa wielofunkcyjna                  z zabudową zagrodową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7889308-1BB5-4E5B-877C-D8B770BE63E9}"/>
              </a:ext>
            </a:extLst>
          </p:cNvPr>
          <p:cNvSpPr txBox="1"/>
          <p:nvPr/>
        </p:nvSpPr>
        <p:spPr>
          <a:xfrm>
            <a:off x="8974073" y="2848181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usługowa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33C6EFF-4F40-46D4-BBE5-511D31070A8F}"/>
              </a:ext>
            </a:extLst>
          </p:cNvPr>
          <p:cNvSpPr txBox="1"/>
          <p:nvPr/>
        </p:nvSpPr>
        <p:spPr>
          <a:xfrm>
            <a:off x="936409" y="3804156"/>
            <a:ext cx="203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 -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strefa handlu wielkopowierzchniowego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30E4A98-41D7-4142-9989-CEA32EDCFEAD}"/>
              </a:ext>
            </a:extLst>
          </p:cNvPr>
          <p:cNvSpPr txBox="1"/>
          <p:nvPr/>
        </p:nvSpPr>
        <p:spPr>
          <a:xfrm>
            <a:off x="3612153" y="3868266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gospodarcza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FCF45EF-CCCE-4836-BF50-7B80194355D0}"/>
              </a:ext>
            </a:extLst>
          </p:cNvPr>
          <p:cNvSpPr txBox="1"/>
          <p:nvPr/>
        </p:nvSpPr>
        <p:spPr>
          <a:xfrm>
            <a:off x="6377838" y="3804156"/>
            <a:ext cx="203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SR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produkcji </a:t>
            </a:r>
          </a:p>
          <a:p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rolniczej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0C6911E-ACBA-4659-AFDE-6C48EA3FAFD3}"/>
              </a:ext>
            </a:extLst>
          </p:cNvPr>
          <p:cNvSpPr txBox="1"/>
          <p:nvPr/>
        </p:nvSpPr>
        <p:spPr>
          <a:xfrm>
            <a:off x="8974073" y="3804156"/>
            <a:ext cx="203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strefa</a:t>
            </a:r>
          </a:p>
          <a:p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infrastrukturalna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8B3580A-FA27-4D35-9DBB-6540DF8C92C2}"/>
              </a:ext>
            </a:extLst>
          </p:cNvPr>
          <p:cNvSpPr txBox="1"/>
          <p:nvPr/>
        </p:nvSpPr>
        <p:spPr>
          <a:xfrm>
            <a:off x="936409" y="4893542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SN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l-PL" sz="85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strefa zieleni i rekreacji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96DDE99-8124-4817-AB45-BE24F22463FE}"/>
              </a:ext>
            </a:extLst>
          </p:cNvPr>
          <p:cNvSpPr txBox="1"/>
          <p:nvPr/>
        </p:nvSpPr>
        <p:spPr>
          <a:xfrm>
            <a:off x="3612153" y="4893542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cmentarzy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C9992BA-2368-491F-983B-05B312D91756}"/>
              </a:ext>
            </a:extLst>
          </p:cNvPr>
          <p:cNvSpPr txBox="1"/>
          <p:nvPr/>
        </p:nvSpPr>
        <p:spPr>
          <a:xfrm>
            <a:off x="6377838" y="4893542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górnictwa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2492172-CEBC-4827-8B91-DD0A9663FBD6}"/>
              </a:ext>
            </a:extLst>
          </p:cNvPr>
          <p:cNvSpPr txBox="1"/>
          <p:nvPr/>
        </p:nvSpPr>
        <p:spPr>
          <a:xfrm>
            <a:off x="8974073" y="4893542"/>
            <a:ext cx="2033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otwarta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6B41483-BA14-4F4A-9EC3-D28AB014A7BB}"/>
              </a:ext>
            </a:extLst>
          </p:cNvPr>
          <p:cNvSpPr txBox="1"/>
          <p:nvPr/>
        </p:nvSpPr>
        <p:spPr>
          <a:xfrm>
            <a:off x="936409" y="5875363"/>
            <a:ext cx="203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 </a:t>
            </a:r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strefa </a:t>
            </a:r>
          </a:p>
          <a:p>
            <a:r>
              <a:rPr lang="pl-PL" sz="900" dirty="0">
                <a:solidFill>
                  <a:srgbClr val="0A0A0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komunikacyjna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FC13461-B43E-4843-AA76-76CB8C3E3468}"/>
              </a:ext>
            </a:extLst>
          </p:cNvPr>
          <p:cNvSpPr txBox="1"/>
          <p:nvPr/>
        </p:nvSpPr>
        <p:spPr>
          <a:xfrm>
            <a:off x="359097" y="368212"/>
            <a:ext cx="11004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 TRZEBA OBLIGATORYJNIE OKREŚLIĆ W PLANIE OGÓLNYM?</a:t>
            </a:r>
          </a:p>
        </p:txBody>
      </p:sp>
    </p:spTree>
    <p:extLst>
      <p:ext uri="{BB962C8B-B14F-4D97-AF65-F5344CB8AC3E}">
        <p14:creationId xmlns:p14="http://schemas.microsoft.com/office/powerpoint/2010/main" val="2409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742A9E5-A856-41F3-AD90-7A95867DE178}"/>
              </a:ext>
            </a:extLst>
          </p:cNvPr>
          <p:cNvSpPr/>
          <p:nvPr/>
        </p:nvSpPr>
        <p:spPr>
          <a:xfrm>
            <a:off x="1" y="0"/>
            <a:ext cx="3556217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7" name="Tabela 2">
            <a:extLst>
              <a:ext uri="{FF2B5EF4-FFF2-40B4-BE49-F238E27FC236}">
                <a16:creationId xmlns:a16="http://schemas.microsoft.com/office/drawing/2014/main" id="{DE77ED1F-A506-4518-ACA5-C0ACA172C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78142"/>
              </p:ext>
            </p:extLst>
          </p:nvPr>
        </p:nvGraphicFramePr>
        <p:xfrm>
          <a:off x="3557418" y="11174"/>
          <a:ext cx="8634582" cy="3627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70">
                  <a:extLst>
                    <a:ext uri="{9D8B030D-6E8A-4147-A177-3AD203B41FA5}">
                      <a16:colId xmlns:a16="http://schemas.microsoft.com/office/drawing/2014/main" val="279061361"/>
                    </a:ext>
                  </a:extLst>
                </a:gridCol>
                <a:gridCol w="566212">
                  <a:extLst>
                    <a:ext uri="{9D8B030D-6E8A-4147-A177-3AD203B41FA5}">
                      <a16:colId xmlns:a16="http://schemas.microsoft.com/office/drawing/2014/main" val="527619977"/>
                    </a:ext>
                  </a:extLst>
                </a:gridCol>
                <a:gridCol w="1375702">
                  <a:extLst>
                    <a:ext uri="{9D8B030D-6E8A-4147-A177-3AD203B41FA5}">
                      <a16:colId xmlns:a16="http://schemas.microsoft.com/office/drawing/2014/main" val="2637043359"/>
                    </a:ext>
                  </a:extLst>
                </a:gridCol>
                <a:gridCol w="2774163">
                  <a:extLst>
                    <a:ext uri="{9D8B030D-6E8A-4147-A177-3AD203B41FA5}">
                      <a16:colId xmlns:a16="http://schemas.microsoft.com/office/drawing/2014/main" val="160651011"/>
                    </a:ext>
                  </a:extLst>
                </a:gridCol>
                <a:gridCol w="2774163">
                  <a:extLst>
                    <a:ext uri="{9D8B030D-6E8A-4147-A177-3AD203B41FA5}">
                      <a16:colId xmlns:a16="http://schemas.microsoft.com/office/drawing/2014/main" val="3695168546"/>
                    </a:ext>
                  </a:extLst>
                </a:gridCol>
                <a:gridCol w="797572">
                  <a:extLst>
                    <a:ext uri="{9D8B030D-6E8A-4147-A177-3AD203B41FA5}">
                      <a16:colId xmlns:a16="http://schemas.microsoft.com/office/drawing/2014/main" val="1728016821"/>
                    </a:ext>
                  </a:extLst>
                </a:gridCol>
              </a:tblGrid>
              <a:tr h="191954">
                <a:tc rowSpan="2">
                  <a:txBody>
                    <a:bodyPr/>
                    <a:lstStyle/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Lp.</a:t>
                      </a:r>
                      <a:endParaRPr lang="pl-PL" sz="7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Symbol</a:t>
                      </a:r>
                    </a:p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literowy</a:t>
                      </a:r>
                      <a:endParaRPr lang="pl-PL" sz="7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Nazwa strefy</a:t>
                      </a:r>
                    </a:p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planistycznej</a:t>
                      </a:r>
                      <a:endParaRPr lang="pl-PL" sz="7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Profil funkcjonalny strefy planistycznej</a:t>
                      </a:r>
                      <a:endParaRPr lang="pl-PL" sz="7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700" b="0" i="0" u="none" strike="noStrike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Min. udział pow. biol. czynnej [%]</a:t>
                      </a:r>
                      <a:endParaRPr lang="pl-PL" sz="7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61412"/>
                  </a:ext>
                </a:extLst>
              </a:tr>
              <a:tr h="206720">
                <a:tc vMerge="1">
                  <a:txBody>
                    <a:bodyPr/>
                    <a:lstStyle/>
                    <a:p>
                      <a:endParaRPr lang="pl-PL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podstawowy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dodatkowy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55862"/>
                  </a:ext>
                </a:extLst>
              </a:tr>
              <a:tr h="5020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SW</a:t>
                      </a:r>
                    </a:p>
                  </a:txBody>
                  <a:tcPr anchor="ctr">
                    <a:solidFill>
                      <a:srgbClr val="9A7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wielofunkcyjna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 zabudową mieszkaniową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wielorodzinną</a:t>
                      </a:r>
                    </a:p>
                  </a:txBody>
                  <a:tcPr anchor="ctr">
                    <a:solidFill>
                      <a:srgbClr val="9A7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zabudowy mieszkaniowej wielorodzinnej, teren usług,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zabudowy mieszkaniowej jednorodzinnej, teren handlu wielkopowierzchniowego, teren zieleni naturalnej, teren ogrodów działkowych,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95948"/>
                  </a:ext>
                </a:extLst>
              </a:tr>
              <a:tr h="3986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SJ</a:t>
                      </a:r>
                    </a:p>
                  </a:txBody>
                  <a:tcPr anchor="ctr">
                    <a:solidFill>
                      <a:srgbClr val="D9B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wielofunkcyjna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 zabudową mieszkaniową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jednorodzinną</a:t>
                      </a:r>
                    </a:p>
                  </a:txBody>
                  <a:tcPr anchor="ctr">
                    <a:solidFill>
                      <a:srgbClr val="D9B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zabudowy mieszkaniowej jednorodzinnej, teren usług,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zabudowy letniskowej lub rekreacji indywidualnej, teren ogrodów działkowych,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867704"/>
                  </a:ext>
                </a:extLst>
              </a:tr>
              <a:tr h="52218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</a:t>
                      </a:r>
                    </a:p>
                  </a:txBody>
                  <a:tcPr anchor="ctr">
                    <a:solidFill>
                      <a:srgbClr val="FFE6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wielofunkcyjna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 zabudową zagrodową</a:t>
                      </a:r>
                    </a:p>
                  </a:txBody>
                  <a:tcPr anchor="ctr">
                    <a:solidFill>
                      <a:srgbClr val="FFE6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zabudowy zagrodowej, teren produkcji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 gospodarstwach rolnych, teren akwakultury </a:t>
                      </a:r>
                      <a:b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obsługi rybactwa,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wielkotowarowej produkcji rolnej, teren rolnictwa z zakazem zabudowy, teren biogazowni, teren usług,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669185"/>
                  </a:ext>
                </a:extLst>
              </a:tr>
              <a:tr h="39150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</a:t>
                      </a:r>
                    </a:p>
                  </a:txBody>
                  <a:tcPr anchor="ctr">
                    <a:solidFill>
                      <a:srgbClr val="FF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usługowa</a:t>
                      </a:r>
                    </a:p>
                  </a:txBody>
                  <a:tcPr anchor="ctr">
                    <a:solidFill>
                      <a:srgbClr val="FF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składów i magazynów, teren elektrowni słonecznej,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110285"/>
                  </a:ext>
                </a:extLst>
              </a:tr>
              <a:tr h="39867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SH</a:t>
                      </a:r>
                    </a:p>
                  </a:txBody>
                  <a:tcPr anchor="ctr">
                    <a:solidFill>
                      <a:srgbClr val="FF83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handlu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wielkopowierzchniowego</a:t>
                      </a:r>
                    </a:p>
                  </a:txBody>
                  <a:tcPr anchor="ctr">
                    <a:solidFill>
                      <a:srgbClr val="FF83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handlu wielkopowierzchniowego,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komunikacji, teren zieleni urządzonej,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usług, teren składów i magazynów,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elektrowni słonecznej, teren zieleni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304982"/>
                  </a:ext>
                </a:extLst>
              </a:tr>
              <a:tr h="30045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</a:t>
                      </a:r>
                    </a:p>
                  </a:txBody>
                  <a:tcPr anchor="ctr">
                    <a:solidFill>
                      <a:srgbClr val="AF8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gospodarcza</a:t>
                      </a:r>
                    </a:p>
                  </a:txBody>
                  <a:tcPr anchor="ctr">
                    <a:solidFill>
                      <a:srgbClr val="AF88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produkcji,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usług, teren zieleni naturalnej,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169887"/>
                  </a:ext>
                </a:extLst>
              </a:tr>
              <a:tr h="6559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</a:t>
                      </a:r>
                    </a:p>
                  </a:txBody>
                  <a:tcPr anchor="ctr">
                    <a:solidFill>
                      <a:srgbClr val="FEE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produkcji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rolniczej</a:t>
                      </a:r>
                    </a:p>
                  </a:txBody>
                  <a:tcPr anchor="ctr">
                    <a:solidFill>
                      <a:srgbClr val="FEE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produkcji w gospodarstwach rolnych, teren wielkotowarowej produkcji rolnej, teren akwakultury i obsługi rybactwa, teren komunikacji,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rolnictwa z zakazem zabudowy, teren biogazowni, teren elektrowni słonecznej, teren elektrowni wiatrowej, teren elektrowni wodnej, teren zieleni urządzonej,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92396"/>
                  </a:ext>
                </a:extLst>
              </a:tr>
            </a:tbl>
          </a:graphicData>
        </a:graphic>
      </p:graphicFrame>
      <p:graphicFrame>
        <p:nvGraphicFramePr>
          <p:cNvPr id="38" name="Tabela 2">
            <a:extLst>
              <a:ext uri="{FF2B5EF4-FFF2-40B4-BE49-F238E27FC236}">
                <a16:creationId xmlns:a16="http://schemas.microsoft.com/office/drawing/2014/main" id="{61E17805-BF37-4B79-991C-D294BA114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13578"/>
              </p:ext>
            </p:extLst>
          </p:nvPr>
        </p:nvGraphicFramePr>
        <p:xfrm>
          <a:off x="3556218" y="3642360"/>
          <a:ext cx="8634582" cy="321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70">
                  <a:extLst>
                    <a:ext uri="{9D8B030D-6E8A-4147-A177-3AD203B41FA5}">
                      <a16:colId xmlns:a16="http://schemas.microsoft.com/office/drawing/2014/main" val="279061361"/>
                    </a:ext>
                  </a:extLst>
                </a:gridCol>
                <a:gridCol w="575879">
                  <a:extLst>
                    <a:ext uri="{9D8B030D-6E8A-4147-A177-3AD203B41FA5}">
                      <a16:colId xmlns:a16="http://schemas.microsoft.com/office/drawing/2014/main" val="527619977"/>
                    </a:ext>
                  </a:extLst>
                </a:gridCol>
                <a:gridCol w="1366035">
                  <a:extLst>
                    <a:ext uri="{9D8B030D-6E8A-4147-A177-3AD203B41FA5}">
                      <a16:colId xmlns:a16="http://schemas.microsoft.com/office/drawing/2014/main" val="2637043359"/>
                    </a:ext>
                  </a:extLst>
                </a:gridCol>
                <a:gridCol w="2774163">
                  <a:extLst>
                    <a:ext uri="{9D8B030D-6E8A-4147-A177-3AD203B41FA5}">
                      <a16:colId xmlns:a16="http://schemas.microsoft.com/office/drawing/2014/main" val="160651011"/>
                    </a:ext>
                  </a:extLst>
                </a:gridCol>
                <a:gridCol w="2774163">
                  <a:extLst>
                    <a:ext uri="{9D8B030D-6E8A-4147-A177-3AD203B41FA5}">
                      <a16:colId xmlns:a16="http://schemas.microsoft.com/office/drawing/2014/main" val="3695168546"/>
                    </a:ext>
                  </a:extLst>
                </a:gridCol>
                <a:gridCol w="797572">
                  <a:extLst>
                    <a:ext uri="{9D8B030D-6E8A-4147-A177-3AD203B41FA5}">
                      <a16:colId xmlns:a16="http://schemas.microsoft.com/office/drawing/2014/main" val="1728016821"/>
                    </a:ext>
                  </a:extLst>
                </a:gridCol>
              </a:tblGrid>
              <a:tr h="2850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</a:t>
                      </a:r>
                    </a:p>
                  </a:txBody>
                  <a:tcPr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</a:t>
                      </a:r>
                    </a:p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infrastrukturalna</a:t>
                      </a:r>
                    </a:p>
                  </a:txBody>
                  <a:tcPr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infrastruktury technicznej, teren komunikacji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usług, teren produkcji, teren zieleni urządzonej,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95948"/>
                  </a:ext>
                </a:extLst>
              </a:tr>
              <a:tr h="68408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SN</a:t>
                      </a:r>
                    </a:p>
                  </a:txBody>
                  <a:tcPr anchor="ctr">
                    <a:solidFill>
                      <a:srgbClr val="BB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zieleni i rekreacji</a:t>
                      </a:r>
                    </a:p>
                  </a:txBody>
                  <a:tcPr anchor="ctr">
                    <a:solidFill>
                      <a:srgbClr val="BBF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zieleni urządzonej, teren plaży, teren wód, teren komunikacji,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 sportu i rekreacji, teren usług kultury i rozrywki, teren usług handlu detalicznego, teren usług gastronomii, teren usług turystyki, teren usług nauki, teren usług edukacji, teren usług zdrowia i pomocy społecznej, teren ogrodów działkowych, teren zieleni naturalnej, teren lasu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867704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</a:t>
                      </a:r>
                    </a:p>
                  </a:txBody>
                  <a:tcPr anchor="ctr">
                    <a:solidFill>
                      <a:srgbClr val="94D4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cmentarzy</a:t>
                      </a:r>
                    </a:p>
                  </a:txBody>
                  <a:tcPr anchor="ctr">
                    <a:solidFill>
                      <a:srgbClr val="94D4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cmentarza, teren komunikacji, teren zieleni urządzonej,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usług kultu religijnego, teren usług handlu detalicznego,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669185"/>
                  </a:ext>
                </a:extLst>
              </a:tr>
              <a:tr h="58432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SG</a:t>
                      </a:r>
                    </a:p>
                  </a:txBody>
                  <a:tcPr anchor="ctr">
                    <a:solidFill>
                      <a:srgbClr val="FC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górnictwa</a:t>
                      </a:r>
                    </a:p>
                  </a:txBody>
                  <a:tcPr anchor="ctr">
                    <a:solidFill>
                      <a:srgbClr val="FCD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górnictwa i wydobycia, teren komunikacji,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produkcji, teren usług handlu, teren usług rzemieślniczych, teren usług gastronomii, teren usług biurowych i administracji, teren usług nauki, teren zieleni urządzonej, teren zieleni naturalnej, teren lasu,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110285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</a:t>
                      </a:r>
                    </a:p>
                  </a:txBody>
                  <a:tcPr anchor="ctr">
                    <a:solidFill>
                      <a:srgbClr val="E3F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otwarta</a:t>
                      </a:r>
                    </a:p>
                  </a:txBody>
                  <a:tcPr anchor="ctr">
                    <a:solidFill>
                      <a:srgbClr val="E3FF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rolnictwa z zakazem zabudowy, teren lasu, teren zieleni naturalnej, teren wód, teren komunikacji,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elektrowni wiatrowej, teren elektrowni słonecznej, teren elektrowni geotermalnej, teren elektrowni wodnej, teren biogazowni, teren zieleni urządzonej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304982"/>
                  </a:ext>
                </a:extLst>
              </a:tr>
              <a:tr h="68408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7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strefa komunikacyjna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autostrady, teren drogi ekspresowej, teren drogi głównej ruchu przyspieszonego, teren drogi głównej, teren komunikacji kolejowej i szynowej, teren komunikacji kolei linowej, teren komunikacji wodnej, teren komunikacji lotniczej, teren obsługi komunikacji, teren infrastruktury technicznej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teren drogi zbiorczej, teren usług handlu detalicznego, teren usług gastronomii, teren usług turystyki, teren zieleni urządzonej, teren lasu, teren zieleni naturalnej, teren wód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169887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14D75F-0E78-4435-B87B-E1BA837FCA16}"/>
              </a:ext>
            </a:extLst>
          </p:cNvPr>
          <p:cNvSpPr txBox="1"/>
          <p:nvPr/>
        </p:nvSpPr>
        <p:spPr>
          <a:xfrm>
            <a:off x="390756" y="222597"/>
            <a:ext cx="8390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24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STREFY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2400" b="1" i="0" dirty="0">
                <a:solidFill>
                  <a:srgbClr val="2020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PLANISTYCZNE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B0C1EA5-8162-4C11-B99D-7E5946055763}"/>
              </a:ext>
            </a:extLst>
          </p:cNvPr>
          <p:cNvSpPr txBox="1"/>
          <p:nvPr/>
        </p:nvSpPr>
        <p:spPr>
          <a:xfrm>
            <a:off x="495056" y="1563144"/>
            <a:ext cx="3059962" cy="49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13 stref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katalog zamknięty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przypisane przeznaczenia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do każdej ze stref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obligatoryjne profile podstawowe 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fakultatywne profile dodatkowe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przeznaczenia w profilu podstawowym i dodatkowym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jako równorzędne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określona minimalna powierzchnia biologicznie czynna</a:t>
            </a:r>
          </a:p>
          <a:p>
            <a:pPr marL="171450" indent="-1714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tereny w każdej strefie planistycznej: 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zieleni naturalnej,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zieleni urządzonej,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lasu, wód, komunikacji,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infrastruktury technicznej </a:t>
            </a:r>
            <a:b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do 5000 m</a:t>
            </a:r>
            <a:r>
              <a:rPr lang="pl-PL" sz="1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1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rostokąt 84">
            <a:extLst>
              <a:ext uri="{FF2B5EF4-FFF2-40B4-BE49-F238E27FC236}">
                <a16:creationId xmlns:a16="http://schemas.microsoft.com/office/drawing/2014/main" id="{FCE3D126-DFFF-4462-8A6D-160B37B96E64}"/>
              </a:ext>
            </a:extLst>
          </p:cNvPr>
          <p:cNvSpPr/>
          <p:nvPr/>
        </p:nvSpPr>
        <p:spPr>
          <a:xfrm>
            <a:off x="0" y="3237027"/>
            <a:ext cx="12191999" cy="3620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4B5FC3-96FD-4A3E-A233-231E1DC45E6F}"/>
              </a:ext>
            </a:extLst>
          </p:cNvPr>
          <p:cNvSpPr txBox="1"/>
          <p:nvPr/>
        </p:nvSpPr>
        <p:spPr>
          <a:xfrm>
            <a:off x="359099" y="1665837"/>
            <a:ext cx="539806" cy="12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  <a:p>
            <a:pPr marL="285750" indent="-285750">
              <a:lnSpc>
                <a:spcPct val="125000"/>
              </a:lnSpc>
              <a:buFont typeface="+mj-lt"/>
              <a:buAutoNum type="arabicPeriod"/>
            </a:pPr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B1FB09C-A66E-43A8-AB88-97D951FFAAD4}"/>
              </a:ext>
            </a:extLst>
          </p:cNvPr>
          <p:cNvSpPr/>
          <p:nvPr/>
        </p:nvSpPr>
        <p:spPr>
          <a:xfrm>
            <a:off x="0" y="0"/>
            <a:ext cx="12191999" cy="1276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33C6DF-2387-4C37-94FA-548A2A87FE49}"/>
              </a:ext>
            </a:extLst>
          </p:cNvPr>
          <p:cNvSpPr txBox="1"/>
          <p:nvPr/>
        </p:nvSpPr>
        <p:spPr>
          <a:xfrm>
            <a:off x="1032255" y="1665838"/>
            <a:ext cx="8540370" cy="43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l-PL" sz="2000" b="1" dirty="0">
                <a:latin typeface="Verdana" panose="020B0604030504040204" pitchFamily="34" charset="0"/>
                <a:ea typeface="Verdana" panose="020B0604030504040204" pitchFamily="34" charset="0"/>
              </a:rPr>
              <a:t>GMINNE STANDARDY URBANISTYCZNE 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3259FD8-140F-48FA-9CC6-2569DEF6639A}"/>
              </a:ext>
            </a:extLst>
          </p:cNvPr>
          <p:cNvCxnSpPr/>
          <p:nvPr/>
        </p:nvCxnSpPr>
        <p:spPr>
          <a:xfrm>
            <a:off x="898905" y="1665838"/>
            <a:ext cx="0" cy="467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FC13461-B43E-4843-AA76-76CB8C3E3468}"/>
              </a:ext>
            </a:extLst>
          </p:cNvPr>
          <p:cNvSpPr txBox="1"/>
          <p:nvPr/>
        </p:nvSpPr>
        <p:spPr>
          <a:xfrm>
            <a:off x="359097" y="368212"/>
            <a:ext cx="11004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 TRZEBA OBLIGATORYJNIE OKREŚLIĆ W PLANIE OGÓLNYM?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668BDEB-7EEA-45D5-91A4-35E79BBEF069}"/>
              </a:ext>
            </a:extLst>
          </p:cNvPr>
          <p:cNvSpPr txBox="1"/>
          <p:nvPr/>
        </p:nvSpPr>
        <p:spPr>
          <a:xfrm>
            <a:off x="1066799" y="2190327"/>
            <a:ext cx="6791325" cy="67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</a:rPr>
              <a:t>w tym katalog stref planistycznych, a w nim profil funkcjonalny stref oraz parametry zabudowy takie jak: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692932D-169F-42FF-B091-64A60EDF7C32}"/>
              </a:ext>
            </a:extLst>
          </p:cNvPr>
          <p:cNvGrpSpPr/>
          <p:nvPr/>
        </p:nvGrpSpPr>
        <p:grpSpPr>
          <a:xfrm>
            <a:off x="1222754" y="4519591"/>
            <a:ext cx="2668250" cy="1664430"/>
            <a:chOff x="1032255" y="3858201"/>
            <a:chExt cx="2668250" cy="1664430"/>
          </a:xfrm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2A49F12B-987F-4302-9077-7E0D44D885C6}"/>
                </a:ext>
              </a:extLst>
            </p:cNvPr>
            <p:cNvSpPr/>
            <p:nvPr/>
          </p:nvSpPr>
          <p:spPr>
            <a:xfrm>
              <a:off x="1032255" y="3993634"/>
              <a:ext cx="2668250" cy="1528997"/>
            </a:xfrm>
            <a:custGeom>
              <a:avLst/>
              <a:gdLst>
                <a:gd name="connsiteX0" fmla="*/ 0 w 2668250"/>
                <a:gd name="connsiteY0" fmla="*/ 914400 h 1528997"/>
                <a:gd name="connsiteX1" fmla="*/ 1603948 w 2668250"/>
                <a:gd name="connsiteY1" fmla="*/ 0 h 1528997"/>
                <a:gd name="connsiteX2" fmla="*/ 2668250 w 2668250"/>
                <a:gd name="connsiteY2" fmla="*/ 592112 h 1528997"/>
                <a:gd name="connsiteX3" fmla="*/ 1041817 w 2668250"/>
                <a:gd name="connsiteY3" fmla="*/ 1528997 h 1528997"/>
                <a:gd name="connsiteX4" fmla="*/ 0 w 2668250"/>
                <a:gd name="connsiteY4" fmla="*/ 914400 h 152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250" h="1528997">
                  <a:moveTo>
                    <a:pt x="0" y="914400"/>
                  </a:moveTo>
                  <a:lnTo>
                    <a:pt x="1603948" y="0"/>
                  </a:lnTo>
                  <a:lnTo>
                    <a:pt x="2668250" y="592112"/>
                  </a:lnTo>
                  <a:lnTo>
                    <a:pt x="1041817" y="1528997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F5F98906-FE98-441D-85D5-33E30021D43A}"/>
                </a:ext>
              </a:extLst>
            </p:cNvPr>
            <p:cNvSpPr/>
            <p:nvPr/>
          </p:nvSpPr>
          <p:spPr>
            <a:xfrm>
              <a:off x="1142014" y="4196096"/>
              <a:ext cx="1641423" cy="899410"/>
            </a:xfrm>
            <a:custGeom>
              <a:avLst/>
              <a:gdLst>
                <a:gd name="connsiteX0" fmla="*/ 0 w 1641423"/>
                <a:gd name="connsiteY0" fmla="*/ 389744 h 899410"/>
                <a:gd name="connsiteX1" fmla="*/ 786984 w 1641423"/>
                <a:gd name="connsiteY1" fmla="*/ 0 h 899410"/>
                <a:gd name="connsiteX2" fmla="*/ 1641423 w 1641423"/>
                <a:gd name="connsiteY2" fmla="*/ 464695 h 899410"/>
                <a:gd name="connsiteX3" fmla="*/ 876925 w 1641423"/>
                <a:gd name="connsiteY3" fmla="*/ 899410 h 899410"/>
                <a:gd name="connsiteX4" fmla="*/ 0 w 1641423"/>
                <a:gd name="connsiteY4" fmla="*/ 389744 h 8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423" h="899410">
                  <a:moveTo>
                    <a:pt x="0" y="389744"/>
                  </a:moveTo>
                  <a:lnTo>
                    <a:pt x="786984" y="0"/>
                  </a:lnTo>
                  <a:lnTo>
                    <a:pt x="1641423" y="464695"/>
                  </a:lnTo>
                  <a:lnTo>
                    <a:pt x="876925" y="899410"/>
                  </a:lnTo>
                  <a:lnTo>
                    <a:pt x="0" y="3897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3E6D534D-053F-458C-A3CA-37A260420FE4}"/>
                </a:ext>
              </a:extLst>
            </p:cNvPr>
            <p:cNvSpPr/>
            <p:nvPr/>
          </p:nvSpPr>
          <p:spPr>
            <a:xfrm>
              <a:off x="1142013" y="3858201"/>
              <a:ext cx="1641423" cy="899410"/>
            </a:xfrm>
            <a:custGeom>
              <a:avLst/>
              <a:gdLst>
                <a:gd name="connsiteX0" fmla="*/ 0 w 1641423"/>
                <a:gd name="connsiteY0" fmla="*/ 389744 h 899410"/>
                <a:gd name="connsiteX1" fmla="*/ 786984 w 1641423"/>
                <a:gd name="connsiteY1" fmla="*/ 0 h 899410"/>
                <a:gd name="connsiteX2" fmla="*/ 1641423 w 1641423"/>
                <a:gd name="connsiteY2" fmla="*/ 464695 h 899410"/>
                <a:gd name="connsiteX3" fmla="*/ 876925 w 1641423"/>
                <a:gd name="connsiteY3" fmla="*/ 899410 h 899410"/>
                <a:gd name="connsiteX4" fmla="*/ 0 w 1641423"/>
                <a:gd name="connsiteY4" fmla="*/ 389744 h 8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423" h="899410">
                  <a:moveTo>
                    <a:pt x="0" y="389744"/>
                  </a:moveTo>
                  <a:lnTo>
                    <a:pt x="786984" y="0"/>
                  </a:lnTo>
                  <a:lnTo>
                    <a:pt x="1641423" y="464695"/>
                  </a:lnTo>
                  <a:lnTo>
                    <a:pt x="876925" y="899410"/>
                  </a:lnTo>
                  <a:lnTo>
                    <a:pt x="0" y="3897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13708BFD-2E0C-4263-9D02-83A08A6D1B84}"/>
                </a:ext>
              </a:extLst>
            </p:cNvPr>
            <p:cNvSpPr txBox="1"/>
            <p:nvPr/>
          </p:nvSpPr>
          <p:spPr>
            <a:xfrm rot="1801027">
              <a:off x="1473533" y="4345308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500m</a:t>
              </a:r>
              <a:r>
                <a:rPr lang="pl-PL" sz="1200" baseline="30000" dirty="0"/>
                <a:t>2</a:t>
              </a:r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AE243770-BA2D-47A9-B184-EDE725B52781}"/>
                </a:ext>
              </a:extLst>
            </p:cNvPr>
            <p:cNvSpPr txBox="1"/>
            <p:nvPr/>
          </p:nvSpPr>
          <p:spPr>
            <a:xfrm rot="1815585">
              <a:off x="1345803" y="4618062"/>
              <a:ext cx="5950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500m</a:t>
              </a:r>
              <a:r>
                <a:rPr lang="pl-PL" sz="1200" baseline="30000" dirty="0"/>
                <a:t>2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A5147B2D-78A9-4FED-9ECC-4CB948262907}"/>
                </a:ext>
              </a:extLst>
            </p:cNvPr>
            <p:cNvSpPr txBox="1"/>
            <p:nvPr/>
          </p:nvSpPr>
          <p:spPr>
            <a:xfrm rot="19785161">
              <a:off x="2411418" y="4887617"/>
              <a:ext cx="673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2500m</a:t>
              </a:r>
              <a:r>
                <a:rPr lang="pl-PL" sz="1200" baseline="300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F9CEB7A1-535F-4FB8-AB46-22D0D1E6F1C1}"/>
                  </a:ext>
                </a:extLst>
              </p:cNvPr>
              <p:cNvSpPr txBox="1"/>
              <p:nvPr/>
            </p:nvSpPr>
            <p:spPr>
              <a:xfrm>
                <a:off x="1833819" y="6430691"/>
                <a:ext cx="1521442" cy="309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sz="1400" dirty="0"/>
                  <a:t>i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sz="1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sz="1400" b="0" i="1" smtClean="0">
                            <a:latin typeface="Cambria Math" panose="02040503050406030204" pitchFamily="18" charset="0"/>
                          </a:rPr>
                          <m:t>+500</m:t>
                        </m:r>
                        <m:r>
                          <a:rPr lang="pl-PL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sz="14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pl-PL" sz="1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sz="1400" i="1" baseline="30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1400" dirty="0"/>
                  <a:t>0,4</a:t>
                </a:r>
              </a:p>
            </p:txBody>
          </p:sp>
        </mc:Choice>
        <mc:Fallback xmlns="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F9CEB7A1-535F-4FB8-AB46-22D0D1E6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19" y="6430691"/>
                <a:ext cx="1521442" cy="309059"/>
              </a:xfrm>
              <a:prstGeom prst="rect">
                <a:avLst/>
              </a:prstGeom>
              <a:blipFill>
                <a:blip r:embed="rId2"/>
                <a:stretch>
                  <a:fillRect l="-7229" t="-5882" r="-6426" b="-196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165C7AB-CEB5-4BB0-B6A0-7717E02982FA}"/>
              </a:ext>
            </a:extLst>
          </p:cNvPr>
          <p:cNvSpPr txBox="1"/>
          <p:nvPr/>
        </p:nvSpPr>
        <p:spPr>
          <a:xfrm>
            <a:off x="638306" y="3483202"/>
            <a:ext cx="3837147" cy="5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MAKSYMALNA NADZIEMNA INTENSYWNOŚĆ ZABUDOWY </a:t>
            </a: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C995D756-9442-4221-BC71-DEF8CDA369D5}"/>
              </a:ext>
            </a:extLst>
          </p:cNvPr>
          <p:cNvGrpSpPr/>
          <p:nvPr/>
        </p:nvGrpSpPr>
        <p:grpSpPr>
          <a:xfrm>
            <a:off x="8698773" y="4500666"/>
            <a:ext cx="2822306" cy="1930025"/>
            <a:chOff x="8597171" y="3984320"/>
            <a:chExt cx="3023484" cy="2067600"/>
          </a:xfrm>
        </p:grpSpPr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66970661-7253-45CC-BF86-F6D64C8D62A7}"/>
                </a:ext>
              </a:extLst>
            </p:cNvPr>
            <p:cNvSpPr/>
            <p:nvPr/>
          </p:nvSpPr>
          <p:spPr>
            <a:xfrm>
              <a:off x="8597171" y="4350925"/>
              <a:ext cx="3023484" cy="1700995"/>
            </a:xfrm>
            <a:custGeom>
              <a:avLst/>
              <a:gdLst>
                <a:gd name="connsiteX0" fmla="*/ 0 w 3157538"/>
                <a:gd name="connsiteY0" fmla="*/ 1095375 h 1776413"/>
                <a:gd name="connsiteX1" fmla="*/ 1938338 w 3157538"/>
                <a:gd name="connsiteY1" fmla="*/ 0 h 1776413"/>
                <a:gd name="connsiteX2" fmla="*/ 3157538 w 3157538"/>
                <a:gd name="connsiteY2" fmla="*/ 681038 h 1776413"/>
                <a:gd name="connsiteX3" fmla="*/ 1214438 w 3157538"/>
                <a:gd name="connsiteY3" fmla="*/ 1776413 h 1776413"/>
                <a:gd name="connsiteX4" fmla="*/ 0 w 3157538"/>
                <a:gd name="connsiteY4" fmla="*/ 1095375 h 17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538" h="1776413">
                  <a:moveTo>
                    <a:pt x="0" y="1095375"/>
                  </a:moveTo>
                  <a:lnTo>
                    <a:pt x="1938338" y="0"/>
                  </a:lnTo>
                  <a:lnTo>
                    <a:pt x="3157538" y="681038"/>
                  </a:lnTo>
                  <a:lnTo>
                    <a:pt x="1214438" y="1776413"/>
                  </a:lnTo>
                  <a:lnTo>
                    <a:pt x="0" y="10953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CB0F158A-23B5-494D-87A1-2B84F852BB22}"/>
                </a:ext>
              </a:extLst>
            </p:cNvPr>
            <p:cNvSpPr/>
            <p:nvPr/>
          </p:nvSpPr>
          <p:spPr>
            <a:xfrm>
              <a:off x="8597171" y="4867759"/>
              <a:ext cx="2106862" cy="1182640"/>
            </a:xfrm>
            <a:custGeom>
              <a:avLst/>
              <a:gdLst>
                <a:gd name="connsiteX0" fmla="*/ 0 w 2200275"/>
                <a:gd name="connsiteY0" fmla="*/ 514350 h 1193800"/>
                <a:gd name="connsiteX1" fmla="*/ 1209675 w 2200275"/>
                <a:gd name="connsiteY1" fmla="*/ 1193800 h 1193800"/>
                <a:gd name="connsiteX2" fmla="*/ 2200275 w 2200275"/>
                <a:gd name="connsiteY2" fmla="*/ 641350 h 1193800"/>
                <a:gd name="connsiteX3" fmla="*/ 977900 w 2200275"/>
                <a:gd name="connsiteY3" fmla="*/ 0 h 1193800"/>
                <a:gd name="connsiteX4" fmla="*/ 0 w 2200275"/>
                <a:gd name="connsiteY4" fmla="*/ 514350 h 1193800"/>
                <a:gd name="connsiteX0" fmla="*/ 0 w 2200275"/>
                <a:gd name="connsiteY0" fmla="*/ 555625 h 1235075"/>
                <a:gd name="connsiteX1" fmla="*/ 1209675 w 2200275"/>
                <a:gd name="connsiteY1" fmla="*/ 1235075 h 1235075"/>
                <a:gd name="connsiteX2" fmla="*/ 2200275 w 2200275"/>
                <a:gd name="connsiteY2" fmla="*/ 682625 h 1235075"/>
                <a:gd name="connsiteX3" fmla="*/ 958850 w 2200275"/>
                <a:gd name="connsiteY3" fmla="*/ 0 h 1235075"/>
                <a:gd name="connsiteX4" fmla="*/ 0 w 2200275"/>
                <a:gd name="connsiteY4" fmla="*/ 555625 h 12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275" h="1235075">
                  <a:moveTo>
                    <a:pt x="0" y="555625"/>
                  </a:moveTo>
                  <a:lnTo>
                    <a:pt x="1209675" y="1235075"/>
                  </a:lnTo>
                  <a:lnTo>
                    <a:pt x="2200275" y="682625"/>
                  </a:lnTo>
                  <a:lnTo>
                    <a:pt x="958850" y="0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8BC8BA89-C765-4C68-A132-7EE095BFA9AB}"/>
                </a:ext>
              </a:extLst>
            </p:cNvPr>
            <p:cNvGrpSpPr/>
            <p:nvPr/>
          </p:nvGrpSpPr>
          <p:grpSpPr>
            <a:xfrm>
              <a:off x="8696574" y="3984320"/>
              <a:ext cx="1908055" cy="1865924"/>
              <a:chOff x="5150167" y="3794941"/>
              <a:chExt cx="1908055" cy="1865924"/>
            </a:xfrm>
          </p:grpSpPr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68489C8C-B94F-466C-A2BC-637B1566268F}"/>
                  </a:ext>
                </a:extLst>
              </p:cNvPr>
              <p:cNvSpPr/>
              <p:nvPr/>
            </p:nvSpPr>
            <p:spPr>
              <a:xfrm>
                <a:off x="6212388" y="4779967"/>
                <a:ext cx="648325" cy="880898"/>
              </a:xfrm>
              <a:custGeom>
                <a:avLst/>
                <a:gdLst>
                  <a:gd name="connsiteX0" fmla="*/ 0 w 669925"/>
                  <a:gd name="connsiteY0" fmla="*/ 196850 h 927100"/>
                  <a:gd name="connsiteX1" fmla="*/ 0 w 669925"/>
                  <a:gd name="connsiteY1" fmla="*/ 927100 h 927100"/>
                  <a:gd name="connsiteX2" fmla="*/ 666750 w 669925"/>
                  <a:gd name="connsiteY2" fmla="*/ 546100 h 927100"/>
                  <a:gd name="connsiteX3" fmla="*/ 669925 w 669925"/>
                  <a:gd name="connsiteY3" fmla="*/ 0 h 927100"/>
                  <a:gd name="connsiteX4" fmla="*/ 0 w 669925"/>
                  <a:gd name="connsiteY4" fmla="*/ 196850 h 927100"/>
                  <a:gd name="connsiteX0" fmla="*/ 4763 w 674688"/>
                  <a:gd name="connsiteY0" fmla="*/ 196850 h 922338"/>
                  <a:gd name="connsiteX1" fmla="*/ 0 w 674688"/>
                  <a:gd name="connsiteY1" fmla="*/ 922338 h 922338"/>
                  <a:gd name="connsiteX2" fmla="*/ 671513 w 674688"/>
                  <a:gd name="connsiteY2" fmla="*/ 546100 h 922338"/>
                  <a:gd name="connsiteX3" fmla="*/ 674688 w 674688"/>
                  <a:gd name="connsiteY3" fmla="*/ 0 h 922338"/>
                  <a:gd name="connsiteX4" fmla="*/ 4763 w 674688"/>
                  <a:gd name="connsiteY4" fmla="*/ 196850 h 922338"/>
                  <a:gd name="connsiteX0" fmla="*/ 4763 w 674688"/>
                  <a:gd name="connsiteY0" fmla="*/ 196850 h 910432"/>
                  <a:gd name="connsiteX1" fmla="*/ 0 w 674688"/>
                  <a:gd name="connsiteY1" fmla="*/ 910432 h 910432"/>
                  <a:gd name="connsiteX2" fmla="*/ 671513 w 674688"/>
                  <a:gd name="connsiteY2" fmla="*/ 546100 h 910432"/>
                  <a:gd name="connsiteX3" fmla="*/ 674688 w 674688"/>
                  <a:gd name="connsiteY3" fmla="*/ 0 h 910432"/>
                  <a:gd name="connsiteX4" fmla="*/ 4763 w 674688"/>
                  <a:gd name="connsiteY4" fmla="*/ 196850 h 910432"/>
                  <a:gd name="connsiteX0" fmla="*/ 4763 w 674688"/>
                  <a:gd name="connsiteY0" fmla="*/ 196850 h 917575"/>
                  <a:gd name="connsiteX1" fmla="*/ 0 w 674688"/>
                  <a:gd name="connsiteY1" fmla="*/ 917575 h 917575"/>
                  <a:gd name="connsiteX2" fmla="*/ 671513 w 674688"/>
                  <a:gd name="connsiteY2" fmla="*/ 546100 h 917575"/>
                  <a:gd name="connsiteX3" fmla="*/ 674688 w 674688"/>
                  <a:gd name="connsiteY3" fmla="*/ 0 h 917575"/>
                  <a:gd name="connsiteX4" fmla="*/ 4763 w 674688"/>
                  <a:gd name="connsiteY4" fmla="*/ 196850 h 917575"/>
                  <a:gd name="connsiteX0" fmla="*/ 7145 w 677070"/>
                  <a:gd name="connsiteY0" fmla="*/ 196850 h 924718"/>
                  <a:gd name="connsiteX1" fmla="*/ 0 w 677070"/>
                  <a:gd name="connsiteY1" fmla="*/ 924718 h 924718"/>
                  <a:gd name="connsiteX2" fmla="*/ 673895 w 677070"/>
                  <a:gd name="connsiteY2" fmla="*/ 546100 h 924718"/>
                  <a:gd name="connsiteX3" fmla="*/ 677070 w 677070"/>
                  <a:gd name="connsiteY3" fmla="*/ 0 h 924718"/>
                  <a:gd name="connsiteX4" fmla="*/ 7145 w 677070"/>
                  <a:gd name="connsiteY4" fmla="*/ 196850 h 924718"/>
                  <a:gd name="connsiteX0" fmla="*/ 7145 w 677070"/>
                  <a:gd name="connsiteY0" fmla="*/ 196850 h 919955"/>
                  <a:gd name="connsiteX1" fmla="*/ 0 w 677070"/>
                  <a:gd name="connsiteY1" fmla="*/ 919955 h 919955"/>
                  <a:gd name="connsiteX2" fmla="*/ 673895 w 677070"/>
                  <a:gd name="connsiteY2" fmla="*/ 546100 h 919955"/>
                  <a:gd name="connsiteX3" fmla="*/ 677070 w 677070"/>
                  <a:gd name="connsiteY3" fmla="*/ 0 h 919955"/>
                  <a:gd name="connsiteX4" fmla="*/ 7145 w 677070"/>
                  <a:gd name="connsiteY4" fmla="*/ 196850 h 91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70" h="919955">
                    <a:moveTo>
                      <a:pt x="7145" y="196850"/>
                    </a:moveTo>
                    <a:cubicBezTo>
                      <a:pt x="5557" y="438679"/>
                      <a:pt x="1588" y="678126"/>
                      <a:pt x="0" y="919955"/>
                    </a:cubicBezTo>
                    <a:lnTo>
                      <a:pt x="673895" y="546100"/>
                    </a:lnTo>
                    <a:cubicBezTo>
                      <a:pt x="674953" y="364067"/>
                      <a:pt x="676012" y="182033"/>
                      <a:pt x="677070" y="0"/>
                    </a:cubicBezTo>
                    <a:lnTo>
                      <a:pt x="7145" y="1968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28E909F2-7DBE-4021-BC58-B8CF608F992B}"/>
                  </a:ext>
                </a:extLst>
              </p:cNvPr>
              <p:cNvSpPr/>
              <p:nvPr/>
            </p:nvSpPr>
            <p:spPr>
              <a:xfrm>
                <a:off x="5150167" y="4181047"/>
                <a:ext cx="1223049" cy="1477539"/>
              </a:xfrm>
              <a:custGeom>
                <a:avLst/>
                <a:gdLst>
                  <a:gd name="connsiteX0" fmla="*/ 1079500 w 1257300"/>
                  <a:gd name="connsiteY0" fmla="*/ 1543050 h 1543050"/>
                  <a:gd name="connsiteX1" fmla="*/ 1092200 w 1257300"/>
                  <a:gd name="connsiteY1" fmla="*/ 819150 h 1543050"/>
                  <a:gd name="connsiteX2" fmla="*/ 1257300 w 1257300"/>
                  <a:gd name="connsiteY2" fmla="*/ 933450 h 1543050"/>
                  <a:gd name="connsiteX3" fmla="*/ 609600 w 1257300"/>
                  <a:gd name="connsiteY3" fmla="*/ 0 h 1543050"/>
                  <a:gd name="connsiteX4" fmla="*/ 0 w 1257300"/>
                  <a:gd name="connsiteY4" fmla="*/ 139700 h 1543050"/>
                  <a:gd name="connsiteX5" fmla="*/ 152400 w 1257300"/>
                  <a:gd name="connsiteY5" fmla="*/ 215900 h 1543050"/>
                  <a:gd name="connsiteX6" fmla="*/ 139700 w 1257300"/>
                  <a:gd name="connsiteY6" fmla="*/ 965200 h 1543050"/>
                  <a:gd name="connsiteX7" fmla="*/ 1079500 w 1257300"/>
                  <a:gd name="connsiteY7" fmla="*/ 1543050 h 1543050"/>
                  <a:gd name="connsiteX0" fmla="*/ 1079500 w 1257300"/>
                  <a:gd name="connsiteY0" fmla="*/ 1543050 h 1543050"/>
                  <a:gd name="connsiteX1" fmla="*/ 1092200 w 1257300"/>
                  <a:gd name="connsiteY1" fmla="*/ 819150 h 1543050"/>
                  <a:gd name="connsiteX2" fmla="*/ 1257300 w 1257300"/>
                  <a:gd name="connsiteY2" fmla="*/ 933450 h 1543050"/>
                  <a:gd name="connsiteX3" fmla="*/ 609600 w 1257300"/>
                  <a:gd name="connsiteY3" fmla="*/ 0 h 1543050"/>
                  <a:gd name="connsiteX4" fmla="*/ 0 w 1257300"/>
                  <a:gd name="connsiteY4" fmla="*/ 139700 h 1543050"/>
                  <a:gd name="connsiteX5" fmla="*/ 152400 w 1257300"/>
                  <a:gd name="connsiteY5" fmla="*/ 215900 h 1543050"/>
                  <a:gd name="connsiteX6" fmla="*/ 139700 w 1257300"/>
                  <a:gd name="connsiteY6" fmla="*/ 1041400 h 1543050"/>
                  <a:gd name="connsiteX7" fmla="*/ 1079500 w 1257300"/>
                  <a:gd name="connsiteY7" fmla="*/ 1543050 h 1543050"/>
                  <a:gd name="connsiteX0" fmla="*/ 1079500 w 1257300"/>
                  <a:gd name="connsiteY0" fmla="*/ 1543050 h 1543050"/>
                  <a:gd name="connsiteX1" fmla="*/ 1092200 w 1257300"/>
                  <a:gd name="connsiteY1" fmla="*/ 819150 h 1543050"/>
                  <a:gd name="connsiteX2" fmla="*/ 1257300 w 1257300"/>
                  <a:gd name="connsiteY2" fmla="*/ 933450 h 1543050"/>
                  <a:gd name="connsiteX3" fmla="*/ 609600 w 1257300"/>
                  <a:gd name="connsiteY3" fmla="*/ 0 h 1543050"/>
                  <a:gd name="connsiteX4" fmla="*/ 0 w 1257300"/>
                  <a:gd name="connsiteY4" fmla="*/ 139700 h 1543050"/>
                  <a:gd name="connsiteX5" fmla="*/ 152400 w 1257300"/>
                  <a:gd name="connsiteY5" fmla="*/ 364620 h 1543050"/>
                  <a:gd name="connsiteX6" fmla="*/ 139700 w 1257300"/>
                  <a:gd name="connsiteY6" fmla="*/ 1041400 h 1543050"/>
                  <a:gd name="connsiteX7" fmla="*/ 1079500 w 1257300"/>
                  <a:gd name="connsiteY7" fmla="*/ 1543050 h 1543050"/>
                  <a:gd name="connsiteX0" fmla="*/ 1134292 w 1312092"/>
                  <a:gd name="connsiteY0" fmla="*/ 1543050 h 1543050"/>
                  <a:gd name="connsiteX1" fmla="*/ 1146992 w 1312092"/>
                  <a:gd name="connsiteY1" fmla="*/ 819150 h 1543050"/>
                  <a:gd name="connsiteX2" fmla="*/ 1312092 w 1312092"/>
                  <a:gd name="connsiteY2" fmla="*/ 933450 h 1543050"/>
                  <a:gd name="connsiteX3" fmla="*/ 664392 w 1312092"/>
                  <a:gd name="connsiteY3" fmla="*/ 0 h 1543050"/>
                  <a:gd name="connsiteX4" fmla="*/ 0 w 1312092"/>
                  <a:gd name="connsiteY4" fmla="*/ 264939 h 1543050"/>
                  <a:gd name="connsiteX5" fmla="*/ 207192 w 1312092"/>
                  <a:gd name="connsiteY5" fmla="*/ 364620 h 1543050"/>
                  <a:gd name="connsiteX6" fmla="*/ 194492 w 1312092"/>
                  <a:gd name="connsiteY6" fmla="*/ 1041400 h 1543050"/>
                  <a:gd name="connsiteX7" fmla="*/ 1134292 w 1312092"/>
                  <a:gd name="connsiteY7" fmla="*/ 1543050 h 1543050"/>
                  <a:gd name="connsiteX0" fmla="*/ 1134292 w 1312092"/>
                  <a:gd name="connsiteY0" fmla="*/ 1543050 h 1543050"/>
                  <a:gd name="connsiteX1" fmla="*/ 1146992 w 1312092"/>
                  <a:gd name="connsiteY1" fmla="*/ 819150 h 1543050"/>
                  <a:gd name="connsiteX2" fmla="*/ 1312092 w 1312092"/>
                  <a:gd name="connsiteY2" fmla="*/ 933450 h 1543050"/>
                  <a:gd name="connsiteX3" fmla="*/ 664392 w 1312092"/>
                  <a:gd name="connsiteY3" fmla="*/ 0 h 1543050"/>
                  <a:gd name="connsiteX4" fmla="*/ 0 w 1312092"/>
                  <a:gd name="connsiteY4" fmla="*/ 284834 h 1543050"/>
                  <a:gd name="connsiteX5" fmla="*/ 207192 w 1312092"/>
                  <a:gd name="connsiteY5" fmla="*/ 364620 h 1543050"/>
                  <a:gd name="connsiteX6" fmla="*/ 194492 w 1312092"/>
                  <a:gd name="connsiteY6" fmla="*/ 1041400 h 1543050"/>
                  <a:gd name="connsiteX7" fmla="*/ 1134292 w 1312092"/>
                  <a:gd name="connsiteY7" fmla="*/ 1543050 h 1543050"/>
                  <a:gd name="connsiteX0" fmla="*/ 1134292 w 1304631"/>
                  <a:gd name="connsiteY0" fmla="*/ 1543050 h 1543050"/>
                  <a:gd name="connsiteX1" fmla="*/ 1146992 w 1304631"/>
                  <a:gd name="connsiteY1" fmla="*/ 819150 h 1543050"/>
                  <a:gd name="connsiteX2" fmla="*/ 1304631 w 1304631"/>
                  <a:gd name="connsiteY2" fmla="*/ 921016 h 1543050"/>
                  <a:gd name="connsiteX3" fmla="*/ 664392 w 1304631"/>
                  <a:gd name="connsiteY3" fmla="*/ 0 h 1543050"/>
                  <a:gd name="connsiteX4" fmla="*/ 0 w 1304631"/>
                  <a:gd name="connsiteY4" fmla="*/ 284834 h 1543050"/>
                  <a:gd name="connsiteX5" fmla="*/ 207192 w 1304631"/>
                  <a:gd name="connsiteY5" fmla="*/ 364620 h 1543050"/>
                  <a:gd name="connsiteX6" fmla="*/ 194492 w 1304631"/>
                  <a:gd name="connsiteY6" fmla="*/ 1041400 h 1543050"/>
                  <a:gd name="connsiteX7" fmla="*/ 1134292 w 1304631"/>
                  <a:gd name="connsiteY7" fmla="*/ 1543050 h 1543050"/>
                  <a:gd name="connsiteX0" fmla="*/ 1106937 w 1277276"/>
                  <a:gd name="connsiteY0" fmla="*/ 1543050 h 1543050"/>
                  <a:gd name="connsiteX1" fmla="*/ 1119637 w 1277276"/>
                  <a:gd name="connsiteY1" fmla="*/ 819150 h 1543050"/>
                  <a:gd name="connsiteX2" fmla="*/ 1277276 w 1277276"/>
                  <a:gd name="connsiteY2" fmla="*/ 921016 h 1543050"/>
                  <a:gd name="connsiteX3" fmla="*/ 637037 w 1277276"/>
                  <a:gd name="connsiteY3" fmla="*/ 0 h 1543050"/>
                  <a:gd name="connsiteX4" fmla="*/ 0 w 1277276"/>
                  <a:gd name="connsiteY4" fmla="*/ 262452 h 1543050"/>
                  <a:gd name="connsiteX5" fmla="*/ 179837 w 1277276"/>
                  <a:gd name="connsiteY5" fmla="*/ 364620 h 1543050"/>
                  <a:gd name="connsiteX6" fmla="*/ 167137 w 1277276"/>
                  <a:gd name="connsiteY6" fmla="*/ 1041400 h 1543050"/>
                  <a:gd name="connsiteX7" fmla="*/ 1106937 w 1277276"/>
                  <a:gd name="connsiteY7" fmla="*/ 1543050 h 1543050"/>
                  <a:gd name="connsiteX0" fmla="*/ 1106937 w 1277276"/>
                  <a:gd name="connsiteY0" fmla="*/ 1543050 h 1543050"/>
                  <a:gd name="connsiteX1" fmla="*/ 1119637 w 1277276"/>
                  <a:gd name="connsiteY1" fmla="*/ 819150 h 1543050"/>
                  <a:gd name="connsiteX2" fmla="*/ 1277276 w 1277276"/>
                  <a:gd name="connsiteY2" fmla="*/ 921016 h 1543050"/>
                  <a:gd name="connsiteX3" fmla="*/ 637037 w 1277276"/>
                  <a:gd name="connsiteY3" fmla="*/ 0 h 1543050"/>
                  <a:gd name="connsiteX4" fmla="*/ 0 w 1277276"/>
                  <a:gd name="connsiteY4" fmla="*/ 262452 h 1543050"/>
                  <a:gd name="connsiteX5" fmla="*/ 179837 w 1277276"/>
                  <a:gd name="connsiteY5" fmla="*/ 349699 h 1543050"/>
                  <a:gd name="connsiteX6" fmla="*/ 167137 w 1277276"/>
                  <a:gd name="connsiteY6" fmla="*/ 1041400 h 1543050"/>
                  <a:gd name="connsiteX7" fmla="*/ 1106937 w 1277276"/>
                  <a:gd name="connsiteY7" fmla="*/ 1543050 h 1543050"/>
                  <a:gd name="connsiteX0" fmla="*/ 1106937 w 1277276"/>
                  <a:gd name="connsiteY0" fmla="*/ 1543050 h 1543050"/>
                  <a:gd name="connsiteX1" fmla="*/ 1119637 w 1277276"/>
                  <a:gd name="connsiteY1" fmla="*/ 841532 h 1543050"/>
                  <a:gd name="connsiteX2" fmla="*/ 1277276 w 1277276"/>
                  <a:gd name="connsiteY2" fmla="*/ 921016 h 1543050"/>
                  <a:gd name="connsiteX3" fmla="*/ 637037 w 1277276"/>
                  <a:gd name="connsiteY3" fmla="*/ 0 h 1543050"/>
                  <a:gd name="connsiteX4" fmla="*/ 0 w 1277276"/>
                  <a:gd name="connsiteY4" fmla="*/ 262452 h 1543050"/>
                  <a:gd name="connsiteX5" fmla="*/ 179837 w 1277276"/>
                  <a:gd name="connsiteY5" fmla="*/ 349699 h 1543050"/>
                  <a:gd name="connsiteX6" fmla="*/ 167137 w 1277276"/>
                  <a:gd name="connsiteY6" fmla="*/ 1041400 h 1543050"/>
                  <a:gd name="connsiteX7" fmla="*/ 1106937 w 1277276"/>
                  <a:gd name="connsiteY7" fmla="*/ 1543050 h 1543050"/>
                  <a:gd name="connsiteX0" fmla="*/ 1106937 w 1277276"/>
                  <a:gd name="connsiteY0" fmla="*/ 1543050 h 1543050"/>
                  <a:gd name="connsiteX1" fmla="*/ 1119637 w 1277276"/>
                  <a:gd name="connsiteY1" fmla="*/ 841532 h 1543050"/>
                  <a:gd name="connsiteX2" fmla="*/ 1277276 w 1277276"/>
                  <a:gd name="connsiteY2" fmla="*/ 921016 h 1543050"/>
                  <a:gd name="connsiteX3" fmla="*/ 637037 w 1277276"/>
                  <a:gd name="connsiteY3" fmla="*/ 0 h 1543050"/>
                  <a:gd name="connsiteX4" fmla="*/ 0 w 1277276"/>
                  <a:gd name="connsiteY4" fmla="*/ 269912 h 1543050"/>
                  <a:gd name="connsiteX5" fmla="*/ 179837 w 1277276"/>
                  <a:gd name="connsiteY5" fmla="*/ 349699 h 1543050"/>
                  <a:gd name="connsiteX6" fmla="*/ 167137 w 1277276"/>
                  <a:gd name="connsiteY6" fmla="*/ 1041400 h 1543050"/>
                  <a:gd name="connsiteX7" fmla="*/ 1106937 w 1277276"/>
                  <a:gd name="connsiteY7" fmla="*/ 154305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7276" h="1543050">
                    <a:moveTo>
                      <a:pt x="1106937" y="1543050"/>
                    </a:moveTo>
                    <a:lnTo>
                      <a:pt x="1119637" y="841532"/>
                    </a:lnTo>
                    <a:lnTo>
                      <a:pt x="1277276" y="921016"/>
                    </a:lnTo>
                    <a:lnTo>
                      <a:pt x="637037" y="0"/>
                    </a:lnTo>
                    <a:lnTo>
                      <a:pt x="0" y="269912"/>
                    </a:lnTo>
                    <a:lnTo>
                      <a:pt x="179837" y="349699"/>
                    </a:lnTo>
                    <a:lnTo>
                      <a:pt x="167137" y="1041400"/>
                    </a:lnTo>
                    <a:lnTo>
                      <a:pt x="1106937" y="15430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Dowolny kształt: kształt 72">
                <a:extLst>
                  <a:ext uri="{FF2B5EF4-FFF2-40B4-BE49-F238E27FC236}">
                    <a16:creationId xmlns:a16="http://schemas.microsoft.com/office/drawing/2014/main" id="{AF751A33-1B8F-41B7-8508-6D6BEF2FDD41}"/>
                  </a:ext>
                </a:extLst>
              </p:cNvPr>
              <p:cNvSpPr/>
              <p:nvPr/>
            </p:nvSpPr>
            <p:spPr>
              <a:xfrm>
                <a:off x="5176762" y="3807865"/>
                <a:ext cx="1242363" cy="614002"/>
              </a:xfrm>
              <a:custGeom>
                <a:avLst/>
                <a:gdLst>
                  <a:gd name="connsiteX0" fmla="*/ 0 w 1295400"/>
                  <a:gd name="connsiteY0" fmla="*/ 539750 h 539750"/>
                  <a:gd name="connsiteX1" fmla="*/ 479425 w 1295400"/>
                  <a:gd name="connsiteY1" fmla="*/ 269875 h 539750"/>
                  <a:gd name="connsiteX2" fmla="*/ 1295400 w 1295400"/>
                  <a:gd name="connsiteY2" fmla="*/ 0 h 539750"/>
                  <a:gd name="connsiteX3" fmla="*/ 625475 w 1295400"/>
                  <a:gd name="connsiteY3" fmla="*/ 409575 h 539750"/>
                  <a:gd name="connsiteX4" fmla="*/ 0 w 1295400"/>
                  <a:gd name="connsiteY4" fmla="*/ 539750 h 539750"/>
                  <a:gd name="connsiteX0" fmla="*/ 0 w 1297781"/>
                  <a:gd name="connsiteY0" fmla="*/ 515937 h 515937"/>
                  <a:gd name="connsiteX1" fmla="*/ 479425 w 1297781"/>
                  <a:gd name="connsiteY1" fmla="*/ 246062 h 515937"/>
                  <a:gd name="connsiteX2" fmla="*/ 1297781 w 1297781"/>
                  <a:gd name="connsiteY2" fmla="*/ 0 h 515937"/>
                  <a:gd name="connsiteX3" fmla="*/ 625475 w 1297781"/>
                  <a:gd name="connsiteY3" fmla="*/ 385762 h 515937"/>
                  <a:gd name="connsiteX4" fmla="*/ 0 w 1297781"/>
                  <a:gd name="connsiteY4" fmla="*/ 515937 h 515937"/>
                  <a:gd name="connsiteX0" fmla="*/ 0 w 1321594"/>
                  <a:gd name="connsiteY0" fmla="*/ 532605 h 532605"/>
                  <a:gd name="connsiteX1" fmla="*/ 479425 w 1321594"/>
                  <a:gd name="connsiteY1" fmla="*/ 262730 h 532605"/>
                  <a:gd name="connsiteX2" fmla="*/ 1321594 w 1321594"/>
                  <a:gd name="connsiteY2" fmla="*/ 0 h 532605"/>
                  <a:gd name="connsiteX3" fmla="*/ 625475 w 1321594"/>
                  <a:gd name="connsiteY3" fmla="*/ 402430 h 532605"/>
                  <a:gd name="connsiteX4" fmla="*/ 0 w 1321594"/>
                  <a:gd name="connsiteY4" fmla="*/ 532605 h 532605"/>
                  <a:gd name="connsiteX0" fmla="*/ 0 w 1307307"/>
                  <a:gd name="connsiteY0" fmla="*/ 523080 h 523080"/>
                  <a:gd name="connsiteX1" fmla="*/ 479425 w 1307307"/>
                  <a:gd name="connsiteY1" fmla="*/ 253205 h 523080"/>
                  <a:gd name="connsiteX2" fmla="*/ 1307307 w 1307307"/>
                  <a:gd name="connsiteY2" fmla="*/ 0 h 523080"/>
                  <a:gd name="connsiteX3" fmla="*/ 625475 w 1307307"/>
                  <a:gd name="connsiteY3" fmla="*/ 392905 h 523080"/>
                  <a:gd name="connsiteX4" fmla="*/ 0 w 1307307"/>
                  <a:gd name="connsiteY4" fmla="*/ 523080 h 523080"/>
                  <a:gd name="connsiteX0" fmla="*/ 0 w 1283494"/>
                  <a:gd name="connsiteY0" fmla="*/ 523080 h 523080"/>
                  <a:gd name="connsiteX1" fmla="*/ 455612 w 1283494"/>
                  <a:gd name="connsiteY1" fmla="*/ 253205 h 523080"/>
                  <a:gd name="connsiteX2" fmla="*/ 1283494 w 1283494"/>
                  <a:gd name="connsiteY2" fmla="*/ 0 h 523080"/>
                  <a:gd name="connsiteX3" fmla="*/ 601662 w 1283494"/>
                  <a:gd name="connsiteY3" fmla="*/ 392905 h 523080"/>
                  <a:gd name="connsiteX4" fmla="*/ 0 w 1283494"/>
                  <a:gd name="connsiteY4" fmla="*/ 523080 h 523080"/>
                  <a:gd name="connsiteX0" fmla="*/ 0 w 1290638"/>
                  <a:gd name="connsiteY0" fmla="*/ 523080 h 523080"/>
                  <a:gd name="connsiteX1" fmla="*/ 462756 w 1290638"/>
                  <a:gd name="connsiteY1" fmla="*/ 253205 h 523080"/>
                  <a:gd name="connsiteX2" fmla="*/ 1290638 w 1290638"/>
                  <a:gd name="connsiteY2" fmla="*/ 0 h 523080"/>
                  <a:gd name="connsiteX3" fmla="*/ 608806 w 1290638"/>
                  <a:gd name="connsiteY3" fmla="*/ 392905 h 523080"/>
                  <a:gd name="connsiteX4" fmla="*/ 0 w 1290638"/>
                  <a:gd name="connsiteY4" fmla="*/ 523080 h 523080"/>
                  <a:gd name="connsiteX0" fmla="*/ 0 w 1329775"/>
                  <a:gd name="connsiteY0" fmla="*/ 656145 h 656145"/>
                  <a:gd name="connsiteX1" fmla="*/ 501893 w 1329775"/>
                  <a:gd name="connsiteY1" fmla="*/ 253205 h 656145"/>
                  <a:gd name="connsiteX2" fmla="*/ 1329775 w 1329775"/>
                  <a:gd name="connsiteY2" fmla="*/ 0 h 656145"/>
                  <a:gd name="connsiteX3" fmla="*/ 647943 w 1329775"/>
                  <a:gd name="connsiteY3" fmla="*/ 392905 h 656145"/>
                  <a:gd name="connsiteX4" fmla="*/ 0 w 1329775"/>
                  <a:gd name="connsiteY4" fmla="*/ 656145 h 656145"/>
                  <a:gd name="connsiteX0" fmla="*/ 0 w 1329775"/>
                  <a:gd name="connsiteY0" fmla="*/ 656145 h 656145"/>
                  <a:gd name="connsiteX1" fmla="*/ 634958 w 1329775"/>
                  <a:gd name="connsiteY1" fmla="*/ 276686 h 656145"/>
                  <a:gd name="connsiteX2" fmla="*/ 1329775 w 1329775"/>
                  <a:gd name="connsiteY2" fmla="*/ 0 h 656145"/>
                  <a:gd name="connsiteX3" fmla="*/ 647943 w 1329775"/>
                  <a:gd name="connsiteY3" fmla="*/ 392905 h 656145"/>
                  <a:gd name="connsiteX4" fmla="*/ 0 w 1329775"/>
                  <a:gd name="connsiteY4" fmla="*/ 656145 h 656145"/>
                  <a:gd name="connsiteX0" fmla="*/ 0 w 1329775"/>
                  <a:gd name="connsiteY0" fmla="*/ 656145 h 656145"/>
                  <a:gd name="connsiteX1" fmla="*/ 637445 w 1329775"/>
                  <a:gd name="connsiteY1" fmla="*/ 289121 h 656145"/>
                  <a:gd name="connsiteX2" fmla="*/ 1329775 w 1329775"/>
                  <a:gd name="connsiteY2" fmla="*/ 0 h 656145"/>
                  <a:gd name="connsiteX3" fmla="*/ 647943 w 1329775"/>
                  <a:gd name="connsiteY3" fmla="*/ 392905 h 656145"/>
                  <a:gd name="connsiteX4" fmla="*/ 0 w 1329775"/>
                  <a:gd name="connsiteY4" fmla="*/ 656145 h 656145"/>
                  <a:gd name="connsiteX0" fmla="*/ 0 w 1312367"/>
                  <a:gd name="connsiteY0" fmla="*/ 636250 h 636250"/>
                  <a:gd name="connsiteX1" fmla="*/ 620037 w 1312367"/>
                  <a:gd name="connsiteY1" fmla="*/ 289121 h 636250"/>
                  <a:gd name="connsiteX2" fmla="*/ 1312367 w 1312367"/>
                  <a:gd name="connsiteY2" fmla="*/ 0 h 636250"/>
                  <a:gd name="connsiteX3" fmla="*/ 630535 w 1312367"/>
                  <a:gd name="connsiteY3" fmla="*/ 392905 h 636250"/>
                  <a:gd name="connsiteX4" fmla="*/ 0 w 1312367"/>
                  <a:gd name="connsiteY4" fmla="*/ 636250 h 636250"/>
                  <a:gd name="connsiteX0" fmla="*/ 0 w 1297447"/>
                  <a:gd name="connsiteY0" fmla="*/ 641224 h 641224"/>
                  <a:gd name="connsiteX1" fmla="*/ 605117 w 1297447"/>
                  <a:gd name="connsiteY1" fmla="*/ 289121 h 641224"/>
                  <a:gd name="connsiteX2" fmla="*/ 1297447 w 1297447"/>
                  <a:gd name="connsiteY2" fmla="*/ 0 h 641224"/>
                  <a:gd name="connsiteX3" fmla="*/ 615615 w 1297447"/>
                  <a:gd name="connsiteY3" fmla="*/ 392905 h 641224"/>
                  <a:gd name="connsiteX4" fmla="*/ 0 w 1297447"/>
                  <a:gd name="connsiteY4" fmla="*/ 641224 h 64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447" h="641224">
                    <a:moveTo>
                      <a:pt x="0" y="641224"/>
                    </a:moveTo>
                    <a:lnTo>
                      <a:pt x="605117" y="289121"/>
                    </a:lnTo>
                    <a:lnTo>
                      <a:pt x="1297447" y="0"/>
                    </a:lnTo>
                    <a:lnTo>
                      <a:pt x="615615" y="392905"/>
                    </a:lnTo>
                    <a:lnTo>
                      <a:pt x="0" y="641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Dowolny kształt: kształt 73">
                <a:extLst>
                  <a:ext uri="{FF2B5EF4-FFF2-40B4-BE49-F238E27FC236}">
                    <a16:creationId xmlns:a16="http://schemas.microsoft.com/office/drawing/2014/main" id="{8E9DAAF0-AD7B-4C78-9BB2-B99C17D23FCA}"/>
                  </a:ext>
                </a:extLst>
              </p:cNvPr>
              <p:cNvSpPr/>
              <p:nvPr/>
            </p:nvSpPr>
            <p:spPr>
              <a:xfrm>
                <a:off x="5766240" y="3794941"/>
                <a:ext cx="1291982" cy="1279117"/>
              </a:xfrm>
              <a:custGeom>
                <a:avLst/>
                <a:gdLst>
                  <a:gd name="connsiteX0" fmla="*/ 0 w 1314450"/>
                  <a:gd name="connsiteY0" fmla="*/ 428625 h 1374775"/>
                  <a:gd name="connsiteX1" fmla="*/ 663575 w 1314450"/>
                  <a:gd name="connsiteY1" fmla="*/ 1374775 h 1374775"/>
                  <a:gd name="connsiteX2" fmla="*/ 1314450 w 1314450"/>
                  <a:gd name="connsiteY2" fmla="*/ 923925 h 1374775"/>
                  <a:gd name="connsiteX3" fmla="*/ 708025 w 1314450"/>
                  <a:gd name="connsiteY3" fmla="*/ 0 h 1374775"/>
                  <a:gd name="connsiteX4" fmla="*/ 0 w 1314450"/>
                  <a:gd name="connsiteY4" fmla="*/ 428625 h 1374775"/>
                  <a:gd name="connsiteX0" fmla="*/ 0 w 1314450"/>
                  <a:gd name="connsiteY0" fmla="*/ 333375 h 1279525"/>
                  <a:gd name="connsiteX1" fmla="*/ 663575 w 1314450"/>
                  <a:gd name="connsiteY1" fmla="*/ 1279525 h 1279525"/>
                  <a:gd name="connsiteX2" fmla="*/ 1314450 w 1314450"/>
                  <a:gd name="connsiteY2" fmla="*/ 828675 h 1279525"/>
                  <a:gd name="connsiteX3" fmla="*/ 719931 w 1314450"/>
                  <a:gd name="connsiteY3" fmla="*/ 0 h 1279525"/>
                  <a:gd name="connsiteX4" fmla="*/ 0 w 1314450"/>
                  <a:gd name="connsiteY4" fmla="*/ 333375 h 1279525"/>
                  <a:gd name="connsiteX0" fmla="*/ 0 w 1314450"/>
                  <a:gd name="connsiteY0" fmla="*/ 409575 h 1355725"/>
                  <a:gd name="connsiteX1" fmla="*/ 663575 w 1314450"/>
                  <a:gd name="connsiteY1" fmla="*/ 1355725 h 1355725"/>
                  <a:gd name="connsiteX2" fmla="*/ 1314450 w 1314450"/>
                  <a:gd name="connsiteY2" fmla="*/ 904875 h 1355725"/>
                  <a:gd name="connsiteX3" fmla="*/ 715169 w 1314450"/>
                  <a:gd name="connsiteY3" fmla="*/ 0 h 1355725"/>
                  <a:gd name="connsiteX4" fmla="*/ 0 w 1314450"/>
                  <a:gd name="connsiteY4" fmla="*/ 409575 h 1355725"/>
                  <a:gd name="connsiteX0" fmla="*/ 0 w 1314450"/>
                  <a:gd name="connsiteY0" fmla="*/ 409575 h 1335830"/>
                  <a:gd name="connsiteX1" fmla="*/ 648655 w 1314450"/>
                  <a:gd name="connsiteY1" fmla="*/ 1335830 h 1335830"/>
                  <a:gd name="connsiteX2" fmla="*/ 1314450 w 1314450"/>
                  <a:gd name="connsiteY2" fmla="*/ 904875 h 1335830"/>
                  <a:gd name="connsiteX3" fmla="*/ 715169 w 1314450"/>
                  <a:gd name="connsiteY3" fmla="*/ 0 h 1335830"/>
                  <a:gd name="connsiteX4" fmla="*/ 0 w 1314450"/>
                  <a:gd name="connsiteY4" fmla="*/ 409575 h 1335830"/>
                  <a:gd name="connsiteX0" fmla="*/ 0 w 1349265"/>
                  <a:gd name="connsiteY0" fmla="*/ 409575 h 1335830"/>
                  <a:gd name="connsiteX1" fmla="*/ 648655 w 1349265"/>
                  <a:gd name="connsiteY1" fmla="*/ 1335830 h 1335830"/>
                  <a:gd name="connsiteX2" fmla="*/ 1349265 w 1349265"/>
                  <a:gd name="connsiteY2" fmla="*/ 957098 h 1335830"/>
                  <a:gd name="connsiteX3" fmla="*/ 715169 w 1349265"/>
                  <a:gd name="connsiteY3" fmla="*/ 0 h 1335830"/>
                  <a:gd name="connsiteX4" fmla="*/ 0 w 1349265"/>
                  <a:gd name="connsiteY4" fmla="*/ 409575 h 133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265" h="1335830">
                    <a:moveTo>
                      <a:pt x="0" y="409575"/>
                    </a:moveTo>
                    <a:lnTo>
                      <a:pt x="648655" y="1335830"/>
                    </a:lnTo>
                    <a:lnTo>
                      <a:pt x="1349265" y="957098"/>
                    </a:lnTo>
                    <a:lnTo>
                      <a:pt x="715169" y="0"/>
                    </a:lnTo>
                    <a:lnTo>
                      <a:pt x="0" y="409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85EF766F-2534-4B49-9757-9C124C61C0FF}"/>
              </a:ext>
            </a:extLst>
          </p:cNvPr>
          <p:cNvSpPr txBox="1"/>
          <p:nvPr/>
        </p:nvSpPr>
        <p:spPr>
          <a:xfrm>
            <a:off x="4454642" y="3483202"/>
            <a:ext cx="3837147" cy="52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MAKSYMALNA WYSOKOŚĆ </a:t>
            </a:r>
          </a:p>
          <a:p>
            <a:pPr algn="ctr">
              <a:lnSpc>
                <a:spcPct val="125000"/>
              </a:lnSpc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ZABUDOWY </a:t>
            </a:r>
          </a:p>
        </p:txBody>
      </p:sp>
      <p:sp>
        <p:nvSpPr>
          <p:cNvPr id="84" name="pole tekstowe 83">
            <a:extLst>
              <a:ext uri="{FF2B5EF4-FFF2-40B4-BE49-F238E27FC236}">
                <a16:creationId xmlns:a16="http://schemas.microsoft.com/office/drawing/2014/main" id="{82165E09-C3CF-4FC7-A048-F66AA9DB993B}"/>
              </a:ext>
            </a:extLst>
          </p:cNvPr>
          <p:cNvSpPr txBox="1"/>
          <p:nvPr/>
        </p:nvSpPr>
        <p:spPr>
          <a:xfrm>
            <a:off x="8120062" y="3430336"/>
            <a:ext cx="3837147" cy="75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</a:rPr>
              <a:t>MAKSYMALNY UDZIAŁ POWIERZCHNI ZABUDOWY I MINIMALNY UDZIAŁ POWIERZCHNI BIOLOGICZNIE CZYNNEJ </a:t>
            </a:r>
          </a:p>
        </p:txBody>
      </p:sp>
      <p:pic>
        <p:nvPicPr>
          <p:cNvPr id="89" name="Grafika 88" descr="Drzewo liściaste z wypełnieniem pełnym">
            <a:extLst>
              <a:ext uri="{FF2B5EF4-FFF2-40B4-BE49-F238E27FC236}">
                <a16:creationId xmlns:a16="http://schemas.microsoft.com/office/drawing/2014/main" id="{E1471926-024B-4B7E-A93B-C2826203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9668" y="4518877"/>
            <a:ext cx="1024200" cy="1024200"/>
          </a:xfrm>
          <a:prstGeom prst="rect">
            <a:avLst/>
          </a:prstGeom>
        </p:spPr>
      </p:pic>
      <p:pic>
        <p:nvPicPr>
          <p:cNvPr id="92" name="Grafika 91" descr="Budynek z wypełnieniem pełnym">
            <a:extLst>
              <a:ext uri="{FF2B5EF4-FFF2-40B4-BE49-F238E27FC236}">
                <a16:creationId xmlns:a16="http://schemas.microsoft.com/office/drawing/2014/main" id="{F959B90B-BC97-4C79-B92A-B9FC63643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1768" y="4379143"/>
            <a:ext cx="1909349" cy="1909349"/>
          </a:xfrm>
          <a:prstGeom prst="rect">
            <a:avLst/>
          </a:prstGeom>
        </p:spPr>
      </p:pic>
      <p:cxnSp>
        <p:nvCxnSpPr>
          <p:cNvPr id="93" name="Łącznik prosty 92">
            <a:extLst>
              <a:ext uri="{FF2B5EF4-FFF2-40B4-BE49-F238E27FC236}">
                <a16:creationId xmlns:a16="http://schemas.microsoft.com/office/drawing/2014/main" id="{8CE7C03A-B343-41A5-A130-273E5E21BC07}"/>
              </a:ext>
            </a:extLst>
          </p:cNvPr>
          <p:cNvCxnSpPr>
            <a:cxnSpLocks/>
          </p:cNvCxnSpPr>
          <p:nvPr/>
        </p:nvCxnSpPr>
        <p:spPr>
          <a:xfrm>
            <a:off x="7171997" y="4501007"/>
            <a:ext cx="224" cy="1683014"/>
          </a:xfrm>
          <a:prstGeom prst="line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pole tekstowe 94">
            <a:extLst>
              <a:ext uri="{FF2B5EF4-FFF2-40B4-BE49-F238E27FC236}">
                <a16:creationId xmlns:a16="http://schemas.microsoft.com/office/drawing/2014/main" id="{EBD5758B-E41E-4E45-94CA-9F5BD91332A7}"/>
              </a:ext>
            </a:extLst>
          </p:cNvPr>
          <p:cNvSpPr txBox="1"/>
          <p:nvPr/>
        </p:nvSpPr>
        <p:spPr>
          <a:xfrm>
            <a:off x="7164990" y="520401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15m</a:t>
            </a:r>
            <a:endParaRPr lang="pl-PL" sz="1200" baseline="30000" dirty="0"/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CB6841E1-07E0-4540-9340-4B4B2B18CAE6}"/>
              </a:ext>
            </a:extLst>
          </p:cNvPr>
          <p:cNvSpPr txBox="1"/>
          <p:nvPr/>
        </p:nvSpPr>
        <p:spPr>
          <a:xfrm>
            <a:off x="10208848" y="6225172"/>
            <a:ext cx="64633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30000">
                <a:latin typeface="Verdana" panose="020B0604030504040204" pitchFamily="34" charset="0"/>
                <a:ea typeface="Verdana" panose="020B0604030504040204" pitchFamily="34" charset="0"/>
              </a:rPr>
              <a:t>35%</a:t>
            </a:r>
            <a:endParaRPr lang="pl-PL" sz="2000" b="1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65674D04-659F-4CC1-BAF7-A8EB75A5834B}"/>
              </a:ext>
            </a:extLst>
          </p:cNvPr>
          <p:cNvSpPr txBox="1"/>
          <p:nvPr/>
        </p:nvSpPr>
        <p:spPr>
          <a:xfrm>
            <a:off x="11058047" y="5754263"/>
            <a:ext cx="64633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23758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318C8233-9F56-4D85-BE20-573E26466152}"/>
              </a:ext>
            </a:extLst>
          </p:cNvPr>
          <p:cNvSpPr/>
          <p:nvPr/>
        </p:nvSpPr>
        <p:spPr>
          <a:xfrm>
            <a:off x="1" y="0"/>
            <a:ext cx="12191999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4" name="Objaśnienie: strzałka w dół 13">
            <a:extLst>
              <a:ext uri="{FF2B5EF4-FFF2-40B4-BE49-F238E27FC236}">
                <a16:creationId xmlns:a16="http://schemas.microsoft.com/office/drawing/2014/main" id="{4614CAFB-57F8-4D14-836F-BB956A005BE2}"/>
              </a:ext>
            </a:extLst>
          </p:cNvPr>
          <p:cNvSpPr/>
          <p:nvPr/>
        </p:nvSpPr>
        <p:spPr>
          <a:xfrm>
            <a:off x="4592390" y="1691133"/>
            <a:ext cx="2880000" cy="1390308"/>
          </a:xfrm>
          <a:prstGeom prst="downArrowCallout">
            <a:avLst/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OBSZAR UZUPEŁNIENIA ZABUDOWY</a:t>
            </a:r>
          </a:p>
        </p:txBody>
      </p:sp>
      <p:sp>
        <p:nvSpPr>
          <p:cNvPr id="19" name="Objaśnienie: strzałka w dół 18">
            <a:extLst>
              <a:ext uri="{FF2B5EF4-FFF2-40B4-BE49-F238E27FC236}">
                <a16:creationId xmlns:a16="http://schemas.microsoft.com/office/drawing/2014/main" id="{340689DD-CAA6-4344-87DE-338F913FAC77}"/>
              </a:ext>
            </a:extLst>
          </p:cNvPr>
          <p:cNvSpPr/>
          <p:nvPr/>
        </p:nvSpPr>
        <p:spPr>
          <a:xfrm>
            <a:off x="8324987" y="1691133"/>
            <a:ext cx="2880000" cy="1390308"/>
          </a:xfrm>
          <a:prstGeom prst="downArrowCallout">
            <a:avLst/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OBSZAR ZABUDOWY ŚRÓDMIEJSKIEJ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F5B92A6-6C84-4765-9CD5-2F3EA5BC9516}"/>
              </a:ext>
            </a:extLst>
          </p:cNvPr>
          <p:cNvSpPr/>
          <p:nvPr/>
        </p:nvSpPr>
        <p:spPr>
          <a:xfrm>
            <a:off x="8353600" y="3214248"/>
            <a:ext cx="2859372" cy="145488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obszar, na którym obowiązują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warunki techniczne, jakim powinny odpowiadać budynki i ich usytuowanie jak dla zabudowy śródmiejskiej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B6205476-C697-4AD2-A44C-D40675ABF571}"/>
              </a:ext>
            </a:extLst>
          </p:cNvPr>
          <p:cNvSpPr/>
          <p:nvPr/>
        </p:nvSpPr>
        <p:spPr>
          <a:xfrm>
            <a:off x="4575232" y="3214247"/>
            <a:ext cx="2859372" cy="900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wyznaczony geometrycznie obszar, określony zgodnie </a:t>
            </a:r>
            <a:b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rozporządzeniem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67D4DF5D-0772-4C1F-BE5E-9AD3CC1E5F37}"/>
              </a:ext>
            </a:extLst>
          </p:cNvPr>
          <p:cNvSpPr/>
          <p:nvPr/>
        </p:nvSpPr>
        <p:spPr>
          <a:xfrm>
            <a:off x="4575232" y="4364076"/>
            <a:ext cx="2859372" cy="900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ograniczenie przestrzenne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wydawania decyzji o warunkach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zabudowy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000E9381-1007-4E16-AFA9-B2C92BBF9F97}"/>
              </a:ext>
            </a:extLst>
          </p:cNvPr>
          <p:cNvSpPr/>
          <p:nvPr/>
        </p:nvSpPr>
        <p:spPr>
          <a:xfrm>
            <a:off x="4575232" y="5513906"/>
            <a:ext cx="2859372" cy="9000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priorytet przy wyznaczaniu stref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planistycznych z zabudową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mieszkaniową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62821C5-EBA3-4F33-9BA8-89821D83643E}"/>
              </a:ext>
            </a:extLst>
          </p:cNvPr>
          <p:cNvSpPr/>
          <p:nvPr/>
        </p:nvSpPr>
        <p:spPr>
          <a:xfrm>
            <a:off x="8353600" y="4968965"/>
            <a:ext cx="2859372" cy="145488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ustalając minimalny udział PBC          w planie miejscowym i decyzji          o WZ można go określić na poziomie nie mniejszym niż 2/3 wartości tego parametru dla strefy w planie ogólnym</a:t>
            </a:r>
          </a:p>
        </p:txBody>
      </p:sp>
      <p:sp>
        <p:nvSpPr>
          <p:cNvPr id="26" name="Objaśnienie: strzałka w dół 25">
            <a:extLst>
              <a:ext uri="{FF2B5EF4-FFF2-40B4-BE49-F238E27FC236}">
                <a16:creationId xmlns:a16="http://schemas.microsoft.com/office/drawing/2014/main" id="{2175A02D-556A-45FA-A201-0B32E9F3BBB1}"/>
              </a:ext>
            </a:extLst>
          </p:cNvPr>
          <p:cNvSpPr/>
          <p:nvPr/>
        </p:nvSpPr>
        <p:spPr>
          <a:xfrm>
            <a:off x="859793" y="1691132"/>
            <a:ext cx="2880000" cy="1390308"/>
          </a:xfrm>
          <a:prstGeom prst="downArrowCallout">
            <a:avLst/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GMINNE STANDARDY DOSTĘPNOŚCI SPOŁECZNEJ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6A715409-5E71-4CAB-AAA0-1A71A0C2AE5E}"/>
              </a:ext>
            </a:extLst>
          </p:cNvPr>
          <p:cNvSpPr/>
          <p:nvPr/>
        </p:nvSpPr>
        <p:spPr>
          <a:xfrm>
            <a:off x="861528" y="3214247"/>
            <a:ext cx="2859372" cy="319965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zasady zapewnienia dostępu do:</a:t>
            </a:r>
          </a:p>
          <a:p>
            <a:pPr algn="ctr"/>
            <a:endParaRPr lang="pl-P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 indent="-18256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szkoły podstawowej</a:t>
            </a:r>
          </a:p>
          <a:p>
            <a:pPr marL="269875" indent="-182563"/>
            <a:endParaRPr lang="pl-P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 indent="-18256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obszarów zieleni publicznej</a:t>
            </a:r>
          </a:p>
          <a:p>
            <a:pPr marL="269875" indent="-182563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9875" indent="-182563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innych obiektów infrastruktury społecznej</a:t>
            </a:r>
            <a:b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l-PL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(przedszkola, żłobka, ambulatorium podstawowej opieki zdrowotnej, biblioteki, domu kultury, domu pomocy społecznej, urządzonego terenu sportu, przystanku publicznego transportu zbiorowego, placówki pocztowej, apteki, posterunku policji, posterunku jednostki ochrony przeciwpożarowej)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79CFBFB-2D34-4337-B44D-C1B572EDF2C4}"/>
              </a:ext>
            </a:extLst>
          </p:cNvPr>
          <p:cNvSpPr txBox="1"/>
          <p:nvPr/>
        </p:nvSpPr>
        <p:spPr>
          <a:xfrm>
            <a:off x="643908" y="368212"/>
            <a:ext cx="11043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 MOŻNA DODATKOWO OKREŚLIĆ W PLANIE OGÓLNYM?</a:t>
            </a:r>
          </a:p>
        </p:txBody>
      </p:sp>
    </p:spTree>
    <p:extLst>
      <p:ext uri="{BB962C8B-B14F-4D97-AF65-F5344CB8AC3E}">
        <p14:creationId xmlns:p14="http://schemas.microsoft.com/office/powerpoint/2010/main" val="276817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053A6235-8403-423A-902A-3B5DF3A753B3}"/>
              </a:ext>
            </a:extLst>
          </p:cNvPr>
          <p:cNvSpPr/>
          <p:nvPr/>
        </p:nvSpPr>
        <p:spPr>
          <a:xfrm>
            <a:off x="1" y="0"/>
            <a:ext cx="12191999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0" name="Objaśnienie: strzałka w prawo 19">
            <a:extLst>
              <a:ext uri="{FF2B5EF4-FFF2-40B4-BE49-F238E27FC236}">
                <a16:creationId xmlns:a16="http://schemas.microsoft.com/office/drawing/2014/main" id="{3820FF01-9258-4C91-ACC1-CA66B1F2F1FB}"/>
              </a:ext>
            </a:extLst>
          </p:cNvPr>
          <p:cNvSpPr/>
          <p:nvPr/>
        </p:nvSpPr>
        <p:spPr>
          <a:xfrm>
            <a:off x="3181441" y="1817550"/>
            <a:ext cx="4443860" cy="1980000"/>
          </a:xfrm>
          <a:prstGeom prst="rightArrowCallout">
            <a:avLst>
              <a:gd name="adj1" fmla="val 25000"/>
              <a:gd name="adj2" fmla="val 22912"/>
              <a:gd name="adj3" fmla="val 25000"/>
              <a:gd name="adj4" fmla="val 70666"/>
            </a:avLst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 część stanowi prawo miejscowe, jest podstawą  w postępowaniach administracyjnych,  sądowych                          i przygotowywaniu planu miejscowego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CFCC9F2-8238-4C2F-AB9A-FED85728E6D7}"/>
              </a:ext>
            </a:extLst>
          </p:cNvPr>
          <p:cNvSpPr/>
          <p:nvPr/>
        </p:nvSpPr>
        <p:spPr>
          <a:xfrm>
            <a:off x="7823199" y="1814188"/>
            <a:ext cx="3871815" cy="1980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UCHWAŁA WS. PLANU OGÓLNEGO </a:t>
            </a:r>
            <a:b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WRAZ Z ZAŁĄCZNIKIEM </a:t>
            </a:r>
            <a:b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(DANE PRZESTRZENNE)</a:t>
            </a:r>
          </a:p>
        </p:txBody>
      </p:sp>
      <p:sp>
        <p:nvSpPr>
          <p:cNvPr id="23" name="Objaśnienie: strzałka w prawo 22">
            <a:extLst>
              <a:ext uri="{FF2B5EF4-FFF2-40B4-BE49-F238E27FC236}">
                <a16:creationId xmlns:a16="http://schemas.microsoft.com/office/drawing/2014/main" id="{EDB8BCE5-F0B8-49EB-BACE-10A8627BC040}"/>
              </a:ext>
            </a:extLst>
          </p:cNvPr>
          <p:cNvSpPr/>
          <p:nvPr/>
        </p:nvSpPr>
        <p:spPr>
          <a:xfrm>
            <a:off x="3181441" y="4053812"/>
            <a:ext cx="4443860" cy="1980000"/>
          </a:xfrm>
          <a:prstGeom prst="rightArrowCallout">
            <a:avLst>
              <a:gd name="adj1" fmla="val 25000"/>
              <a:gd name="adj2" fmla="val 22912"/>
              <a:gd name="adj3" fmla="val 25000"/>
              <a:gd name="adj4" fmla="val 70666"/>
            </a:avLst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uzasadnienie planu ogólnego opisujące wszystkie ustalenia opisane w danych przestrzennych, </a:t>
            </a:r>
            <a:b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kontekst oraz wpływ uwarunkowań</a:t>
            </a:r>
          </a:p>
          <a:p>
            <a:pPr marL="108000"/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8000"/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zawierać będzie klasyczny rysunek                z warstwami referencyjnymi: granicami działek oraz uwarunkowaniami</a:t>
            </a:r>
          </a:p>
          <a:p>
            <a:pPr marL="108000"/>
            <a:endParaRPr lang="pl-PL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8000"/>
            <a:r>
              <a:rPr lang="pl-P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 posiada mocy prawnej, nie jest przedmiotem uzgodnień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B2FA87A1-6220-46D8-9BDA-CC17C53423ED}"/>
              </a:ext>
            </a:extLst>
          </p:cNvPr>
          <p:cNvSpPr/>
          <p:nvPr/>
        </p:nvSpPr>
        <p:spPr>
          <a:xfrm>
            <a:off x="7823199" y="4053812"/>
            <a:ext cx="3871815" cy="19800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UZASADNIENIE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3A1BA44-6AE8-4DC7-85C5-07050DB172C7}"/>
              </a:ext>
            </a:extLst>
          </p:cNvPr>
          <p:cNvSpPr txBox="1"/>
          <p:nvPr/>
        </p:nvSpPr>
        <p:spPr>
          <a:xfrm>
            <a:off x="359098" y="368212"/>
            <a:ext cx="11043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FORMA PLANU OGÓLNEGO</a:t>
            </a:r>
          </a:p>
        </p:txBody>
      </p:sp>
      <p:sp>
        <p:nvSpPr>
          <p:cNvPr id="27" name="Objaśnienie: strzałka w prawo 26">
            <a:extLst>
              <a:ext uri="{FF2B5EF4-FFF2-40B4-BE49-F238E27FC236}">
                <a16:creationId xmlns:a16="http://schemas.microsoft.com/office/drawing/2014/main" id="{73DACC07-6FC4-4159-B803-99977ED4BF03}"/>
              </a:ext>
            </a:extLst>
          </p:cNvPr>
          <p:cNvSpPr/>
          <p:nvPr/>
        </p:nvSpPr>
        <p:spPr>
          <a:xfrm>
            <a:off x="519009" y="1814188"/>
            <a:ext cx="2383216" cy="1980000"/>
          </a:xfrm>
          <a:prstGeom prst="rightArrowCallout">
            <a:avLst>
              <a:gd name="adj1" fmla="val 25000"/>
              <a:gd name="adj2" fmla="val 22912"/>
              <a:gd name="adj3" fmla="val 25000"/>
              <a:gd name="adj4" fmla="val 64977"/>
            </a:avLst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CZĘŚĆ NORMATYWNA</a:t>
            </a:r>
          </a:p>
        </p:txBody>
      </p:sp>
      <p:sp>
        <p:nvSpPr>
          <p:cNvPr id="28" name="Objaśnienie: strzałka w prawo 27">
            <a:extLst>
              <a:ext uri="{FF2B5EF4-FFF2-40B4-BE49-F238E27FC236}">
                <a16:creationId xmlns:a16="http://schemas.microsoft.com/office/drawing/2014/main" id="{81168AA2-9A10-4FD5-8EA2-3663701E1115}"/>
              </a:ext>
            </a:extLst>
          </p:cNvPr>
          <p:cNvSpPr/>
          <p:nvPr/>
        </p:nvSpPr>
        <p:spPr>
          <a:xfrm>
            <a:off x="519008" y="4053811"/>
            <a:ext cx="2383217" cy="1980000"/>
          </a:xfrm>
          <a:prstGeom prst="rightArrowCallout">
            <a:avLst>
              <a:gd name="adj1" fmla="val 25000"/>
              <a:gd name="adj2" fmla="val 22912"/>
              <a:gd name="adj3" fmla="val 25000"/>
              <a:gd name="adj4" fmla="val 64977"/>
            </a:avLst>
          </a:prstGeom>
          <a:solidFill>
            <a:srgbClr val="F7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CZĘŚĆ INFORMACYJNA</a:t>
            </a:r>
          </a:p>
        </p:txBody>
      </p:sp>
    </p:spTree>
    <p:extLst>
      <p:ext uri="{BB962C8B-B14F-4D97-AF65-F5344CB8AC3E}">
        <p14:creationId xmlns:p14="http://schemas.microsoft.com/office/powerpoint/2010/main" val="279284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4BCDD739-8DFF-43AF-83D5-72F068889071}"/>
              </a:ext>
            </a:extLst>
          </p:cNvPr>
          <p:cNvSpPr/>
          <p:nvPr/>
        </p:nvSpPr>
        <p:spPr>
          <a:xfrm>
            <a:off x="1" y="0"/>
            <a:ext cx="12191999" cy="1351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7C5E69-67C2-4288-A56F-5744F4AB4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6161" r="7142" b="6893"/>
          <a:stretch/>
        </p:blipFill>
        <p:spPr>
          <a:xfrm>
            <a:off x="7476814" y="3941970"/>
            <a:ext cx="1868031" cy="25290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D22594-47D6-4A35-957C-D180CD5CB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14576" r="4781" b="11533"/>
          <a:stretch/>
        </p:blipFill>
        <p:spPr>
          <a:xfrm>
            <a:off x="9496747" y="3943902"/>
            <a:ext cx="2151428" cy="25290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82A9A0-F540-44AA-A787-AA2BCA470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94" y="534994"/>
            <a:ext cx="3441406" cy="29552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FD7DDD-4D14-4CAC-99A2-A30D60E250F7}"/>
              </a:ext>
            </a:extLst>
          </p:cNvPr>
          <p:cNvSpPr txBox="1"/>
          <p:nvPr/>
        </p:nvSpPr>
        <p:spPr>
          <a:xfrm>
            <a:off x="359098" y="445028"/>
            <a:ext cx="6628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CZEGO NIE OKREŚLA PLAN OGÓLNY?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33C6DF-2387-4C37-94FA-548A2A87FE49}"/>
              </a:ext>
            </a:extLst>
          </p:cNvPr>
          <p:cNvSpPr txBox="1"/>
          <p:nvPr/>
        </p:nvSpPr>
        <p:spPr>
          <a:xfrm>
            <a:off x="359098" y="1626006"/>
            <a:ext cx="6317686" cy="460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zasad zagospodarowania terenu np. sposób lokalizacji budynku na działce lub terenie czy forma i położenie miejsc postojowych</a:t>
            </a:r>
          </a:p>
          <a:p>
            <a:pPr marL="285750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regulacji przestrzennych określonych w treściach uchwał oraz na rysunkach miejscowych planów zagospodarowania przestrzennego, np.: linii zabudowy, stref zieleni, drzew do zachowania, szpalerów drzew, powiązań komunikacyjnych</a:t>
            </a:r>
          </a:p>
          <a:p>
            <a:pPr marL="285750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zasad wynikających z przepisów odrębnych np. ochrony zabytków, form ochrony przyrody, terenów zagrożonych powodzią itd.</a:t>
            </a:r>
          </a:p>
          <a:p>
            <a:pPr marL="285750" indent="-285750">
              <a:lnSpc>
                <a:spcPct val="12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zagadnień realizacyjnych takich jak np.: wniesienie o budowę, przebudowę, rozbudowę, modernizację istniejących obiektów, zmianę nawierzchni, utrzymanie porządku, wyposażenie w toalety publiczne, ławki, place zabaw, śmietniki, wykonanie oświetlenia lub nasadzeń, przyśpieszenie, rozpoczęcie, kontynuację lub zakończenie realizacji prac remontowych, zmianę organizacji ruchu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zagadnień dotyczących sytuowania obiektów małej architektury, tablic                  i urządzeń reklamowych oraz ogrodzeń (ich gabarytów, standardów jakościowych oraz materiałów budowlanych z jakich mogą być wykonane)</a:t>
            </a:r>
            <a:endParaRPr lang="pl-PL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70028242-E1AB-41EC-A187-CACEE622A73B}"/>
              </a:ext>
            </a:extLst>
          </p:cNvPr>
          <p:cNvGrpSpPr/>
          <p:nvPr/>
        </p:nvGrpSpPr>
        <p:grpSpPr>
          <a:xfrm>
            <a:off x="11695014" y="0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F1F650-805A-48CE-BD4D-6CB5FAA51502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4C80EB2-C5EC-48C4-98E2-B7E3BB39BEC8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94375B3-7823-41F6-A94D-A437D1EB83B5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7E86CA6-2A09-4A33-A251-A06D7955FC16}"/>
              </a:ext>
            </a:extLst>
          </p:cNvPr>
          <p:cNvSpPr txBox="1"/>
          <p:nvPr/>
        </p:nvSpPr>
        <p:spPr>
          <a:xfrm>
            <a:off x="8253608" y="261961"/>
            <a:ext cx="3441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spc="-1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OGÓLNY = MPZP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5820BE4-B222-415E-AB3D-EBC9EEF120D7}"/>
              </a:ext>
            </a:extLst>
          </p:cNvPr>
          <p:cNvSpPr txBox="1"/>
          <p:nvPr/>
        </p:nvSpPr>
        <p:spPr>
          <a:xfrm>
            <a:off x="6761098" y="3634193"/>
            <a:ext cx="493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400" spc="-1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OGÓLNY = DECYZJE ADMINISTRACYJNE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B7489E6-418C-4537-98B6-B85AF02376EB}"/>
              </a:ext>
            </a:extLst>
          </p:cNvPr>
          <p:cNvCxnSpPr>
            <a:cxnSpLocks/>
          </p:cNvCxnSpPr>
          <p:nvPr/>
        </p:nvCxnSpPr>
        <p:spPr>
          <a:xfrm flipH="1">
            <a:off x="9307078" y="3717963"/>
            <a:ext cx="75533" cy="149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073D220-C7D6-4DD4-A2FD-FFEC72F03779}"/>
              </a:ext>
            </a:extLst>
          </p:cNvPr>
          <p:cNvCxnSpPr>
            <a:cxnSpLocks/>
          </p:cNvCxnSpPr>
          <p:nvPr/>
        </p:nvCxnSpPr>
        <p:spPr>
          <a:xfrm flipH="1">
            <a:off x="11057297" y="345731"/>
            <a:ext cx="75533" cy="149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a 30" descr="Zamykać z wypełnieniem pełnym">
            <a:extLst>
              <a:ext uri="{FF2B5EF4-FFF2-40B4-BE49-F238E27FC236}">
                <a16:creationId xmlns:a16="http://schemas.microsoft.com/office/drawing/2014/main" id="{83DF7631-E07F-4A3F-BE19-0E1D37041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2797" y="1624755"/>
            <a:ext cx="914400" cy="914400"/>
          </a:xfrm>
          <a:prstGeom prst="rect">
            <a:avLst/>
          </a:prstGeom>
        </p:spPr>
      </p:pic>
      <p:pic>
        <p:nvPicPr>
          <p:cNvPr id="32" name="Grafika 31" descr="Zamykać z wypełnieniem pełnym">
            <a:extLst>
              <a:ext uri="{FF2B5EF4-FFF2-40B4-BE49-F238E27FC236}">
                <a16:creationId xmlns:a16="http://schemas.microsoft.com/office/drawing/2014/main" id="{27034D90-F26F-4E72-B7C8-7F07D38F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6665" y="4749283"/>
            <a:ext cx="914400" cy="914400"/>
          </a:xfrm>
          <a:prstGeom prst="rect">
            <a:avLst/>
          </a:prstGeom>
        </p:spPr>
      </p:pic>
      <p:pic>
        <p:nvPicPr>
          <p:cNvPr id="33" name="Grafika 32" descr="Zamykać z wypełnieniem pełnym">
            <a:extLst>
              <a:ext uri="{FF2B5EF4-FFF2-40B4-BE49-F238E27FC236}">
                <a16:creationId xmlns:a16="http://schemas.microsoft.com/office/drawing/2014/main" id="{DA0D4BFF-DF3F-4C9E-9056-F1C62EA06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0663" y="47492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7D33C1E7-18E4-4F4D-93CA-E38D9E46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934" r="38745" b="9743"/>
          <a:stretch/>
        </p:blipFill>
        <p:spPr>
          <a:xfrm>
            <a:off x="6586905" y="436412"/>
            <a:ext cx="5605095" cy="64133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F951EDE-989B-4B04-8353-8FE5202C023D}"/>
              </a:ext>
            </a:extLst>
          </p:cNvPr>
          <p:cNvSpPr txBox="1"/>
          <p:nvPr/>
        </p:nvSpPr>
        <p:spPr>
          <a:xfrm>
            <a:off x="1284840" y="3130683"/>
            <a:ext cx="8732488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/>
            <a:r>
              <a:rPr lang="pl-PL" altLang="pl-PL" sz="35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TERMIN</a:t>
            </a:r>
          </a:p>
          <a:p>
            <a:pPr defTabSz="457200"/>
            <a:r>
              <a:rPr lang="pl-PL" altLang="pl-PL" sz="35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ZBIERANIA </a:t>
            </a:r>
            <a:br>
              <a:rPr lang="pl-PL" altLang="pl-PL" sz="35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35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  <a:t>WNIOSKÓW</a:t>
            </a:r>
            <a:br>
              <a:rPr lang="pl-PL" altLang="pl-PL" sz="4000" b="1" dirty="0">
                <a:ln w="0"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l-PL" altLang="pl-PL" sz="4000" b="1" dirty="0">
              <a:ln w="0"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/>
            <a:r>
              <a:rPr lang="pl-PL" altLang="pl-PL" sz="3500" b="1" dirty="0">
                <a:ln w="0"/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MAJA – 2 SIERPNIA 2024 R.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A0EFFE1-56A5-412A-BBC2-1E375A7BFF00}"/>
              </a:ext>
            </a:extLst>
          </p:cNvPr>
          <p:cNvGrpSpPr/>
          <p:nvPr/>
        </p:nvGrpSpPr>
        <p:grpSpPr>
          <a:xfrm>
            <a:off x="787854" y="2232288"/>
            <a:ext cx="496986" cy="165662"/>
            <a:chOff x="955384" y="2351552"/>
            <a:chExt cx="496986" cy="165662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916895BC-A266-4BA8-93BE-116EF2BB21A7}"/>
                </a:ext>
              </a:extLst>
            </p:cNvPr>
            <p:cNvSpPr/>
            <p:nvPr/>
          </p:nvSpPr>
          <p:spPr>
            <a:xfrm>
              <a:off x="955384" y="2351552"/>
              <a:ext cx="165662" cy="165662"/>
            </a:xfrm>
            <a:prstGeom prst="rect">
              <a:avLst/>
            </a:prstGeom>
            <a:solidFill>
              <a:srgbClr val="CA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F7CE2F7-0CCD-4772-A046-C24C23341716}"/>
                </a:ext>
              </a:extLst>
            </p:cNvPr>
            <p:cNvSpPr/>
            <p:nvPr/>
          </p:nvSpPr>
          <p:spPr>
            <a:xfrm>
              <a:off x="1121046" y="2351552"/>
              <a:ext cx="165662" cy="165662"/>
            </a:xfrm>
            <a:prstGeom prst="rect">
              <a:avLst/>
            </a:prstGeom>
            <a:solidFill>
              <a:srgbClr val="E46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EC95490-52BA-4E8C-A889-E1A38400C107}"/>
                </a:ext>
              </a:extLst>
            </p:cNvPr>
            <p:cNvSpPr/>
            <p:nvPr/>
          </p:nvSpPr>
          <p:spPr>
            <a:xfrm>
              <a:off x="1286708" y="2351552"/>
              <a:ext cx="165662" cy="165662"/>
            </a:xfrm>
            <a:prstGeom prst="rect">
              <a:avLst/>
            </a:prstGeom>
            <a:solidFill>
              <a:srgbClr val="F7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87E205A8-F5BA-4625-98BF-714BF0F8F132}"/>
              </a:ext>
            </a:extLst>
          </p:cNvPr>
          <p:cNvCxnSpPr>
            <a:cxnSpLocks/>
          </p:cNvCxnSpPr>
          <p:nvPr/>
        </p:nvCxnSpPr>
        <p:spPr>
          <a:xfrm>
            <a:off x="140970" y="2296156"/>
            <a:ext cx="4669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BF0186AA-20D4-4D87-8CC6-EAD3A523A697}"/>
              </a:ext>
            </a:extLst>
          </p:cNvPr>
          <p:cNvCxnSpPr>
            <a:cxnSpLocks/>
          </p:cNvCxnSpPr>
          <p:nvPr/>
        </p:nvCxnSpPr>
        <p:spPr>
          <a:xfrm>
            <a:off x="992778" y="2571750"/>
            <a:ext cx="0" cy="428625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980573-629F-4065-AE3E-DF34639F83B5}"/>
              </a:ext>
            </a:extLst>
          </p:cNvPr>
          <p:cNvSpPr txBox="1"/>
          <p:nvPr/>
        </p:nvSpPr>
        <p:spPr>
          <a:xfrm>
            <a:off x="1352796" y="2169439"/>
            <a:ext cx="385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</a:rPr>
              <a:t>WYDZIAŁ PLANOWANIA PRZESTRZENNEGO</a:t>
            </a:r>
            <a:endParaRPr kumimoji="0" lang="pl-PL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CFD0393-435A-4698-A7E0-F2C5010C4433}"/>
              </a:ext>
            </a:extLst>
          </p:cNvPr>
          <p:cNvCxnSpPr>
            <a:cxnSpLocks/>
          </p:cNvCxnSpPr>
          <p:nvPr/>
        </p:nvCxnSpPr>
        <p:spPr>
          <a:xfrm>
            <a:off x="4993105" y="2296156"/>
            <a:ext cx="136007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56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1583</Words>
  <Application>Microsoft Office PowerPoint</Application>
  <PresentationFormat>Panoramiczny</PresentationFormat>
  <Paragraphs>240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Szczerkowska Monika</dc:creator>
  <cp:lastModifiedBy>Wieleba Patrycja</cp:lastModifiedBy>
  <cp:revision>308</cp:revision>
  <cp:lastPrinted>2024-05-28T11:41:08Z</cp:lastPrinted>
  <dcterms:created xsi:type="dcterms:W3CDTF">2023-10-03T13:09:58Z</dcterms:created>
  <dcterms:modified xsi:type="dcterms:W3CDTF">2024-06-18T11:01:01Z</dcterms:modified>
</cp:coreProperties>
</file>