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519" r:id="rId2"/>
    <p:sldId id="520" r:id="rId3"/>
    <p:sldId id="523" r:id="rId4"/>
    <p:sldId id="559" r:id="rId5"/>
    <p:sldId id="522" r:id="rId6"/>
    <p:sldId id="542" r:id="rId7"/>
    <p:sldId id="543" r:id="rId8"/>
    <p:sldId id="544" r:id="rId9"/>
    <p:sldId id="545" r:id="rId10"/>
    <p:sldId id="547" r:id="rId11"/>
    <p:sldId id="548" r:id="rId12"/>
    <p:sldId id="549" r:id="rId13"/>
    <p:sldId id="564" r:id="rId14"/>
    <p:sldId id="574" r:id="rId15"/>
    <p:sldId id="551" r:id="rId16"/>
    <p:sldId id="552" r:id="rId17"/>
    <p:sldId id="553" r:id="rId18"/>
    <p:sldId id="557" r:id="rId19"/>
    <p:sldId id="560" r:id="rId20"/>
    <p:sldId id="558" r:id="rId21"/>
    <p:sldId id="555" r:id="rId2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27" userDrawn="1">
          <p15:clr>
            <a:srgbClr val="A4A3A4"/>
          </p15:clr>
        </p15:guide>
        <p15:guide id="2" pos="7423" userDrawn="1">
          <p15:clr>
            <a:srgbClr val="A4A3A4"/>
          </p15:clr>
        </p15:guide>
        <p15:guide id="3" pos="529" userDrawn="1">
          <p15:clr>
            <a:srgbClr val="A4A3A4"/>
          </p15:clr>
        </p15:guide>
        <p15:guide id="4" orient="horz" pos="368" userDrawn="1">
          <p15:clr>
            <a:srgbClr val="A4A3A4"/>
          </p15:clr>
        </p15:guide>
        <p15:guide id="5" pos="1096" userDrawn="1">
          <p15:clr>
            <a:srgbClr val="A4A3A4"/>
          </p15:clr>
        </p15:guide>
        <p15:guide id="8" orient="horz" pos="200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E3FFC7"/>
    <a:srgbClr val="FCD4FF"/>
    <a:srgbClr val="94D4C4"/>
    <a:srgbClr val="BBF58B"/>
    <a:srgbClr val="CCCCCC"/>
    <a:srgbClr val="FEEF64"/>
    <a:srgbClr val="AF88DE"/>
    <a:srgbClr val="FF83B7"/>
    <a:srgbClr val="FF6C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88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06" y="102"/>
      </p:cViewPr>
      <p:guideLst>
        <p:guide orient="horz" pos="2727"/>
        <p:guide pos="7423"/>
        <p:guide pos="529"/>
        <p:guide orient="horz" pos="368"/>
        <p:guide pos="1096"/>
        <p:guide orient="horz" pos="200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E1865-C7C2-42EE-A0C4-DB0EF5B46F76}" type="datetimeFigureOut">
              <a:rPr lang="pl-PL" smtClean="0"/>
              <a:t>18.06.2024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5D5C36-11A2-48EE-86AF-CE45115DC1B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3004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B9A54-1B97-49B9-B583-7AB4EF5115A1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2878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69AF27F-9A30-404C-9AE7-B972E2363D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490985F-0531-425C-BDE2-E7CA3A68BD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595B952-C6DF-4473-9384-7A03E4AAE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08681-76D7-43F0-A6D5-6ED28B62EAE2}" type="datetimeFigureOut">
              <a:rPr lang="pl-PL" smtClean="0"/>
              <a:t>18.06.2024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AC3B064-E084-4183-AC22-4D59FCAC6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C30B349-38C7-47D0-B477-E804D0A7A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63181-50E7-4E5F-A487-D0CBB7340A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2099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B91B335-2DF7-447F-83B5-AD30CCC6C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0074A55-43F5-4696-A6A7-ECDE0B3AB5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47037D9-B9FA-4B74-87F2-5ACBD6B79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08681-76D7-43F0-A6D5-6ED28B62EAE2}" type="datetimeFigureOut">
              <a:rPr lang="pl-PL" smtClean="0"/>
              <a:t>18.06.2024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750F803-3B53-4B58-A963-D5BF1F3AD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34F5A70-BECB-4735-AFBE-D39473C34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63181-50E7-4E5F-A487-D0CBB7340A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8926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23FC262F-DFA6-4C6B-8D34-90759027A9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2CFF6E9-DE5B-4564-B299-98BF7457FB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8546E0A-5C95-4A43-AA1A-B397D94B9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08681-76D7-43F0-A6D5-6ED28B62EAE2}" type="datetimeFigureOut">
              <a:rPr lang="pl-PL" smtClean="0"/>
              <a:t>18.06.2024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68E6343-837B-441D-81A0-5C333FD80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21558A1-3EA0-4F99-B6D8-3DD0D8D4C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63181-50E7-4E5F-A487-D0CBB7340A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2314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10A0EC-8394-45CB-89AA-FC5D6B7C8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A5354A0-4B82-4178-A758-A41924B05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278E0BA-D8B4-42A8-ACC2-92E524BD9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08681-76D7-43F0-A6D5-6ED28B62EAE2}" type="datetimeFigureOut">
              <a:rPr lang="pl-PL" smtClean="0"/>
              <a:t>18.06.2024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9252EFF-55E4-4410-943B-C714D24D6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9ECA679-B4C6-4277-9DC0-254E66B2F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63181-50E7-4E5F-A487-D0CBB7340A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7054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5E7B07-7D1B-4F5C-A68D-3F2930D3A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C5A92C1-5778-400C-9F09-42A4B774EF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7026CC1-B545-40A9-AD3D-02D85CE0F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08681-76D7-43F0-A6D5-6ED28B62EAE2}" type="datetimeFigureOut">
              <a:rPr lang="pl-PL" smtClean="0"/>
              <a:t>18.06.2024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54574F6-83C6-4278-9E19-D7CDD7867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A1312C8-2F1F-48EB-88BF-E6598C4D1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63181-50E7-4E5F-A487-D0CBB7340A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9330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B3DC56-1BC2-4B0A-8080-2E2089764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65DF3E-BD15-4AAB-97F3-3EAB151F9F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44875B6-660E-42AC-9931-30035BF77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B9E17C0-D383-4DF9-B5DB-C0F10F458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08681-76D7-43F0-A6D5-6ED28B62EAE2}" type="datetimeFigureOut">
              <a:rPr lang="pl-PL" smtClean="0"/>
              <a:t>18.06.2024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007F1C1-9229-46D4-9BA7-EFA14D3DF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2663D4A-5DDB-472E-B17D-87ACAFEF8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63181-50E7-4E5F-A487-D0CBB7340A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4897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6FC9C4-8D93-459D-B1EF-F1EAE3502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8D2AF59-E869-4E4A-BFE8-4CD0AC226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825975B-EE3C-4B54-A959-45379E3AE0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45FCC682-A089-4923-857E-E35218F4F2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0AB8D0DF-CFE8-48B5-B2FB-EC114B8FAD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12A0982B-292D-4704-AE83-84F61EFBB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08681-76D7-43F0-A6D5-6ED28B62EAE2}" type="datetimeFigureOut">
              <a:rPr lang="pl-PL" smtClean="0"/>
              <a:t>18.06.2024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52E1DC99-0098-4837-BC9C-2BEF41EED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6726D4A7-B0C4-4F33-9830-90DAB0893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63181-50E7-4E5F-A487-D0CBB7340A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4376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DAB827-DDE5-46E7-B5EF-809CD80BC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0C003BBC-2EE0-45CE-BE04-21A81FDAE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08681-76D7-43F0-A6D5-6ED28B62EAE2}" type="datetimeFigureOut">
              <a:rPr lang="pl-PL" smtClean="0"/>
              <a:t>18.06.2024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A5167B0D-9ED6-469D-A387-CFCCD9D63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75EE7C9B-6185-4686-A442-C0BEF2E6B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63181-50E7-4E5F-A487-D0CBB7340A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0631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FA6889E6-A9A0-4AD5-8DFE-BB93A7592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08681-76D7-43F0-A6D5-6ED28B62EAE2}" type="datetimeFigureOut">
              <a:rPr lang="pl-PL" smtClean="0"/>
              <a:t>18.06.2024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79116D9A-4CF2-4D0D-9C0F-35E07F9AF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17BF2CB-78A7-4A43-99D1-9D06A04CD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63181-50E7-4E5F-A487-D0CBB7340A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6051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FD159B-E587-45DC-9A61-1A6A51834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0EDC8E2-36B1-4A33-9E97-E5C451E20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B1B5D77-03BD-429D-9791-8C4DCE8A27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165E313-B3B0-4028-ADDD-4EDEB29D2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08681-76D7-43F0-A6D5-6ED28B62EAE2}" type="datetimeFigureOut">
              <a:rPr lang="pl-PL" smtClean="0"/>
              <a:t>18.06.2024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85CB192-B4A9-49D2-9F3D-B70CEF0F7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6BF0A03-E31B-4AE6-9DA5-1B68CCC9C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63181-50E7-4E5F-A487-D0CBB7340A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6272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C7FB88-A822-4310-A0ED-D2201286D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1178BFD8-E232-4B1F-AD7E-C8A7F5FAF2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B585D08-653A-46A0-81B4-C1D02B1ECE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25C634F-7CF3-4D3D-9593-AD680F422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08681-76D7-43F0-A6D5-6ED28B62EAE2}" type="datetimeFigureOut">
              <a:rPr lang="pl-PL" smtClean="0"/>
              <a:t>18.06.2024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640D5E1-B665-4A26-9956-6349C98D2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AE0A0D9-DB26-4DA8-834C-5234B0F4C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63181-50E7-4E5F-A487-D0CBB7340A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8505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59C161C6-5DD8-47A1-85AF-C7DCDEA82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629EED0-BC1F-4013-8531-6D20385BCD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E4A2FCF-DC40-4C40-8CC2-007BA804AE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08681-76D7-43F0-A6D5-6ED28B62EAE2}" type="datetimeFigureOut">
              <a:rPr lang="pl-PL" smtClean="0"/>
              <a:t>18.06.2024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66D0099-9899-4D9C-92FF-DC8363252E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82FF926-EB7C-4BCF-9251-E17C5D02B7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63181-50E7-4E5F-A487-D0CBB7340A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5131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is.um.wroc.pl/imap/?gpmap=gp9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eoportal.wroclaw.pl/planowanie_przestrzenne/dokumenty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bip.um.wroc.pl/artykuly/1174/plan-ogolny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Łącznik prosty 23">
            <a:extLst>
              <a:ext uri="{FF2B5EF4-FFF2-40B4-BE49-F238E27FC236}">
                <a16:creationId xmlns:a16="http://schemas.microsoft.com/office/drawing/2014/main" id="{13A64F81-8BB4-47D6-8580-B473FC3BAC29}"/>
              </a:ext>
            </a:extLst>
          </p:cNvPr>
          <p:cNvCxnSpPr>
            <a:cxnSpLocks/>
          </p:cNvCxnSpPr>
          <p:nvPr/>
        </p:nvCxnSpPr>
        <p:spPr>
          <a:xfrm>
            <a:off x="4978115" y="2303651"/>
            <a:ext cx="136007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Obraz 20">
            <a:extLst>
              <a:ext uri="{FF2B5EF4-FFF2-40B4-BE49-F238E27FC236}">
                <a16:creationId xmlns:a16="http://schemas.microsoft.com/office/drawing/2014/main" id="{7D33C1E7-18E4-4F4D-93CA-E38D9E4677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8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51" t="2934" r="38745" b="9743"/>
          <a:stretch/>
        </p:blipFill>
        <p:spPr>
          <a:xfrm>
            <a:off x="6586905" y="436412"/>
            <a:ext cx="5605095" cy="6413364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7F951EDE-989B-4B04-8353-8FE5202C023D}"/>
              </a:ext>
            </a:extLst>
          </p:cNvPr>
          <p:cNvSpPr txBox="1"/>
          <p:nvPr/>
        </p:nvSpPr>
        <p:spPr>
          <a:xfrm>
            <a:off x="1352795" y="3836803"/>
            <a:ext cx="7647160" cy="12464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457200">
              <a:spcAft>
                <a:spcPts val="600"/>
              </a:spcAft>
            </a:pPr>
            <a:r>
              <a:rPr lang="pl-PL" altLang="pl-PL" sz="5000" b="1" dirty="0">
                <a:ln w="0"/>
                <a:latin typeface="Verdana" panose="020B0604030504040204" pitchFamily="34" charset="0"/>
                <a:ea typeface="Verdana" panose="020B0604030504040204" pitchFamily="34" charset="0"/>
              </a:rPr>
              <a:t>PLAN OGÓLNY</a:t>
            </a:r>
          </a:p>
          <a:p>
            <a:pPr defTabSz="457200"/>
            <a:r>
              <a:rPr lang="pl-PL" altLang="pl-PL" sz="2000" b="1" dirty="0">
                <a:ln w="0"/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INSTRUKCJA WYPEŁNIENIA WNIOSKU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8AB2EB38-0844-4E88-AA26-9D83A6105719}"/>
              </a:ext>
            </a:extLst>
          </p:cNvPr>
          <p:cNvSpPr txBox="1"/>
          <p:nvPr/>
        </p:nvSpPr>
        <p:spPr>
          <a:xfrm>
            <a:off x="1387949" y="5337493"/>
            <a:ext cx="7764195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457200">
              <a:spcAft>
                <a:spcPts val="600"/>
              </a:spcAft>
            </a:pPr>
            <a:r>
              <a:rPr lang="pl-PL" altLang="pl-PL" sz="1200" dirty="0">
                <a:ln w="0"/>
                <a:latin typeface="Verdana" panose="020B0604030504040204" pitchFamily="34" charset="0"/>
                <a:ea typeface="Verdana" panose="020B0604030504040204" pitchFamily="34" charset="0"/>
              </a:rPr>
              <a:t>Na podstawie </a:t>
            </a:r>
            <a:r>
              <a:rPr lang="pl-PL" altLang="pl-PL" sz="1200" b="1" dirty="0">
                <a:ln w="0"/>
                <a:latin typeface="Verdana" panose="020B0604030504040204" pitchFamily="34" charset="0"/>
                <a:ea typeface="Verdana" panose="020B0604030504040204" pitchFamily="34" charset="0"/>
              </a:rPr>
              <a:t>ROZPORZĄDZENIA </a:t>
            </a:r>
            <a:r>
              <a:rPr lang="pl-PL" altLang="pl-PL" sz="1200" dirty="0">
                <a:ln w="0"/>
                <a:latin typeface="Verdana" panose="020B0604030504040204" pitchFamily="34" charset="0"/>
                <a:ea typeface="Verdana" panose="020B0604030504040204" pitchFamily="34" charset="0"/>
              </a:rPr>
              <a:t>Ministra</a:t>
            </a:r>
            <a:r>
              <a:rPr lang="pl-PL" altLang="pl-PL" sz="1200" b="1" dirty="0">
                <a:ln w="0"/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l-PL" altLang="pl-PL" sz="1200" dirty="0">
                <a:ln w="0"/>
                <a:latin typeface="Verdana" panose="020B0604030504040204" pitchFamily="34" charset="0"/>
                <a:ea typeface="Verdana" panose="020B0604030504040204" pitchFamily="34" charset="0"/>
              </a:rPr>
              <a:t>Rozwoju i Technologii z dnia 13 listopada 2023 r.       w sprawie wzoru formularza pisma dotyczącego aktu planowania przestrzennego</a:t>
            </a:r>
          </a:p>
        </p:txBody>
      </p:sp>
      <p:grpSp>
        <p:nvGrpSpPr>
          <p:cNvPr id="15" name="Grupa 14">
            <a:extLst>
              <a:ext uri="{FF2B5EF4-FFF2-40B4-BE49-F238E27FC236}">
                <a16:creationId xmlns:a16="http://schemas.microsoft.com/office/drawing/2014/main" id="{FA0EFFE1-56A5-412A-BBC2-1E375A7BFF00}"/>
              </a:ext>
            </a:extLst>
          </p:cNvPr>
          <p:cNvGrpSpPr/>
          <p:nvPr/>
        </p:nvGrpSpPr>
        <p:grpSpPr>
          <a:xfrm>
            <a:off x="787854" y="2232288"/>
            <a:ext cx="496986" cy="165662"/>
            <a:chOff x="955384" y="2351552"/>
            <a:chExt cx="496986" cy="165662"/>
          </a:xfrm>
        </p:grpSpPr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id="{916895BC-A266-4BA8-93BE-116EF2BB21A7}"/>
                </a:ext>
              </a:extLst>
            </p:cNvPr>
            <p:cNvSpPr/>
            <p:nvPr/>
          </p:nvSpPr>
          <p:spPr>
            <a:xfrm>
              <a:off x="955384" y="2351552"/>
              <a:ext cx="165662" cy="165662"/>
            </a:xfrm>
            <a:prstGeom prst="rect">
              <a:avLst/>
            </a:prstGeom>
            <a:solidFill>
              <a:srgbClr val="CA24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7" name="Prostokąt 16">
              <a:extLst>
                <a:ext uri="{FF2B5EF4-FFF2-40B4-BE49-F238E27FC236}">
                  <a16:creationId xmlns:a16="http://schemas.microsoft.com/office/drawing/2014/main" id="{AF7CE2F7-0CCD-4772-A046-C24C23341716}"/>
                </a:ext>
              </a:extLst>
            </p:cNvPr>
            <p:cNvSpPr/>
            <p:nvPr/>
          </p:nvSpPr>
          <p:spPr>
            <a:xfrm>
              <a:off x="1121046" y="2351552"/>
              <a:ext cx="165662" cy="165662"/>
            </a:xfrm>
            <a:prstGeom prst="rect">
              <a:avLst/>
            </a:prstGeom>
            <a:solidFill>
              <a:srgbClr val="E46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8" name="Prostokąt 17">
              <a:extLst>
                <a:ext uri="{FF2B5EF4-FFF2-40B4-BE49-F238E27FC236}">
                  <a16:creationId xmlns:a16="http://schemas.microsoft.com/office/drawing/2014/main" id="{5EC95490-52BA-4E8C-A889-E1A38400C107}"/>
                </a:ext>
              </a:extLst>
            </p:cNvPr>
            <p:cNvSpPr/>
            <p:nvPr/>
          </p:nvSpPr>
          <p:spPr>
            <a:xfrm>
              <a:off x="1286708" y="2351552"/>
              <a:ext cx="165662" cy="165662"/>
            </a:xfrm>
            <a:prstGeom prst="rect">
              <a:avLst/>
            </a:prstGeom>
            <a:solidFill>
              <a:srgbClr val="F7A8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cxnSp>
        <p:nvCxnSpPr>
          <p:cNvPr id="31" name="Łącznik prosty 30">
            <a:extLst>
              <a:ext uri="{FF2B5EF4-FFF2-40B4-BE49-F238E27FC236}">
                <a16:creationId xmlns:a16="http://schemas.microsoft.com/office/drawing/2014/main" id="{87E205A8-F5BA-4625-98BF-714BF0F8F132}"/>
              </a:ext>
            </a:extLst>
          </p:cNvPr>
          <p:cNvCxnSpPr>
            <a:cxnSpLocks/>
          </p:cNvCxnSpPr>
          <p:nvPr/>
        </p:nvCxnSpPr>
        <p:spPr>
          <a:xfrm>
            <a:off x="140970" y="2296156"/>
            <a:ext cx="46699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Łącznik prosty 31">
            <a:extLst>
              <a:ext uri="{FF2B5EF4-FFF2-40B4-BE49-F238E27FC236}">
                <a16:creationId xmlns:a16="http://schemas.microsoft.com/office/drawing/2014/main" id="{BF0186AA-20D4-4D87-8CC6-EAD3A523A697}"/>
              </a:ext>
            </a:extLst>
          </p:cNvPr>
          <p:cNvCxnSpPr>
            <a:cxnSpLocks/>
          </p:cNvCxnSpPr>
          <p:nvPr/>
        </p:nvCxnSpPr>
        <p:spPr>
          <a:xfrm>
            <a:off x="992778" y="2571750"/>
            <a:ext cx="0" cy="428625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FE3DC2DF-CD2B-4C3B-8304-2F251BB0482E}"/>
              </a:ext>
            </a:extLst>
          </p:cNvPr>
          <p:cNvSpPr txBox="1"/>
          <p:nvPr/>
        </p:nvSpPr>
        <p:spPr>
          <a:xfrm>
            <a:off x="1352908" y="2272266"/>
            <a:ext cx="38599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>
                <a:latin typeface="Verdana" panose="020B0604030504040204" pitchFamily="34" charset="0"/>
                <a:ea typeface="Verdana" panose="020B0604030504040204" pitchFamily="34" charset="0"/>
              </a:rPr>
              <a:t>WYDZIAŁ PLANOWANIA PRZESTRZENNEGO</a:t>
            </a:r>
            <a:endParaRPr kumimoji="0" lang="pl-PL" sz="1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065E5365-6BC5-4D35-933C-86CCF3391B17}"/>
              </a:ext>
            </a:extLst>
          </p:cNvPr>
          <p:cNvSpPr txBox="1"/>
          <p:nvPr/>
        </p:nvSpPr>
        <p:spPr>
          <a:xfrm>
            <a:off x="1352907" y="2080601"/>
            <a:ext cx="38599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>
                <a:latin typeface="Verdana" panose="020B0604030504040204" pitchFamily="34" charset="0"/>
                <a:ea typeface="Verdana" panose="020B0604030504040204" pitchFamily="34" charset="0"/>
              </a:rPr>
              <a:t>URZĄD MIEJSKI WROCŁAWIA</a:t>
            </a:r>
            <a:endParaRPr kumimoji="0" lang="pl-PL" sz="1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152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Obraz 30">
            <a:extLst>
              <a:ext uri="{FF2B5EF4-FFF2-40B4-BE49-F238E27FC236}">
                <a16:creationId xmlns:a16="http://schemas.microsoft.com/office/drawing/2014/main" id="{F091A3D3-53DD-42D0-8DFC-B5DC18B696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0" t="75057" r="9159" b="-375"/>
          <a:stretch/>
        </p:blipFill>
        <p:spPr>
          <a:xfrm>
            <a:off x="2668512" y="2263680"/>
            <a:ext cx="8078046" cy="3512597"/>
          </a:xfrm>
          <a:prstGeom prst="rect">
            <a:avLst/>
          </a:prstGeom>
        </p:spPr>
      </p:pic>
      <p:sp>
        <p:nvSpPr>
          <p:cNvPr id="26" name="Prostokąt 25">
            <a:extLst>
              <a:ext uri="{FF2B5EF4-FFF2-40B4-BE49-F238E27FC236}">
                <a16:creationId xmlns:a16="http://schemas.microsoft.com/office/drawing/2014/main" id="{DD346B15-5FAA-4E62-98DA-39E36B517153}"/>
              </a:ext>
            </a:extLst>
          </p:cNvPr>
          <p:cNvSpPr/>
          <p:nvPr/>
        </p:nvSpPr>
        <p:spPr>
          <a:xfrm>
            <a:off x="2668512" y="2257853"/>
            <a:ext cx="8078045" cy="442574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7" name="Łącznik prosty ze strzałką 26">
            <a:extLst>
              <a:ext uri="{FF2B5EF4-FFF2-40B4-BE49-F238E27FC236}">
                <a16:creationId xmlns:a16="http://schemas.microsoft.com/office/drawing/2014/main" id="{0A834375-0FE5-4CB8-937C-1BD8E7438B42}"/>
              </a:ext>
            </a:extLst>
          </p:cNvPr>
          <p:cNvCxnSpPr>
            <a:cxnSpLocks/>
          </p:cNvCxnSpPr>
          <p:nvPr/>
        </p:nvCxnSpPr>
        <p:spPr>
          <a:xfrm>
            <a:off x="992778" y="2455550"/>
            <a:ext cx="1297935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rostokąt 5">
            <a:extLst>
              <a:ext uri="{FF2B5EF4-FFF2-40B4-BE49-F238E27FC236}">
                <a16:creationId xmlns:a16="http://schemas.microsoft.com/office/drawing/2014/main" id="{D508656A-32A5-44FA-8079-B2B73972A54B}"/>
              </a:ext>
            </a:extLst>
          </p:cNvPr>
          <p:cNvSpPr/>
          <p:nvPr/>
        </p:nvSpPr>
        <p:spPr>
          <a:xfrm>
            <a:off x="0" y="355600"/>
            <a:ext cx="12192000" cy="174117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44B05706-75DA-4E0F-949F-F510DE24AAE1}"/>
              </a:ext>
            </a:extLst>
          </p:cNvPr>
          <p:cNvSpPr txBox="1">
            <a:spLocks/>
          </p:cNvSpPr>
          <p:nvPr/>
        </p:nvSpPr>
        <p:spPr>
          <a:xfrm>
            <a:off x="1203242" y="1174123"/>
            <a:ext cx="10181741" cy="46057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500" b="0" i="0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Podaj dane pełnomocnika, jeśli go posiadasz</a:t>
            </a:r>
          </a:p>
        </p:txBody>
      </p:sp>
      <p:sp>
        <p:nvSpPr>
          <p:cNvPr id="16" name="Tytuł 1">
            <a:extLst>
              <a:ext uri="{FF2B5EF4-FFF2-40B4-BE49-F238E27FC236}">
                <a16:creationId xmlns:a16="http://schemas.microsoft.com/office/drawing/2014/main" id="{DFADE5D2-1FFC-40A3-BE83-CEE2DCDDD72A}"/>
              </a:ext>
            </a:extLst>
          </p:cNvPr>
          <p:cNvSpPr txBox="1">
            <a:spLocks/>
          </p:cNvSpPr>
          <p:nvPr/>
        </p:nvSpPr>
        <p:spPr>
          <a:xfrm>
            <a:off x="641158" y="1030750"/>
            <a:ext cx="7118018" cy="1287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15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F09CDE0C-BFB0-4431-944B-642872AFA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3242" y="549864"/>
            <a:ext cx="10353041" cy="369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pl-PL" b="1" i="0" dirty="0">
                <a:solidFill>
                  <a:srgbClr val="0A0A0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DANE PEŁNOMOCNIKA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225010DB-40C9-4B72-B3FF-FBABF17B6A17}"/>
              </a:ext>
            </a:extLst>
          </p:cNvPr>
          <p:cNvCxnSpPr>
            <a:cxnSpLocks/>
          </p:cNvCxnSpPr>
          <p:nvPr/>
        </p:nvCxnSpPr>
        <p:spPr>
          <a:xfrm>
            <a:off x="992778" y="0"/>
            <a:ext cx="0" cy="185928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3">
            <a:extLst>
              <a:ext uri="{FF2B5EF4-FFF2-40B4-BE49-F238E27FC236}">
                <a16:creationId xmlns:a16="http://schemas.microsoft.com/office/drawing/2014/main" id="{169408FA-6CD0-4AFE-BE0B-C349E9D31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258" y="549864"/>
            <a:ext cx="418058" cy="369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pl-PL" b="1" i="0" dirty="0">
                <a:solidFill>
                  <a:srgbClr val="0A0A0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</a:t>
            </a:r>
          </a:p>
        </p:txBody>
      </p:sp>
      <p:sp>
        <p:nvSpPr>
          <p:cNvPr id="28" name="Prostokąt 27">
            <a:extLst>
              <a:ext uri="{FF2B5EF4-FFF2-40B4-BE49-F238E27FC236}">
                <a16:creationId xmlns:a16="http://schemas.microsoft.com/office/drawing/2014/main" id="{8445F2A8-AC73-451F-A3AD-E17CDAD8CABE}"/>
              </a:ext>
            </a:extLst>
          </p:cNvPr>
          <p:cNvSpPr/>
          <p:nvPr/>
        </p:nvSpPr>
        <p:spPr>
          <a:xfrm>
            <a:off x="2843404" y="2919530"/>
            <a:ext cx="123066" cy="12306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4C809522-BAFF-4876-AFAA-A789C97CACA8}"/>
              </a:ext>
            </a:extLst>
          </p:cNvPr>
          <p:cNvSpPr txBox="1"/>
          <p:nvPr/>
        </p:nvSpPr>
        <p:spPr>
          <a:xfrm>
            <a:off x="3961011" y="3042596"/>
            <a:ext cx="57910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rgbClr val="FF0000"/>
                </a:solidFill>
              </a:rPr>
              <a:t>ALICJA NOWAK</a:t>
            </a:r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2C283655-7160-4FFE-97BA-5225BF1137A2}"/>
              </a:ext>
            </a:extLst>
          </p:cNvPr>
          <p:cNvSpPr txBox="1"/>
          <p:nvPr/>
        </p:nvSpPr>
        <p:spPr>
          <a:xfrm>
            <a:off x="3284566" y="3278266"/>
            <a:ext cx="11247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rgbClr val="FF0000"/>
                </a:solidFill>
              </a:rPr>
              <a:t>POLSKA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670E4C74-C2AB-4C86-9B96-8CFD5D8C4DEF}"/>
              </a:ext>
            </a:extLst>
          </p:cNvPr>
          <p:cNvSpPr txBox="1"/>
          <p:nvPr/>
        </p:nvSpPr>
        <p:spPr>
          <a:xfrm>
            <a:off x="6376556" y="3278266"/>
            <a:ext cx="18128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rgbClr val="FF0000"/>
                </a:solidFill>
              </a:rPr>
              <a:t>DOLNOŚLĄSKIE</a:t>
            </a:r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3F3D4772-70FC-43DA-96D8-A0EB206764CB}"/>
              </a:ext>
            </a:extLst>
          </p:cNvPr>
          <p:cNvSpPr txBox="1"/>
          <p:nvPr/>
        </p:nvSpPr>
        <p:spPr>
          <a:xfrm>
            <a:off x="3284566" y="3495083"/>
            <a:ext cx="11247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rgbClr val="FF0000"/>
                </a:solidFill>
              </a:rPr>
              <a:t>WROCŁAW</a:t>
            </a:r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4CB506E0-FC71-44DB-88C8-A5473BDA5DF4}"/>
              </a:ext>
            </a:extLst>
          </p:cNvPr>
          <p:cNvSpPr txBox="1"/>
          <p:nvPr/>
        </p:nvSpPr>
        <p:spPr>
          <a:xfrm>
            <a:off x="6574520" y="3495083"/>
            <a:ext cx="16149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rgbClr val="FF0000"/>
                </a:solidFill>
              </a:rPr>
              <a:t>WROCŁAW</a:t>
            </a:r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B3E750C2-FEE4-45C5-B29B-509684EB1CD9}"/>
              </a:ext>
            </a:extLst>
          </p:cNvPr>
          <p:cNvSpPr txBox="1"/>
          <p:nvPr/>
        </p:nvSpPr>
        <p:spPr>
          <a:xfrm>
            <a:off x="3284566" y="3721326"/>
            <a:ext cx="11247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rgbClr val="FF0000"/>
                </a:solidFill>
              </a:rPr>
              <a:t>POMOCNICZA</a:t>
            </a: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69A73ABC-DB03-454C-BF7E-F319E9EA0809}"/>
              </a:ext>
            </a:extLst>
          </p:cNvPr>
          <p:cNvSpPr txBox="1"/>
          <p:nvPr/>
        </p:nvSpPr>
        <p:spPr>
          <a:xfrm>
            <a:off x="7556295" y="3721326"/>
            <a:ext cx="2560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6C29D471-0467-4D7E-A168-7D21EC7B7410}"/>
              </a:ext>
            </a:extLst>
          </p:cNvPr>
          <p:cNvSpPr txBox="1"/>
          <p:nvPr/>
        </p:nvSpPr>
        <p:spPr>
          <a:xfrm>
            <a:off x="8564962" y="3721326"/>
            <a:ext cx="3597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3" name="pole tekstowe 52">
            <a:extLst>
              <a:ext uri="{FF2B5EF4-FFF2-40B4-BE49-F238E27FC236}">
                <a16:creationId xmlns:a16="http://schemas.microsoft.com/office/drawing/2014/main" id="{B6600677-EED6-4F54-9ABB-3DB9D002F0EB}"/>
              </a:ext>
            </a:extLst>
          </p:cNvPr>
          <p:cNvSpPr txBox="1"/>
          <p:nvPr/>
        </p:nvSpPr>
        <p:spPr>
          <a:xfrm>
            <a:off x="3733701" y="3966423"/>
            <a:ext cx="11247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rgbClr val="FF0000"/>
                </a:solidFill>
              </a:rPr>
              <a:t>WROCŁAW</a:t>
            </a:r>
          </a:p>
        </p:txBody>
      </p:sp>
      <p:sp>
        <p:nvSpPr>
          <p:cNvPr id="54" name="pole tekstowe 53">
            <a:extLst>
              <a:ext uri="{FF2B5EF4-FFF2-40B4-BE49-F238E27FC236}">
                <a16:creationId xmlns:a16="http://schemas.microsoft.com/office/drawing/2014/main" id="{7E3C63FB-4DDE-4BAC-A337-88296AC3A98B}"/>
              </a:ext>
            </a:extLst>
          </p:cNvPr>
          <p:cNvSpPr txBox="1"/>
          <p:nvPr/>
        </p:nvSpPr>
        <p:spPr>
          <a:xfrm>
            <a:off x="8126592" y="3966423"/>
            <a:ext cx="11247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rgbClr val="FF0000"/>
                </a:solidFill>
              </a:rPr>
              <a:t>00-000</a:t>
            </a:r>
          </a:p>
        </p:txBody>
      </p:sp>
      <p:sp>
        <p:nvSpPr>
          <p:cNvPr id="55" name="pole tekstowe 54">
            <a:extLst>
              <a:ext uri="{FF2B5EF4-FFF2-40B4-BE49-F238E27FC236}">
                <a16:creationId xmlns:a16="http://schemas.microsoft.com/office/drawing/2014/main" id="{68E22F6A-DB9C-40EE-832D-952462091930}"/>
              </a:ext>
            </a:extLst>
          </p:cNvPr>
          <p:cNvSpPr txBox="1"/>
          <p:nvPr/>
        </p:nvSpPr>
        <p:spPr>
          <a:xfrm>
            <a:off x="7168801" y="4183239"/>
            <a:ext cx="22073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rgbClr val="FF0000"/>
                </a:solidFill>
              </a:rPr>
              <a:t>ALICJA.NOWAK@GMAIL.COM</a:t>
            </a:r>
          </a:p>
        </p:txBody>
      </p:sp>
      <p:sp>
        <p:nvSpPr>
          <p:cNvPr id="56" name="pole tekstowe 55">
            <a:extLst>
              <a:ext uri="{FF2B5EF4-FFF2-40B4-BE49-F238E27FC236}">
                <a16:creationId xmlns:a16="http://schemas.microsoft.com/office/drawing/2014/main" id="{775793DB-F6E5-42C8-9D79-CE309B68E682}"/>
              </a:ext>
            </a:extLst>
          </p:cNvPr>
          <p:cNvSpPr txBox="1"/>
          <p:nvPr/>
        </p:nvSpPr>
        <p:spPr>
          <a:xfrm>
            <a:off x="4626638" y="4400055"/>
            <a:ext cx="22073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rgbClr val="FF0000"/>
                </a:solidFill>
              </a:rPr>
              <a:t>+48 123 456 789 </a:t>
            </a:r>
          </a:p>
        </p:txBody>
      </p:sp>
      <p:sp>
        <p:nvSpPr>
          <p:cNvPr id="57" name="pole tekstowe 56">
            <a:extLst>
              <a:ext uri="{FF2B5EF4-FFF2-40B4-BE49-F238E27FC236}">
                <a16:creationId xmlns:a16="http://schemas.microsoft.com/office/drawing/2014/main" id="{40569374-0235-4867-982B-220A822A05F2}"/>
              </a:ext>
            </a:extLst>
          </p:cNvPr>
          <p:cNvSpPr txBox="1"/>
          <p:nvPr/>
        </p:nvSpPr>
        <p:spPr>
          <a:xfrm>
            <a:off x="7181302" y="4626228"/>
            <a:ext cx="22073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rgbClr val="FF0000"/>
                </a:solidFill>
              </a:rPr>
              <a:t>/ALICJANOWAK/SKRYTKA</a:t>
            </a:r>
          </a:p>
        </p:txBody>
      </p:sp>
    </p:spTree>
    <p:extLst>
      <p:ext uri="{BB962C8B-B14F-4D97-AF65-F5344CB8AC3E}">
        <p14:creationId xmlns:p14="http://schemas.microsoft.com/office/powerpoint/2010/main" val="3821436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D508656A-32A5-44FA-8079-B2B73972A54B}"/>
              </a:ext>
            </a:extLst>
          </p:cNvPr>
          <p:cNvSpPr/>
          <p:nvPr/>
        </p:nvSpPr>
        <p:spPr>
          <a:xfrm>
            <a:off x="0" y="355600"/>
            <a:ext cx="12192000" cy="174117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44B05706-75DA-4E0F-949F-F510DE24AAE1}"/>
              </a:ext>
            </a:extLst>
          </p:cNvPr>
          <p:cNvSpPr txBox="1">
            <a:spLocks/>
          </p:cNvSpPr>
          <p:nvPr/>
        </p:nvSpPr>
        <p:spPr>
          <a:xfrm>
            <a:off x="1203241" y="1174123"/>
            <a:ext cx="10181741" cy="42022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300"/>
              </a:spcAft>
            </a:pPr>
            <a:r>
              <a:rPr lang="pl-PL" sz="1500" b="0" i="0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Wpisz treść wniosku w punkcie </a:t>
            </a:r>
            <a:r>
              <a:rPr lang="pl-PL" sz="1500" b="1" i="0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7.1</a:t>
            </a:r>
            <a:r>
              <a:rPr lang="pl-PL" sz="1500" i="0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 Na slajdzie pokazujemy </a:t>
            </a:r>
            <a:r>
              <a:rPr lang="pl-PL" sz="1500" i="0" u="sng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przykładowe</a:t>
            </a:r>
            <a:r>
              <a:rPr lang="pl-PL" sz="1500" i="0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zapisy.</a:t>
            </a:r>
            <a:endParaRPr lang="pl-PL" sz="1500" b="1" i="0" dirty="0">
              <a:solidFill>
                <a:srgbClr val="0A0A0A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Aft>
                <a:spcPts val="300"/>
              </a:spcAft>
            </a:pPr>
            <a:r>
              <a:rPr lang="pl-PL" sz="1500" dirty="0">
                <a:solidFill>
                  <a:srgbClr val="0A0A0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Punkty 7.2 nie jest obowiązkowy do wypełnienia</a:t>
            </a:r>
          </a:p>
          <a:p>
            <a:pPr>
              <a:spcAft>
                <a:spcPts val="300"/>
              </a:spcAft>
            </a:pPr>
            <a:endParaRPr lang="pl-PL" sz="1500" b="1" i="0" dirty="0">
              <a:solidFill>
                <a:srgbClr val="0A0A0A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Tytuł 1">
            <a:extLst>
              <a:ext uri="{FF2B5EF4-FFF2-40B4-BE49-F238E27FC236}">
                <a16:creationId xmlns:a16="http://schemas.microsoft.com/office/drawing/2014/main" id="{DFADE5D2-1FFC-40A3-BE83-CEE2DCDDD72A}"/>
              </a:ext>
            </a:extLst>
          </p:cNvPr>
          <p:cNvSpPr txBox="1">
            <a:spLocks/>
          </p:cNvSpPr>
          <p:nvPr/>
        </p:nvSpPr>
        <p:spPr>
          <a:xfrm>
            <a:off x="641158" y="1030750"/>
            <a:ext cx="7118018" cy="1287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15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F09CDE0C-BFB0-4431-944B-642872AFA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3242" y="549864"/>
            <a:ext cx="10353041" cy="369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pl-PL" b="1" i="0" dirty="0">
                <a:solidFill>
                  <a:srgbClr val="0A0A0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TREŚĆ PISMA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225010DB-40C9-4B72-B3FF-FBABF17B6A17}"/>
              </a:ext>
            </a:extLst>
          </p:cNvPr>
          <p:cNvCxnSpPr>
            <a:cxnSpLocks/>
          </p:cNvCxnSpPr>
          <p:nvPr/>
        </p:nvCxnSpPr>
        <p:spPr>
          <a:xfrm>
            <a:off x="992778" y="0"/>
            <a:ext cx="0" cy="185928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Obraz 30">
            <a:extLst>
              <a:ext uri="{FF2B5EF4-FFF2-40B4-BE49-F238E27FC236}">
                <a16:creationId xmlns:a16="http://schemas.microsoft.com/office/drawing/2014/main" id="{F091A3D3-53DD-42D0-8DFC-B5DC18B696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8" t="7463" r="9230" b="59593"/>
          <a:stretch/>
        </p:blipFill>
        <p:spPr>
          <a:xfrm>
            <a:off x="2668512" y="2130459"/>
            <a:ext cx="8078045" cy="4619125"/>
          </a:xfrm>
          <a:prstGeom prst="rect">
            <a:avLst/>
          </a:prstGeom>
        </p:spPr>
      </p:pic>
      <p:sp>
        <p:nvSpPr>
          <p:cNvPr id="11" name="Text Box 3">
            <a:extLst>
              <a:ext uri="{FF2B5EF4-FFF2-40B4-BE49-F238E27FC236}">
                <a16:creationId xmlns:a16="http://schemas.microsoft.com/office/drawing/2014/main" id="{EF601A44-AF77-4569-B1D8-AF830C8A0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258" y="549864"/>
            <a:ext cx="418058" cy="369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pl-PL" b="1" i="0" dirty="0">
                <a:solidFill>
                  <a:srgbClr val="0A0A0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BD4C2D24-9AC6-4FE4-93C0-6157620D0B36}"/>
              </a:ext>
            </a:extLst>
          </p:cNvPr>
          <p:cNvSpPr/>
          <p:nvPr/>
        </p:nvSpPr>
        <p:spPr>
          <a:xfrm>
            <a:off x="2668512" y="2257853"/>
            <a:ext cx="8078045" cy="449173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4" name="Łącznik prosty ze strzałką 13">
            <a:extLst>
              <a:ext uri="{FF2B5EF4-FFF2-40B4-BE49-F238E27FC236}">
                <a16:creationId xmlns:a16="http://schemas.microsoft.com/office/drawing/2014/main" id="{4CE9E718-50C7-44EE-AFDF-4191F717F015}"/>
              </a:ext>
            </a:extLst>
          </p:cNvPr>
          <p:cNvCxnSpPr>
            <a:cxnSpLocks/>
          </p:cNvCxnSpPr>
          <p:nvPr/>
        </p:nvCxnSpPr>
        <p:spPr>
          <a:xfrm>
            <a:off x="992778" y="2455550"/>
            <a:ext cx="1297935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E9A342E3-8308-43AC-8FB7-1354C1452A3E}"/>
              </a:ext>
            </a:extLst>
          </p:cNvPr>
          <p:cNvSpPr txBox="1"/>
          <p:nvPr/>
        </p:nvSpPr>
        <p:spPr>
          <a:xfrm>
            <a:off x="3732483" y="2572720"/>
            <a:ext cx="69292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rgbClr val="FF0000"/>
                </a:solidFill>
              </a:rPr>
              <a:t>WNIOSKUJĘ O PRZEZNACZENIE DZIAŁKI NA ZABUDOWĘ MIESZKANIOWĄ JEDNORODZINNĄ W FORMIE BLIŹNIACZEJ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82D32FD5-69F8-49BB-BEC8-F864B7986425}"/>
              </a:ext>
            </a:extLst>
          </p:cNvPr>
          <p:cNvSpPr txBox="1"/>
          <p:nvPr/>
        </p:nvSpPr>
        <p:spPr>
          <a:xfrm>
            <a:off x="3732483" y="2808390"/>
            <a:ext cx="69292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rgbClr val="FF0000"/>
                </a:solidFill>
              </a:rPr>
              <a:t>ORAZ PROSZĘ O UWZGĘDNIENIE SZCZEGÓŁÓW ZAPISANYCH W PUNKTACH 7.2 I 7.3 PONIŻSZEJ TABELI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63789948-161E-4B9B-8F09-FD81027758F6}"/>
              </a:ext>
            </a:extLst>
          </p:cNvPr>
          <p:cNvSpPr txBox="1"/>
          <p:nvPr/>
        </p:nvSpPr>
        <p:spPr>
          <a:xfrm>
            <a:off x="3653991" y="2989838"/>
            <a:ext cx="69292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rgbClr val="FF0000"/>
                </a:solidFill>
              </a:rPr>
              <a:t>- LUB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46BBC83E-D3D1-4103-858D-29C524336287}"/>
              </a:ext>
            </a:extLst>
          </p:cNvPr>
          <p:cNvSpPr txBox="1"/>
          <p:nvPr/>
        </p:nvSpPr>
        <p:spPr>
          <a:xfrm>
            <a:off x="3732483" y="3169581"/>
            <a:ext cx="69292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rgbClr val="FF0000"/>
                </a:solidFill>
              </a:rPr>
              <a:t>WNIOSKUJĘ O UTWORZENIE PARKU PRZY ULICY PLONOWEJ 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15D9C08D-2CA5-4FDF-961E-690B2748D599}"/>
              </a:ext>
            </a:extLst>
          </p:cNvPr>
          <p:cNvSpPr txBox="1"/>
          <p:nvPr/>
        </p:nvSpPr>
        <p:spPr>
          <a:xfrm>
            <a:off x="3732483" y="3562742"/>
            <a:ext cx="69292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rgbClr val="FF0000"/>
                </a:solidFill>
              </a:rPr>
              <a:t>WNIOSKUJĘ O STWORZENIE USŁUG W REJONIE SKRZYŻOWANIA ULIC POLNEJ I AKACJOWEJ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3D60064B-638D-4081-A3E7-13ADDA8C006F}"/>
              </a:ext>
            </a:extLst>
          </p:cNvPr>
          <p:cNvSpPr txBox="1"/>
          <p:nvPr/>
        </p:nvSpPr>
        <p:spPr>
          <a:xfrm>
            <a:off x="3336557" y="5772265"/>
            <a:ext cx="100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rgbClr val="FF0000"/>
                </a:solidFill>
              </a:rPr>
              <a:t>PLAN </a:t>
            </a: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14AE9A59-A919-486A-9786-CDBBD54504D1}"/>
              </a:ext>
            </a:extLst>
          </p:cNvPr>
          <p:cNvSpPr txBox="1"/>
          <p:nvPr/>
        </p:nvSpPr>
        <p:spPr>
          <a:xfrm>
            <a:off x="3336557" y="5979655"/>
            <a:ext cx="100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rgbClr val="FF0000"/>
                </a:solidFill>
              </a:rPr>
              <a:t>OGÓLNY </a:t>
            </a: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B380F579-69C3-4633-AA7F-0EFD82BBD0A7}"/>
              </a:ext>
            </a:extLst>
          </p:cNvPr>
          <p:cNvSpPr txBox="1"/>
          <p:nvPr/>
        </p:nvSpPr>
        <p:spPr>
          <a:xfrm>
            <a:off x="3336557" y="6177618"/>
            <a:ext cx="100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rgbClr val="FF0000"/>
                </a:solidFill>
              </a:rPr>
              <a:t>MIASTA </a:t>
            </a:r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505FC380-03B4-410B-925D-5F1DA75E8BF3}"/>
              </a:ext>
            </a:extLst>
          </p:cNvPr>
          <p:cNvSpPr txBox="1"/>
          <p:nvPr/>
        </p:nvSpPr>
        <p:spPr>
          <a:xfrm>
            <a:off x="3336557" y="6356728"/>
            <a:ext cx="100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rgbClr val="FF0000"/>
                </a:solidFill>
              </a:rPr>
              <a:t>WROCŁAWIA 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AA0CE4E2-8B39-41B0-9C13-976E2630F8D6}"/>
              </a:ext>
            </a:extLst>
          </p:cNvPr>
          <p:cNvSpPr/>
          <p:nvPr/>
        </p:nvSpPr>
        <p:spPr>
          <a:xfrm>
            <a:off x="4463237" y="5784390"/>
            <a:ext cx="113628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100" b="1" dirty="0">
                <a:solidFill>
                  <a:srgbClr val="FF0000"/>
                </a:solidFill>
              </a:rPr>
              <a:t>026401_1.0001.</a:t>
            </a:r>
          </a:p>
          <a:p>
            <a:r>
              <a:rPr lang="pl-PL" sz="1100" b="1" dirty="0">
                <a:solidFill>
                  <a:srgbClr val="FF0000"/>
                </a:solidFill>
              </a:rPr>
              <a:t>AR_35.53  lub</a:t>
            </a:r>
          </a:p>
        </p:txBody>
      </p:sp>
      <p:sp>
        <p:nvSpPr>
          <p:cNvPr id="30" name="Prostokąt 29">
            <a:extLst>
              <a:ext uri="{FF2B5EF4-FFF2-40B4-BE49-F238E27FC236}">
                <a16:creationId xmlns:a16="http://schemas.microsoft.com/office/drawing/2014/main" id="{C51FDB38-1281-42B2-A707-FC1B4C0D0C1C}"/>
              </a:ext>
            </a:extLst>
          </p:cNvPr>
          <p:cNvSpPr/>
          <p:nvPr/>
        </p:nvSpPr>
        <p:spPr>
          <a:xfrm>
            <a:off x="6010810" y="5907827"/>
            <a:ext cx="123066" cy="12306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6CC8E1A6-BB8A-47DF-BCBB-BE35F07AD9FD}"/>
              </a:ext>
            </a:extLst>
          </p:cNvPr>
          <p:cNvSpPr txBox="1"/>
          <p:nvPr/>
        </p:nvSpPr>
        <p:spPr>
          <a:xfrm>
            <a:off x="6852755" y="5772265"/>
            <a:ext cx="36109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rgbClr val="FF0000"/>
                </a:solidFill>
              </a:rPr>
              <a:t>PLAN ………… </a:t>
            </a:r>
          </a:p>
        </p:txBody>
      </p:sp>
      <p:sp>
        <p:nvSpPr>
          <p:cNvPr id="26" name="Prostokąt 25">
            <a:extLst>
              <a:ext uri="{FF2B5EF4-FFF2-40B4-BE49-F238E27FC236}">
                <a16:creationId xmlns:a16="http://schemas.microsoft.com/office/drawing/2014/main" id="{19600979-6A3F-4689-9B07-E69EA9529B4C}"/>
              </a:ext>
            </a:extLst>
          </p:cNvPr>
          <p:cNvSpPr/>
          <p:nvPr/>
        </p:nvSpPr>
        <p:spPr>
          <a:xfrm>
            <a:off x="4463237" y="6014776"/>
            <a:ext cx="113628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pl-PL" sz="1100" b="1" dirty="0">
                <a:solidFill>
                  <a:srgbClr val="FF0000"/>
                </a:solidFill>
              </a:rPr>
            </a:br>
            <a:r>
              <a:rPr lang="pl-PL" sz="1100" b="1" dirty="0">
                <a:solidFill>
                  <a:srgbClr val="FF0000"/>
                </a:solidFill>
              </a:rPr>
              <a:t>dz. nr 2, AM 1, obręb Kowale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AB62B41E-FABB-4CC3-8933-1DF8E4295232}"/>
              </a:ext>
            </a:extLst>
          </p:cNvPr>
          <p:cNvSpPr txBox="1"/>
          <p:nvPr/>
        </p:nvSpPr>
        <p:spPr>
          <a:xfrm>
            <a:off x="3732483" y="3951816"/>
            <a:ext cx="69292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rgbClr val="FF0000"/>
                </a:solidFill>
              </a:rPr>
              <a:t>WNIOSKUJĘ O WPROWADZENIE STREFY WIELOFUNKCYJNEJ Z ZABUDOWĄ MIESZKANIOWĄ WIELORODZINNĄ</a:t>
            </a: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86121083-77B1-42D2-9E7D-7B46D97D510C}"/>
              </a:ext>
            </a:extLst>
          </p:cNvPr>
          <p:cNvSpPr txBox="1"/>
          <p:nvPr/>
        </p:nvSpPr>
        <p:spPr>
          <a:xfrm>
            <a:off x="3653991" y="3369412"/>
            <a:ext cx="69292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rgbClr val="FF0000"/>
                </a:solidFill>
              </a:rPr>
              <a:t>- LUB</a:t>
            </a:r>
          </a:p>
        </p:txBody>
      </p: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58B5195B-DA7A-45AC-BF56-C230AD709F7A}"/>
              </a:ext>
            </a:extLst>
          </p:cNvPr>
          <p:cNvSpPr txBox="1"/>
          <p:nvPr/>
        </p:nvSpPr>
        <p:spPr>
          <a:xfrm>
            <a:off x="3653991" y="3775320"/>
            <a:ext cx="69292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rgbClr val="FF0000"/>
                </a:solidFill>
              </a:rPr>
              <a:t>- LUB</a:t>
            </a:r>
          </a:p>
        </p:txBody>
      </p:sp>
    </p:spTree>
    <p:extLst>
      <p:ext uri="{BB962C8B-B14F-4D97-AF65-F5344CB8AC3E}">
        <p14:creationId xmlns:p14="http://schemas.microsoft.com/office/powerpoint/2010/main" val="3433757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>
            <a:extLst>
              <a:ext uri="{FF2B5EF4-FFF2-40B4-BE49-F238E27FC236}">
                <a16:creationId xmlns:a16="http://schemas.microsoft.com/office/drawing/2014/main" id="{0861589B-317F-4B3B-AB4E-A6C48DC3E2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8" t="40285" r="9230" b="34925"/>
          <a:stretch/>
        </p:blipFill>
        <p:spPr>
          <a:xfrm>
            <a:off x="2668512" y="2302845"/>
            <a:ext cx="8078045" cy="3475862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508656A-32A5-44FA-8079-B2B73972A54B}"/>
              </a:ext>
            </a:extLst>
          </p:cNvPr>
          <p:cNvSpPr/>
          <p:nvPr/>
        </p:nvSpPr>
        <p:spPr>
          <a:xfrm>
            <a:off x="0" y="355600"/>
            <a:ext cx="12192000" cy="174117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44B05706-75DA-4E0F-949F-F510DE24AAE1}"/>
              </a:ext>
            </a:extLst>
          </p:cNvPr>
          <p:cNvSpPr txBox="1">
            <a:spLocks/>
          </p:cNvSpPr>
          <p:nvPr/>
        </p:nvSpPr>
        <p:spPr>
          <a:xfrm>
            <a:off x="1203241" y="1174123"/>
            <a:ext cx="10181741" cy="52270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500" b="0" i="0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Punkt 7.3 nie jest obowiązkowy do wypełnienia</a:t>
            </a:r>
          </a:p>
        </p:txBody>
      </p:sp>
      <p:sp>
        <p:nvSpPr>
          <p:cNvPr id="16" name="Tytuł 1">
            <a:extLst>
              <a:ext uri="{FF2B5EF4-FFF2-40B4-BE49-F238E27FC236}">
                <a16:creationId xmlns:a16="http://schemas.microsoft.com/office/drawing/2014/main" id="{DFADE5D2-1FFC-40A3-BE83-CEE2DCDDD72A}"/>
              </a:ext>
            </a:extLst>
          </p:cNvPr>
          <p:cNvSpPr txBox="1">
            <a:spLocks/>
          </p:cNvSpPr>
          <p:nvPr/>
        </p:nvSpPr>
        <p:spPr>
          <a:xfrm>
            <a:off x="641158" y="1030750"/>
            <a:ext cx="7118018" cy="1287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15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F09CDE0C-BFB0-4431-944B-642872AFA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3242" y="549864"/>
            <a:ext cx="10353041" cy="369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pl-PL" b="1" i="0" dirty="0">
                <a:solidFill>
                  <a:srgbClr val="0A0A0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TREŚĆ PISMA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225010DB-40C9-4B72-B3FF-FBABF17B6A17}"/>
              </a:ext>
            </a:extLst>
          </p:cNvPr>
          <p:cNvCxnSpPr>
            <a:cxnSpLocks/>
          </p:cNvCxnSpPr>
          <p:nvPr/>
        </p:nvCxnSpPr>
        <p:spPr>
          <a:xfrm>
            <a:off x="992778" y="0"/>
            <a:ext cx="0" cy="185928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3">
            <a:extLst>
              <a:ext uri="{FF2B5EF4-FFF2-40B4-BE49-F238E27FC236}">
                <a16:creationId xmlns:a16="http://schemas.microsoft.com/office/drawing/2014/main" id="{AC6F9D28-3C25-4521-B56E-79EADA3CA3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258" y="549864"/>
            <a:ext cx="418058" cy="369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pl-PL" b="1" i="0" dirty="0">
                <a:solidFill>
                  <a:srgbClr val="0A0A0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</a:t>
            </a:r>
          </a:p>
        </p:txBody>
      </p:sp>
      <p:sp>
        <p:nvSpPr>
          <p:cNvPr id="28" name="Prostokąt 27">
            <a:extLst>
              <a:ext uri="{FF2B5EF4-FFF2-40B4-BE49-F238E27FC236}">
                <a16:creationId xmlns:a16="http://schemas.microsoft.com/office/drawing/2014/main" id="{7E98A867-CE39-4787-A547-337E4C5DE840}"/>
              </a:ext>
            </a:extLst>
          </p:cNvPr>
          <p:cNvSpPr/>
          <p:nvPr/>
        </p:nvSpPr>
        <p:spPr>
          <a:xfrm>
            <a:off x="2668512" y="2257854"/>
            <a:ext cx="8078045" cy="352085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9" name="Łącznik prosty ze strzałką 28">
            <a:extLst>
              <a:ext uri="{FF2B5EF4-FFF2-40B4-BE49-F238E27FC236}">
                <a16:creationId xmlns:a16="http://schemas.microsoft.com/office/drawing/2014/main" id="{BA3A28FD-F1FD-4087-A7B7-15CB061BBBA8}"/>
              </a:ext>
            </a:extLst>
          </p:cNvPr>
          <p:cNvCxnSpPr>
            <a:cxnSpLocks/>
          </p:cNvCxnSpPr>
          <p:nvPr/>
        </p:nvCxnSpPr>
        <p:spPr>
          <a:xfrm>
            <a:off x="992778" y="2455550"/>
            <a:ext cx="1297935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CDDC4D4C-A7FB-4CB0-B125-A85F4E9C1BCB}"/>
              </a:ext>
            </a:extLst>
          </p:cNvPr>
          <p:cNvSpPr txBox="1"/>
          <p:nvPr/>
        </p:nvSpPr>
        <p:spPr>
          <a:xfrm>
            <a:off x="3336557" y="4932634"/>
            <a:ext cx="100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rgbClr val="FF0000"/>
                </a:solidFill>
              </a:rPr>
              <a:t>PLAN 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2FF6F8B0-D42D-4528-97F5-6E3346EC0510}"/>
              </a:ext>
            </a:extLst>
          </p:cNvPr>
          <p:cNvSpPr txBox="1"/>
          <p:nvPr/>
        </p:nvSpPr>
        <p:spPr>
          <a:xfrm>
            <a:off x="3336557" y="5140024"/>
            <a:ext cx="100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rgbClr val="FF0000"/>
                </a:solidFill>
              </a:rPr>
              <a:t>OGÓLNY 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40D509A8-1658-4CC4-B039-96B80A4A1154}"/>
              </a:ext>
            </a:extLst>
          </p:cNvPr>
          <p:cNvSpPr txBox="1"/>
          <p:nvPr/>
        </p:nvSpPr>
        <p:spPr>
          <a:xfrm>
            <a:off x="3336557" y="5337987"/>
            <a:ext cx="100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rgbClr val="FF0000"/>
                </a:solidFill>
              </a:rPr>
              <a:t>MIASTA </a:t>
            </a:r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4C5141E4-EDAD-459F-9D5C-AB676C56D0A7}"/>
              </a:ext>
            </a:extLst>
          </p:cNvPr>
          <p:cNvSpPr/>
          <p:nvPr/>
        </p:nvSpPr>
        <p:spPr>
          <a:xfrm>
            <a:off x="4463237" y="4956315"/>
            <a:ext cx="113628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100" b="1" dirty="0">
                <a:solidFill>
                  <a:srgbClr val="FF0000"/>
                </a:solidFill>
              </a:rPr>
              <a:t>026401_1.0001.</a:t>
            </a:r>
          </a:p>
          <a:p>
            <a:r>
              <a:rPr lang="pl-PL" sz="1100" b="1" dirty="0">
                <a:solidFill>
                  <a:srgbClr val="FF0000"/>
                </a:solidFill>
              </a:rPr>
              <a:t>AR_35.53  lub</a:t>
            </a:r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0FE95B59-0191-44EE-9FDA-512C06AADBED}"/>
              </a:ext>
            </a:extLst>
          </p:cNvPr>
          <p:cNvSpPr/>
          <p:nvPr/>
        </p:nvSpPr>
        <p:spPr>
          <a:xfrm>
            <a:off x="5915788" y="5060716"/>
            <a:ext cx="123066" cy="12306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FBAD5C17-F006-489D-8A86-FDB3D9BFF02E}"/>
              </a:ext>
            </a:extLst>
          </p:cNvPr>
          <p:cNvSpPr/>
          <p:nvPr/>
        </p:nvSpPr>
        <p:spPr>
          <a:xfrm>
            <a:off x="6607962" y="4956315"/>
            <a:ext cx="951459" cy="623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pl-PL" sz="1100" b="1" dirty="0">
                <a:solidFill>
                  <a:srgbClr val="FF0000"/>
                </a:solidFill>
              </a:rPr>
              <a:t>Teren usług sportu                     i rekreacji</a:t>
            </a:r>
          </a:p>
        </p:txBody>
      </p:sp>
      <p:sp>
        <p:nvSpPr>
          <p:cNvPr id="21" name="Prostokąt 20">
            <a:extLst>
              <a:ext uri="{FF2B5EF4-FFF2-40B4-BE49-F238E27FC236}">
                <a16:creationId xmlns:a16="http://schemas.microsoft.com/office/drawing/2014/main" id="{41FBC534-4D81-481E-8CF1-0355DB8C5912}"/>
              </a:ext>
            </a:extLst>
          </p:cNvPr>
          <p:cNvSpPr/>
          <p:nvPr/>
        </p:nvSpPr>
        <p:spPr>
          <a:xfrm>
            <a:off x="7697310" y="4956315"/>
            <a:ext cx="95145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100" b="1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22" name="Prostokąt 21">
            <a:extLst>
              <a:ext uri="{FF2B5EF4-FFF2-40B4-BE49-F238E27FC236}">
                <a16:creationId xmlns:a16="http://schemas.microsoft.com/office/drawing/2014/main" id="{A4C108B9-5BB1-4CEA-A86E-E7DD47B065DC}"/>
              </a:ext>
            </a:extLst>
          </p:cNvPr>
          <p:cNvSpPr/>
          <p:nvPr/>
        </p:nvSpPr>
        <p:spPr>
          <a:xfrm>
            <a:off x="8648769" y="4956315"/>
            <a:ext cx="95145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100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id="{C5A71173-7484-4519-B7FE-0498B1E4111C}"/>
              </a:ext>
            </a:extLst>
          </p:cNvPr>
          <p:cNvSpPr/>
          <p:nvPr/>
        </p:nvSpPr>
        <p:spPr>
          <a:xfrm>
            <a:off x="9637650" y="4956315"/>
            <a:ext cx="95145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100" b="1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24" name="Prostokąt 23">
            <a:extLst>
              <a:ext uri="{FF2B5EF4-FFF2-40B4-BE49-F238E27FC236}">
                <a16:creationId xmlns:a16="http://schemas.microsoft.com/office/drawing/2014/main" id="{1B0B8BA3-A252-42A5-99CD-B85011338AE1}"/>
              </a:ext>
            </a:extLst>
          </p:cNvPr>
          <p:cNvSpPr/>
          <p:nvPr/>
        </p:nvSpPr>
        <p:spPr>
          <a:xfrm>
            <a:off x="4463237" y="5122249"/>
            <a:ext cx="113628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pl-PL" sz="1100" b="1" dirty="0">
                <a:solidFill>
                  <a:srgbClr val="FF0000"/>
                </a:solidFill>
              </a:rPr>
            </a:br>
            <a:r>
              <a:rPr lang="pl-PL" sz="1100" b="1" dirty="0">
                <a:solidFill>
                  <a:srgbClr val="FF0000"/>
                </a:solidFill>
              </a:rPr>
              <a:t>dz. nr 2, AM 1, obręb Kowale</a:t>
            </a:r>
          </a:p>
        </p:txBody>
      </p:sp>
    </p:spTree>
    <p:extLst>
      <p:ext uri="{BB962C8B-B14F-4D97-AF65-F5344CB8AC3E}">
        <p14:creationId xmlns:p14="http://schemas.microsoft.com/office/powerpoint/2010/main" val="1534741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9A676E52-A2BA-4A26-A3E2-D830C7769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3429"/>
            <a:ext cx="12192000" cy="5172233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508656A-32A5-44FA-8079-B2B73972A54B}"/>
              </a:ext>
            </a:extLst>
          </p:cNvPr>
          <p:cNvSpPr/>
          <p:nvPr/>
        </p:nvSpPr>
        <p:spPr>
          <a:xfrm>
            <a:off x="0" y="-8468"/>
            <a:ext cx="12192000" cy="174117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44B05706-75DA-4E0F-949F-F510DE24AAE1}"/>
              </a:ext>
            </a:extLst>
          </p:cNvPr>
          <p:cNvSpPr txBox="1">
            <a:spLocks/>
          </p:cNvSpPr>
          <p:nvPr/>
        </p:nvSpPr>
        <p:spPr>
          <a:xfrm>
            <a:off x="1203241" y="826989"/>
            <a:ext cx="10181741" cy="105367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500" b="0" i="0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Informacje dodatkowe</a:t>
            </a:r>
          </a:p>
          <a:p>
            <a:endParaRPr lang="pl-PL" sz="1500" b="0" i="0" dirty="0">
              <a:solidFill>
                <a:srgbClr val="0A0A0A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Tytuł 1">
            <a:extLst>
              <a:ext uri="{FF2B5EF4-FFF2-40B4-BE49-F238E27FC236}">
                <a16:creationId xmlns:a16="http://schemas.microsoft.com/office/drawing/2014/main" id="{DFADE5D2-1FFC-40A3-BE83-CEE2DCDDD72A}"/>
              </a:ext>
            </a:extLst>
          </p:cNvPr>
          <p:cNvSpPr txBox="1">
            <a:spLocks/>
          </p:cNvSpPr>
          <p:nvPr/>
        </p:nvSpPr>
        <p:spPr>
          <a:xfrm>
            <a:off x="641158" y="593979"/>
            <a:ext cx="7118018" cy="1287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15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F09CDE0C-BFB0-4431-944B-642872AFA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3242" y="202730"/>
            <a:ext cx="10353041" cy="369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pl-PL" b="1" i="0" dirty="0">
                <a:solidFill>
                  <a:srgbClr val="0A0A0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TREŚĆ PISMA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225010DB-40C9-4B72-B3FF-FBABF17B6A17}"/>
              </a:ext>
            </a:extLst>
          </p:cNvPr>
          <p:cNvCxnSpPr>
            <a:cxnSpLocks/>
          </p:cNvCxnSpPr>
          <p:nvPr/>
        </p:nvCxnSpPr>
        <p:spPr>
          <a:xfrm>
            <a:off x="992778" y="-16934"/>
            <a:ext cx="0" cy="185928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3">
            <a:extLst>
              <a:ext uri="{FF2B5EF4-FFF2-40B4-BE49-F238E27FC236}">
                <a16:creationId xmlns:a16="http://schemas.microsoft.com/office/drawing/2014/main" id="{65C1D91F-5A55-4D81-A608-D7193840C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258" y="202730"/>
            <a:ext cx="418058" cy="369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pl-PL" b="1" i="0" dirty="0">
                <a:solidFill>
                  <a:srgbClr val="0A0A0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</a:t>
            </a:r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B5FED964-C55D-41B0-94F1-65B354101CB3}"/>
              </a:ext>
            </a:extLst>
          </p:cNvPr>
          <p:cNvSpPr txBox="1"/>
          <p:nvPr/>
        </p:nvSpPr>
        <p:spPr>
          <a:xfrm>
            <a:off x="1223374" y="1150400"/>
            <a:ext cx="10280180" cy="451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l-PL" b="1" i="0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Możesz zawnioskować o wprowadzenie strefy planistycznej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4DBA19AA-C6FE-4974-A95E-72EF39B74E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0667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808E8B4F-749A-4B51-809E-EA7F33025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5" y="1955794"/>
            <a:ext cx="9250535" cy="2160000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508656A-32A5-44FA-8079-B2B73972A54B}"/>
              </a:ext>
            </a:extLst>
          </p:cNvPr>
          <p:cNvSpPr/>
          <p:nvPr/>
        </p:nvSpPr>
        <p:spPr>
          <a:xfrm>
            <a:off x="0" y="355600"/>
            <a:ext cx="12192000" cy="174117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44B05706-75DA-4E0F-949F-F510DE24AAE1}"/>
              </a:ext>
            </a:extLst>
          </p:cNvPr>
          <p:cNvSpPr txBox="1">
            <a:spLocks/>
          </p:cNvSpPr>
          <p:nvPr/>
        </p:nvSpPr>
        <p:spPr>
          <a:xfrm>
            <a:off x="1203241" y="1174123"/>
            <a:ext cx="10181741" cy="105367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500" b="0" i="0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Informacje dodatkowe</a:t>
            </a:r>
          </a:p>
          <a:p>
            <a:endParaRPr lang="pl-PL" sz="1500" b="0" i="0" dirty="0">
              <a:solidFill>
                <a:srgbClr val="0A0A0A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Tytuł 1">
            <a:extLst>
              <a:ext uri="{FF2B5EF4-FFF2-40B4-BE49-F238E27FC236}">
                <a16:creationId xmlns:a16="http://schemas.microsoft.com/office/drawing/2014/main" id="{DFADE5D2-1FFC-40A3-BE83-CEE2DCDDD72A}"/>
              </a:ext>
            </a:extLst>
          </p:cNvPr>
          <p:cNvSpPr txBox="1">
            <a:spLocks/>
          </p:cNvSpPr>
          <p:nvPr/>
        </p:nvSpPr>
        <p:spPr>
          <a:xfrm>
            <a:off x="641158" y="941113"/>
            <a:ext cx="7118018" cy="1287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15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F09CDE0C-BFB0-4431-944B-642872AFA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3242" y="549864"/>
            <a:ext cx="10353041" cy="369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pl-PL" b="1" i="0" dirty="0">
                <a:solidFill>
                  <a:srgbClr val="0A0A0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TREŚĆ PISMA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225010DB-40C9-4B72-B3FF-FBABF17B6A17}"/>
              </a:ext>
            </a:extLst>
          </p:cNvPr>
          <p:cNvCxnSpPr>
            <a:cxnSpLocks/>
          </p:cNvCxnSpPr>
          <p:nvPr/>
        </p:nvCxnSpPr>
        <p:spPr>
          <a:xfrm>
            <a:off x="992778" y="0"/>
            <a:ext cx="0" cy="185928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3">
            <a:extLst>
              <a:ext uri="{FF2B5EF4-FFF2-40B4-BE49-F238E27FC236}">
                <a16:creationId xmlns:a16="http://schemas.microsoft.com/office/drawing/2014/main" id="{65C1D91F-5A55-4D81-A608-D7193840C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258" y="549864"/>
            <a:ext cx="418058" cy="369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pl-PL" b="1" i="0" dirty="0">
                <a:solidFill>
                  <a:srgbClr val="0A0A0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</a:t>
            </a:r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B5FED964-C55D-41B0-94F1-65B354101CB3}"/>
              </a:ext>
            </a:extLst>
          </p:cNvPr>
          <p:cNvSpPr txBox="1"/>
          <p:nvPr/>
        </p:nvSpPr>
        <p:spPr>
          <a:xfrm>
            <a:off x="1154021" y="1448440"/>
            <a:ext cx="10280180" cy="451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l-PL" b="1" i="0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Albo możesz zawnioskować o funkcję lub profil funkcjonalny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2D75E969-9285-4CC4-8713-0F8DBD80ED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78" y="4158000"/>
            <a:ext cx="9155722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151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D508656A-32A5-44FA-8079-B2B73972A54B}"/>
              </a:ext>
            </a:extLst>
          </p:cNvPr>
          <p:cNvSpPr/>
          <p:nvPr/>
        </p:nvSpPr>
        <p:spPr>
          <a:xfrm>
            <a:off x="0" y="355600"/>
            <a:ext cx="12192000" cy="174117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Tytuł 1">
            <a:extLst>
              <a:ext uri="{FF2B5EF4-FFF2-40B4-BE49-F238E27FC236}">
                <a16:creationId xmlns:a16="http://schemas.microsoft.com/office/drawing/2014/main" id="{DFADE5D2-1FFC-40A3-BE83-CEE2DCDDD72A}"/>
              </a:ext>
            </a:extLst>
          </p:cNvPr>
          <p:cNvSpPr txBox="1">
            <a:spLocks/>
          </p:cNvSpPr>
          <p:nvPr/>
        </p:nvSpPr>
        <p:spPr>
          <a:xfrm>
            <a:off x="641158" y="941113"/>
            <a:ext cx="7118018" cy="1287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15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F09CDE0C-BFB0-4431-944B-642872AFA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3242" y="549864"/>
            <a:ext cx="10353041" cy="369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pl-PL" b="1" i="0" dirty="0">
                <a:solidFill>
                  <a:srgbClr val="0A0A0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GDZIE ZNAJDZIESZ IDENTYFIKATOR DZIAŁKI?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225010DB-40C9-4B72-B3FF-FBABF17B6A17}"/>
              </a:ext>
            </a:extLst>
          </p:cNvPr>
          <p:cNvCxnSpPr>
            <a:cxnSpLocks/>
          </p:cNvCxnSpPr>
          <p:nvPr/>
        </p:nvCxnSpPr>
        <p:spPr>
          <a:xfrm>
            <a:off x="992778" y="0"/>
            <a:ext cx="0" cy="185928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upa 8">
            <a:extLst>
              <a:ext uri="{FF2B5EF4-FFF2-40B4-BE49-F238E27FC236}">
                <a16:creationId xmlns:a16="http://schemas.microsoft.com/office/drawing/2014/main" id="{117CA724-AC8A-4C8C-AF49-52B972D67FAC}"/>
              </a:ext>
            </a:extLst>
          </p:cNvPr>
          <p:cNvGrpSpPr/>
          <p:nvPr/>
        </p:nvGrpSpPr>
        <p:grpSpPr>
          <a:xfrm>
            <a:off x="5957613" y="1584634"/>
            <a:ext cx="5939735" cy="4970071"/>
            <a:chOff x="5278318" y="1252460"/>
            <a:chExt cx="6416696" cy="5369168"/>
          </a:xfrm>
        </p:grpSpPr>
        <p:pic>
          <p:nvPicPr>
            <p:cNvPr id="10" name="Obraz 9">
              <a:extLst>
                <a:ext uri="{FF2B5EF4-FFF2-40B4-BE49-F238E27FC236}">
                  <a16:creationId xmlns:a16="http://schemas.microsoft.com/office/drawing/2014/main" id="{78C86040-FA07-44BE-AC27-E1C1BBF283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78318" y="1252460"/>
              <a:ext cx="6416696" cy="5369168"/>
            </a:xfrm>
            <a:prstGeom prst="rect">
              <a:avLst/>
            </a:prstGeom>
          </p:spPr>
        </p:pic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5DB87320-A579-4CCC-BC6A-A65BE0388F42}"/>
                </a:ext>
              </a:extLst>
            </p:cNvPr>
            <p:cNvSpPr/>
            <p:nvPr/>
          </p:nvSpPr>
          <p:spPr>
            <a:xfrm>
              <a:off x="5360555" y="5507424"/>
              <a:ext cx="863217" cy="296187"/>
            </a:xfrm>
            <a:prstGeom prst="rect">
              <a:avLst/>
            </a:prstGeom>
            <a:noFill/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3" name="Prostokąt 12">
              <a:extLst>
                <a:ext uri="{FF2B5EF4-FFF2-40B4-BE49-F238E27FC236}">
                  <a16:creationId xmlns:a16="http://schemas.microsoft.com/office/drawing/2014/main" id="{072486BC-C28D-44BA-A5BA-5E291DEA5760}"/>
                </a:ext>
              </a:extLst>
            </p:cNvPr>
            <p:cNvSpPr/>
            <p:nvPr/>
          </p:nvSpPr>
          <p:spPr>
            <a:xfrm>
              <a:off x="9352446" y="4645888"/>
              <a:ext cx="1514702" cy="296187"/>
            </a:xfrm>
            <a:prstGeom prst="rect">
              <a:avLst/>
            </a:prstGeom>
            <a:noFill/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" name="Prostokąt 11">
              <a:extLst>
                <a:ext uri="{FF2B5EF4-FFF2-40B4-BE49-F238E27FC236}">
                  <a16:creationId xmlns:a16="http://schemas.microsoft.com/office/drawing/2014/main" id="{DFE9644C-0D45-4E4D-ABE2-27464D4A399F}"/>
                </a:ext>
              </a:extLst>
            </p:cNvPr>
            <p:cNvSpPr/>
            <p:nvPr/>
          </p:nvSpPr>
          <p:spPr>
            <a:xfrm>
              <a:off x="9352446" y="3271213"/>
              <a:ext cx="1514702" cy="946107"/>
            </a:xfrm>
            <a:prstGeom prst="rect">
              <a:avLst/>
            </a:prstGeom>
            <a:noFill/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1AA502E3-041E-49C0-AE3D-9672C20F78F0}"/>
              </a:ext>
            </a:extLst>
          </p:cNvPr>
          <p:cNvSpPr txBox="1"/>
          <p:nvPr/>
        </p:nvSpPr>
        <p:spPr>
          <a:xfrm>
            <a:off x="1203242" y="2508276"/>
            <a:ext cx="4552037" cy="3647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pl-PL" sz="1400" i="0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Włącz mapę podstawową </a:t>
            </a:r>
            <a:br>
              <a:rPr lang="pl-PL" sz="1400" i="0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l-PL" sz="1400" i="0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pl-PL" sz="1400" i="0" dirty="0">
                <a:effectLst/>
                <a:latin typeface="Verdana" panose="020B0604030504040204" pitchFamily="34" charset="0"/>
                <a:ea typeface="Verdan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https://gis.um.wroc.pl/imap/?gpmap=gp9</a:t>
            </a:r>
            <a:r>
              <a:rPr lang="pl-PL" sz="1400" i="0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 marL="342900" indent="-342900">
              <a:buAutoNum type="arabicPeriod"/>
            </a:pPr>
            <a:endParaRPr lang="pl-PL" sz="1400" i="0" dirty="0">
              <a:solidFill>
                <a:srgbClr val="0A0A0A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AutoNum type="arabicPeriod"/>
            </a:pPr>
            <a:r>
              <a:rPr lang="pl-PL" sz="1400" dirty="0">
                <a:solidFill>
                  <a:srgbClr val="0A0A0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 panelu po lewej stronie o nazwie     „zawartość mapy” zaznacz opcję działki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pl-PL" sz="1400" dirty="0">
              <a:solidFill>
                <a:srgbClr val="0A0A0A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pl-PL" sz="1400" dirty="0">
                <a:solidFill>
                  <a:srgbClr val="0A0A0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Przybliż się do wybranego miejsca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pl-PL" sz="1400" dirty="0">
              <a:solidFill>
                <a:srgbClr val="0A0A0A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pl-PL" sz="1400" dirty="0">
                <a:solidFill>
                  <a:srgbClr val="0A0A0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Kliknij na działkę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pl-PL" sz="1400" dirty="0">
              <a:solidFill>
                <a:srgbClr val="0A0A0A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AutoNum type="arabicPeriod"/>
            </a:pPr>
            <a:r>
              <a:rPr lang="pl-PL" sz="1400" dirty="0">
                <a:solidFill>
                  <a:srgbClr val="0A0A0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 okienku informacyjnym znajdziesz              jej identyfikator. Do identyfikacji możesz użyć również numeru działki, arkusza mapy i nazwy obrębu. </a:t>
            </a:r>
            <a:endParaRPr lang="pl-PL" sz="1400" i="0" dirty="0">
              <a:solidFill>
                <a:srgbClr val="0A0A0A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Tytuł 1">
            <a:extLst>
              <a:ext uri="{FF2B5EF4-FFF2-40B4-BE49-F238E27FC236}">
                <a16:creationId xmlns:a16="http://schemas.microsoft.com/office/drawing/2014/main" id="{A28A15AF-6E71-434D-B19E-19D846D99854}"/>
              </a:ext>
            </a:extLst>
          </p:cNvPr>
          <p:cNvSpPr txBox="1">
            <a:spLocks/>
          </p:cNvSpPr>
          <p:nvPr/>
        </p:nvSpPr>
        <p:spPr>
          <a:xfrm>
            <a:off x="1208961" y="1134893"/>
            <a:ext cx="4546318" cy="10536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500" b="1" i="0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SYSTEM INFORMACJI PRZESTRZENNEJ</a:t>
            </a:r>
          </a:p>
          <a:p>
            <a:endParaRPr lang="pl-PL" sz="1500" b="1" dirty="0">
              <a:solidFill>
                <a:srgbClr val="0A0A0A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pl-PL" sz="1500" b="1" i="0" dirty="0">
              <a:solidFill>
                <a:srgbClr val="0A0A0A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pl-PL" sz="1500" b="1" dirty="0">
              <a:solidFill>
                <a:srgbClr val="0A0A0A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69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D508656A-32A5-44FA-8079-B2B73972A54B}"/>
              </a:ext>
            </a:extLst>
          </p:cNvPr>
          <p:cNvSpPr/>
          <p:nvPr/>
        </p:nvSpPr>
        <p:spPr>
          <a:xfrm>
            <a:off x="0" y="355600"/>
            <a:ext cx="12192000" cy="174117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44B05706-75DA-4E0F-949F-F510DE24AAE1}"/>
              </a:ext>
            </a:extLst>
          </p:cNvPr>
          <p:cNvSpPr txBox="1">
            <a:spLocks/>
          </p:cNvSpPr>
          <p:nvPr/>
        </p:nvSpPr>
        <p:spPr>
          <a:xfrm>
            <a:off x="1501519" y="1378520"/>
            <a:ext cx="10181741" cy="105367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1500" b="0" i="0" dirty="0">
              <a:solidFill>
                <a:srgbClr val="0A0A0A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Tytuł 1">
            <a:extLst>
              <a:ext uri="{FF2B5EF4-FFF2-40B4-BE49-F238E27FC236}">
                <a16:creationId xmlns:a16="http://schemas.microsoft.com/office/drawing/2014/main" id="{DFADE5D2-1FFC-40A3-BE83-CEE2DCDDD72A}"/>
              </a:ext>
            </a:extLst>
          </p:cNvPr>
          <p:cNvSpPr txBox="1">
            <a:spLocks/>
          </p:cNvSpPr>
          <p:nvPr/>
        </p:nvSpPr>
        <p:spPr>
          <a:xfrm>
            <a:off x="641158" y="1030750"/>
            <a:ext cx="7118018" cy="1287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15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225010DB-40C9-4B72-B3FF-FBABF17B6A17}"/>
              </a:ext>
            </a:extLst>
          </p:cNvPr>
          <p:cNvCxnSpPr>
            <a:cxnSpLocks/>
          </p:cNvCxnSpPr>
          <p:nvPr/>
        </p:nvCxnSpPr>
        <p:spPr>
          <a:xfrm>
            <a:off x="992778" y="0"/>
            <a:ext cx="0" cy="185928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Obraz 30">
            <a:extLst>
              <a:ext uri="{FF2B5EF4-FFF2-40B4-BE49-F238E27FC236}">
                <a16:creationId xmlns:a16="http://schemas.microsoft.com/office/drawing/2014/main" id="{F091A3D3-53DD-42D0-8DFC-B5DC18B696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49" b="3296"/>
          <a:stretch/>
        </p:blipFill>
        <p:spPr>
          <a:xfrm>
            <a:off x="1722261" y="2617677"/>
            <a:ext cx="8518512" cy="3886780"/>
          </a:xfrm>
          <a:prstGeom prst="rect">
            <a:avLst/>
          </a:prstGeom>
        </p:spPr>
      </p:pic>
      <p:sp>
        <p:nvSpPr>
          <p:cNvPr id="32" name="Prostokąt 31">
            <a:extLst>
              <a:ext uri="{FF2B5EF4-FFF2-40B4-BE49-F238E27FC236}">
                <a16:creationId xmlns:a16="http://schemas.microsoft.com/office/drawing/2014/main" id="{EACE0DE8-3B65-4B77-B8ED-B51763B5135D}"/>
              </a:ext>
            </a:extLst>
          </p:cNvPr>
          <p:cNvSpPr/>
          <p:nvPr/>
        </p:nvSpPr>
        <p:spPr>
          <a:xfrm>
            <a:off x="2468880" y="2771927"/>
            <a:ext cx="7056120" cy="1231111"/>
          </a:xfrm>
          <a:prstGeom prst="rect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0A14C567-2B72-4897-B975-1B5B764A8CD6}"/>
              </a:ext>
            </a:extLst>
          </p:cNvPr>
          <p:cNvSpPr/>
          <p:nvPr/>
        </p:nvSpPr>
        <p:spPr>
          <a:xfrm>
            <a:off x="4291161" y="3232288"/>
            <a:ext cx="123066" cy="12306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Tytuł 1">
            <a:extLst>
              <a:ext uri="{FF2B5EF4-FFF2-40B4-BE49-F238E27FC236}">
                <a16:creationId xmlns:a16="http://schemas.microsoft.com/office/drawing/2014/main" id="{3A299525-C896-4E4B-9B7E-6341F373573A}"/>
              </a:ext>
            </a:extLst>
          </p:cNvPr>
          <p:cNvSpPr txBox="1">
            <a:spLocks/>
          </p:cNvSpPr>
          <p:nvPr/>
        </p:nvSpPr>
        <p:spPr>
          <a:xfrm>
            <a:off x="1203241" y="1468512"/>
            <a:ext cx="10181741" cy="105367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500" b="0" i="0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Zaznacz, jeśli wyrażasz zgodę na korespondencję elektroniczną</a:t>
            </a:r>
          </a:p>
          <a:p>
            <a:endParaRPr lang="pl-PL" sz="1500" b="0" i="0" dirty="0">
              <a:solidFill>
                <a:srgbClr val="0A0A0A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05316986-A0A4-4EFE-8BAB-508E9CC9CE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3243" y="549864"/>
            <a:ext cx="9995980" cy="7386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pl-PL" b="1" i="0" dirty="0">
                <a:solidFill>
                  <a:srgbClr val="0A0A0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OŚWIADCZENIE W SPRAWIE KORESPONDENCJI ELEKTRONICZNEJ</a:t>
            </a:r>
          </a:p>
        </p:txBody>
      </p:sp>
      <p:cxnSp>
        <p:nvCxnSpPr>
          <p:cNvPr id="15" name="Łącznik prosty 14">
            <a:extLst>
              <a:ext uri="{FF2B5EF4-FFF2-40B4-BE49-F238E27FC236}">
                <a16:creationId xmlns:a16="http://schemas.microsoft.com/office/drawing/2014/main" id="{57AE63F0-DFB7-431D-9DE7-AD162C077E60}"/>
              </a:ext>
            </a:extLst>
          </p:cNvPr>
          <p:cNvCxnSpPr>
            <a:cxnSpLocks/>
          </p:cNvCxnSpPr>
          <p:nvPr/>
        </p:nvCxnSpPr>
        <p:spPr>
          <a:xfrm>
            <a:off x="992778" y="0"/>
            <a:ext cx="0" cy="185928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3">
            <a:extLst>
              <a:ext uri="{FF2B5EF4-FFF2-40B4-BE49-F238E27FC236}">
                <a16:creationId xmlns:a16="http://schemas.microsoft.com/office/drawing/2014/main" id="{0FC7B4AD-7E07-437B-BC63-161087D66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258" y="549864"/>
            <a:ext cx="418058" cy="369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pl-PL" b="1" i="0" dirty="0">
                <a:solidFill>
                  <a:srgbClr val="0A0A0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</a:t>
            </a:r>
          </a:p>
        </p:txBody>
      </p:sp>
      <p:cxnSp>
        <p:nvCxnSpPr>
          <p:cNvPr id="18" name="Łącznik prosty ze strzałką 17">
            <a:extLst>
              <a:ext uri="{FF2B5EF4-FFF2-40B4-BE49-F238E27FC236}">
                <a16:creationId xmlns:a16="http://schemas.microsoft.com/office/drawing/2014/main" id="{32B24771-FF51-4327-9A45-595398B0801E}"/>
              </a:ext>
            </a:extLst>
          </p:cNvPr>
          <p:cNvCxnSpPr>
            <a:cxnSpLocks/>
          </p:cNvCxnSpPr>
          <p:nvPr/>
        </p:nvCxnSpPr>
        <p:spPr>
          <a:xfrm>
            <a:off x="992778" y="2966090"/>
            <a:ext cx="1297935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89661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D508656A-32A5-44FA-8079-B2B73972A54B}"/>
              </a:ext>
            </a:extLst>
          </p:cNvPr>
          <p:cNvSpPr/>
          <p:nvPr/>
        </p:nvSpPr>
        <p:spPr>
          <a:xfrm>
            <a:off x="0" y="355600"/>
            <a:ext cx="12192000" cy="174117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44B05706-75DA-4E0F-949F-F510DE24AAE1}"/>
              </a:ext>
            </a:extLst>
          </p:cNvPr>
          <p:cNvSpPr txBox="1">
            <a:spLocks/>
          </p:cNvSpPr>
          <p:nvPr/>
        </p:nvSpPr>
        <p:spPr>
          <a:xfrm>
            <a:off x="1531999" y="2361196"/>
            <a:ext cx="10181741" cy="105367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1500" b="0" i="0" dirty="0">
              <a:solidFill>
                <a:srgbClr val="0A0A0A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Tytuł 1">
            <a:extLst>
              <a:ext uri="{FF2B5EF4-FFF2-40B4-BE49-F238E27FC236}">
                <a16:creationId xmlns:a16="http://schemas.microsoft.com/office/drawing/2014/main" id="{DFADE5D2-1FFC-40A3-BE83-CEE2DCDDD72A}"/>
              </a:ext>
            </a:extLst>
          </p:cNvPr>
          <p:cNvSpPr txBox="1">
            <a:spLocks/>
          </p:cNvSpPr>
          <p:nvPr/>
        </p:nvSpPr>
        <p:spPr>
          <a:xfrm>
            <a:off x="641158" y="1030750"/>
            <a:ext cx="7118018" cy="1287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15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225010DB-40C9-4B72-B3FF-FBABF17B6A17}"/>
              </a:ext>
            </a:extLst>
          </p:cNvPr>
          <p:cNvCxnSpPr>
            <a:cxnSpLocks/>
          </p:cNvCxnSpPr>
          <p:nvPr/>
        </p:nvCxnSpPr>
        <p:spPr>
          <a:xfrm>
            <a:off x="992778" y="0"/>
            <a:ext cx="0" cy="185928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Obraz 30">
            <a:extLst>
              <a:ext uri="{FF2B5EF4-FFF2-40B4-BE49-F238E27FC236}">
                <a16:creationId xmlns:a16="http://schemas.microsoft.com/office/drawing/2014/main" id="{F091A3D3-53DD-42D0-8DFC-B5DC18B696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49" b="3296"/>
          <a:stretch/>
        </p:blipFill>
        <p:spPr>
          <a:xfrm>
            <a:off x="1722261" y="2617677"/>
            <a:ext cx="8518512" cy="3886780"/>
          </a:xfrm>
          <a:prstGeom prst="rect">
            <a:avLst/>
          </a:prstGeom>
        </p:spPr>
      </p:pic>
      <p:sp>
        <p:nvSpPr>
          <p:cNvPr id="11" name="Prostokąt 10">
            <a:extLst>
              <a:ext uri="{FF2B5EF4-FFF2-40B4-BE49-F238E27FC236}">
                <a16:creationId xmlns:a16="http://schemas.microsoft.com/office/drawing/2014/main" id="{0A14C567-2B72-4897-B975-1B5B764A8CD6}"/>
              </a:ext>
            </a:extLst>
          </p:cNvPr>
          <p:cNvSpPr/>
          <p:nvPr/>
        </p:nvSpPr>
        <p:spPr>
          <a:xfrm>
            <a:off x="4291161" y="3232288"/>
            <a:ext cx="123066" cy="1230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BD36DF57-8D0B-47D0-A8FB-8FE8A7C99966}"/>
              </a:ext>
            </a:extLst>
          </p:cNvPr>
          <p:cNvSpPr/>
          <p:nvPr/>
        </p:nvSpPr>
        <p:spPr>
          <a:xfrm>
            <a:off x="2746841" y="4389741"/>
            <a:ext cx="123066" cy="12306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13CE9674-C40D-4152-8BE3-3203E78B201B}"/>
              </a:ext>
            </a:extLst>
          </p:cNvPr>
          <p:cNvSpPr/>
          <p:nvPr/>
        </p:nvSpPr>
        <p:spPr>
          <a:xfrm>
            <a:off x="2746841" y="4706716"/>
            <a:ext cx="123066" cy="12306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Text Box 3">
            <a:extLst>
              <a:ext uri="{FF2B5EF4-FFF2-40B4-BE49-F238E27FC236}">
                <a16:creationId xmlns:a16="http://schemas.microsoft.com/office/drawing/2014/main" id="{DBDC9742-9811-4C1A-9B26-6A2FEE20C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3243" y="549864"/>
            <a:ext cx="9995980" cy="369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pl-PL" b="1" i="0" dirty="0">
                <a:solidFill>
                  <a:srgbClr val="0A0A0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ZAŁĄCZNIKI</a:t>
            </a:r>
          </a:p>
        </p:txBody>
      </p:sp>
      <p:sp>
        <p:nvSpPr>
          <p:cNvPr id="18" name="Text Box 3">
            <a:extLst>
              <a:ext uri="{FF2B5EF4-FFF2-40B4-BE49-F238E27FC236}">
                <a16:creationId xmlns:a16="http://schemas.microsoft.com/office/drawing/2014/main" id="{2697848A-EFF4-4DB9-BA0E-1050EDAD2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258" y="549864"/>
            <a:ext cx="418058" cy="369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pl-PL" b="1" i="0" dirty="0">
                <a:solidFill>
                  <a:srgbClr val="0A0A0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9</a:t>
            </a:r>
          </a:p>
        </p:txBody>
      </p:sp>
      <p:sp>
        <p:nvSpPr>
          <p:cNvPr id="19" name="Tytuł 1">
            <a:extLst>
              <a:ext uri="{FF2B5EF4-FFF2-40B4-BE49-F238E27FC236}">
                <a16:creationId xmlns:a16="http://schemas.microsoft.com/office/drawing/2014/main" id="{FAEF3604-6DC3-48BC-93A2-16465809E653}"/>
              </a:ext>
            </a:extLst>
          </p:cNvPr>
          <p:cNvSpPr txBox="1">
            <a:spLocks/>
          </p:cNvSpPr>
          <p:nvPr/>
        </p:nvSpPr>
        <p:spPr>
          <a:xfrm>
            <a:off x="1203242" y="1174123"/>
            <a:ext cx="10181741" cy="46057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500" b="0" i="0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Zaznacz, jeśli posiadasz pełnomocnika oraz dołącz odpowiedni dokument </a:t>
            </a:r>
          </a:p>
        </p:txBody>
      </p:sp>
      <p:cxnSp>
        <p:nvCxnSpPr>
          <p:cNvPr id="20" name="Łącznik prosty ze strzałką 19">
            <a:extLst>
              <a:ext uri="{FF2B5EF4-FFF2-40B4-BE49-F238E27FC236}">
                <a16:creationId xmlns:a16="http://schemas.microsoft.com/office/drawing/2014/main" id="{B59EC6E6-A503-4F9C-B6F6-234E24AEE225}"/>
              </a:ext>
            </a:extLst>
          </p:cNvPr>
          <p:cNvCxnSpPr>
            <a:cxnSpLocks/>
          </p:cNvCxnSpPr>
          <p:nvPr/>
        </p:nvCxnSpPr>
        <p:spPr>
          <a:xfrm>
            <a:off x="992778" y="4162430"/>
            <a:ext cx="1297935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rostokąt 20">
            <a:extLst>
              <a:ext uri="{FF2B5EF4-FFF2-40B4-BE49-F238E27FC236}">
                <a16:creationId xmlns:a16="http://schemas.microsoft.com/office/drawing/2014/main" id="{71237D27-BF66-46F3-ACDA-594D49006E79}"/>
              </a:ext>
            </a:extLst>
          </p:cNvPr>
          <p:cNvSpPr/>
          <p:nvPr/>
        </p:nvSpPr>
        <p:spPr>
          <a:xfrm>
            <a:off x="2468880" y="3969965"/>
            <a:ext cx="7056120" cy="1713912"/>
          </a:xfrm>
          <a:prstGeom prst="rect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6739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D508656A-32A5-44FA-8079-B2B73972A54B}"/>
              </a:ext>
            </a:extLst>
          </p:cNvPr>
          <p:cNvSpPr/>
          <p:nvPr/>
        </p:nvSpPr>
        <p:spPr>
          <a:xfrm>
            <a:off x="0" y="355600"/>
            <a:ext cx="12192000" cy="174117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44B05706-75DA-4E0F-949F-F510DE24AAE1}"/>
              </a:ext>
            </a:extLst>
          </p:cNvPr>
          <p:cNvSpPr txBox="1">
            <a:spLocks/>
          </p:cNvSpPr>
          <p:nvPr/>
        </p:nvSpPr>
        <p:spPr>
          <a:xfrm>
            <a:off x="1531999" y="2361196"/>
            <a:ext cx="10181741" cy="105367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1500" b="0" i="0" dirty="0">
              <a:solidFill>
                <a:srgbClr val="0A0A0A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Tytuł 1">
            <a:extLst>
              <a:ext uri="{FF2B5EF4-FFF2-40B4-BE49-F238E27FC236}">
                <a16:creationId xmlns:a16="http://schemas.microsoft.com/office/drawing/2014/main" id="{DFADE5D2-1FFC-40A3-BE83-CEE2DCDDD72A}"/>
              </a:ext>
            </a:extLst>
          </p:cNvPr>
          <p:cNvSpPr txBox="1">
            <a:spLocks/>
          </p:cNvSpPr>
          <p:nvPr/>
        </p:nvSpPr>
        <p:spPr>
          <a:xfrm>
            <a:off x="641158" y="1030750"/>
            <a:ext cx="7118018" cy="1287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15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225010DB-40C9-4B72-B3FF-FBABF17B6A17}"/>
              </a:ext>
            </a:extLst>
          </p:cNvPr>
          <p:cNvCxnSpPr>
            <a:cxnSpLocks/>
          </p:cNvCxnSpPr>
          <p:nvPr/>
        </p:nvCxnSpPr>
        <p:spPr>
          <a:xfrm>
            <a:off x="992778" y="0"/>
            <a:ext cx="0" cy="185928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Obraz 30">
            <a:extLst>
              <a:ext uri="{FF2B5EF4-FFF2-40B4-BE49-F238E27FC236}">
                <a16:creationId xmlns:a16="http://schemas.microsoft.com/office/drawing/2014/main" id="{F091A3D3-53DD-42D0-8DFC-B5DC18B696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49" b="3296"/>
          <a:stretch/>
        </p:blipFill>
        <p:spPr>
          <a:xfrm>
            <a:off x="1722261" y="2617677"/>
            <a:ext cx="8518512" cy="3886780"/>
          </a:xfrm>
          <a:prstGeom prst="rect">
            <a:avLst/>
          </a:prstGeom>
        </p:spPr>
      </p:pic>
      <p:sp>
        <p:nvSpPr>
          <p:cNvPr id="11" name="Prostokąt 10">
            <a:extLst>
              <a:ext uri="{FF2B5EF4-FFF2-40B4-BE49-F238E27FC236}">
                <a16:creationId xmlns:a16="http://schemas.microsoft.com/office/drawing/2014/main" id="{0A14C567-2B72-4897-B975-1B5B764A8CD6}"/>
              </a:ext>
            </a:extLst>
          </p:cNvPr>
          <p:cNvSpPr/>
          <p:nvPr/>
        </p:nvSpPr>
        <p:spPr>
          <a:xfrm>
            <a:off x="4291161" y="3232288"/>
            <a:ext cx="123066" cy="1230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13CE9674-C40D-4152-8BE3-3203E78B201B}"/>
              </a:ext>
            </a:extLst>
          </p:cNvPr>
          <p:cNvSpPr/>
          <p:nvPr/>
        </p:nvSpPr>
        <p:spPr>
          <a:xfrm>
            <a:off x="2746841" y="5018456"/>
            <a:ext cx="123066" cy="12306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Text Box 3">
            <a:extLst>
              <a:ext uri="{FF2B5EF4-FFF2-40B4-BE49-F238E27FC236}">
                <a16:creationId xmlns:a16="http://schemas.microsoft.com/office/drawing/2014/main" id="{DBDC9742-9811-4C1A-9B26-6A2FEE20C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3243" y="549864"/>
            <a:ext cx="9995980" cy="369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pl-PL" b="1" i="0" dirty="0">
                <a:solidFill>
                  <a:srgbClr val="0A0A0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ZAŁĄCZNIKI</a:t>
            </a:r>
          </a:p>
        </p:txBody>
      </p:sp>
      <p:sp>
        <p:nvSpPr>
          <p:cNvPr id="18" name="Text Box 3">
            <a:extLst>
              <a:ext uri="{FF2B5EF4-FFF2-40B4-BE49-F238E27FC236}">
                <a16:creationId xmlns:a16="http://schemas.microsoft.com/office/drawing/2014/main" id="{2697848A-EFF4-4DB9-BA0E-1050EDAD2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258" y="549864"/>
            <a:ext cx="418058" cy="369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pl-PL" b="1" i="0" dirty="0">
                <a:solidFill>
                  <a:srgbClr val="0A0A0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9</a:t>
            </a:r>
          </a:p>
        </p:txBody>
      </p:sp>
      <p:sp>
        <p:nvSpPr>
          <p:cNvPr id="19" name="Tytuł 1">
            <a:extLst>
              <a:ext uri="{FF2B5EF4-FFF2-40B4-BE49-F238E27FC236}">
                <a16:creationId xmlns:a16="http://schemas.microsoft.com/office/drawing/2014/main" id="{FAEF3604-6DC3-48BC-93A2-16465809E653}"/>
              </a:ext>
            </a:extLst>
          </p:cNvPr>
          <p:cNvSpPr txBox="1">
            <a:spLocks/>
          </p:cNvSpPr>
          <p:nvPr/>
        </p:nvSpPr>
        <p:spPr>
          <a:xfrm>
            <a:off x="1203242" y="1174123"/>
            <a:ext cx="10181741" cy="46057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500" b="0" i="0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Zaznacz, jeśli chcesz dołączyć załącznik graficzny</a:t>
            </a:r>
          </a:p>
        </p:txBody>
      </p:sp>
      <p:cxnSp>
        <p:nvCxnSpPr>
          <p:cNvPr id="20" name="Łącznik prosty ze strzałką 19">
            <a:extLst>
              <a:ext uri="{FF2B5EF4-FFF2-40B4-BE49-F238E27FC236}">
                <a16:creationId xmlns:a16="http://schemas.microsoft.com/office/drawing/2014/main" id="{B59EC6E6-A503-4F9C-B6F6-234E24AEE225}"/>
              </a:ext>
            </a:extLst>
          </p:cNvPr>
          <p:cNvCxnSpPr>
            <a:cxnSpLocks/>
          </p:cNvCxnSpPr>
          <p:nvPr/>
        </p:nvCxnSpPr>
        <p:spPr>
          <a:xfrm>
            <a:off x="992778" y="4162430"/>
            <a:ext cx="1297935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rostokąt 20">
            <a:extLst>
              <a:ext uri="{FF2B5EF4-FFF2-40B4-BE49-F238E27FC236}">
                <a16:creationId xmlns:a16="http://schemas.microsoft.com/office/drawing/2014/main" id="{71237D27-BF66-46F3-ACDA-594D49006E79}"/>
              </a:ext>
            </a:extLst>
          </p:cNvPr>
          <p:cNvSpPr/>
          <p:nvPr/>
        </p:nvSpPr>
        <p:spPr>
          <a:xfrm>
            <a:off x="2468880" y="3969965"/>
            <a:ext cx="7056120" cy="1713912"/>
          </a:xfrm>
          <a:prstGeom prst="rect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01007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D508656A-32A5-44FA-8079-B2B73972A54B}"/>
              </a:ext>
            </a:extLst>
          </p:cNvPr>
          <p:cNvSpPr/>
          <p:nvPr/>
        </p:nvSpPr>
        <p:spPr>
          <a:xfrm>
            <a:off x="0" y="355600"/>
            <a:ext cx="12192000" cy="174117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44B05706-75DA-4E0F-949F-F510DE24AAE1}"/>
              </a:ext>
            </a:extLst>
          </p:cNvPr>
          <p:cNvSpPr txBox="1">
            <a:spLocks/>
          </p:cNvSpPr>
          <p:nvPr/>
        </p:nvSpPr>
        <p:spPr>
          <a:xfrm>
            <a:off x="1531999" y="2361196"/>
            <a:ext cx="10181741" cy="105367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1500" b="0" i="0" dirty="0">
              <a:solidFill>
                <a:srgbClr val="0A0A0A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Tytuł 1">
            <a:extLst>
              <a:ext uri="{FF2B5EF4-FFF2-40B4-BE49-F238E27FC236}">
                <a16:creationId xmlns:a16="http://schemas.microsoft.com/office/drawing/2014/main" id="{DFADE5D2-1FFC-40A3-BE83-CEE2DCDDD72A}"/>
              </a:ext>
            </a:extLst>
          </p:cNvPr>
          <p:cNvSpPr txBox="1">
            <a:spLocks/>
          </p:cNvSpPr>
          <p:nvPr/>
        </p:nvSpPr>
        <p:spPr>
          <a:xfrm>
            <a:off x="641158" y="1030750"/>
            <a:ext cx="7118018" cy="1287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15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225010DB-40C9-4B72-B3FF-FBABF17B6A17}"/>
              </a:ext>
            </a:extLst>
          </p:cNvPr>
          <p:cNvCxnSpPr>
            <a:cxnSpLocks/>
          </p:cNvCxnSpPr>
          <p:nvPr/>
        </p:nvCxnSpPr>
        <p:spPr>
          <a:xfrm>
            <a:off x="992778" y="0"/>
            <a:ext cx="0" cy="185928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Obraz 30">
            <a:extLst>
              <a:ext uri="{FF2B5EF4-FFF2-40B4-BE49-F238E27FC236}">
                <a16:creationId xmlns:a16="http://schemas.microsoft.com/office/drawing/2014/main" id="{F091A3D3-53DD-42D0-8DFC-B5DC18B696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49" b="3296"/>
          <a:stretch/>
        </p:blipFill>
        <p:spPr>
          <a:xfrm>
            <a:off x="1722261" y="2617677"/>
            <a:ext cx="8518512" cy="3886780"/>
          </a:xfrm>
          <a:prstGeom prst="rect">
            <a:avLst/>
          </a:prstGeom>
        </p:spPr>
      </p:pic>
      <p:sp>
        <p:nvSpPr>
          <p:cNvPr id="11" name="Prostokąt 10">
            <a:extLst>
              <a:ext uri="{FF2B5EF4-FFF2-40B4-BE49-F238E27FC236}">
                <a16:creationId xmlns:a16="http://schemas.microsoft.com/office/drawing/2014/main" id="{0A14C567-2B72-4897-B975-1B5B764A8CD6}"/>
              </a:ext>
            </a:extLst>
          </p:cNvPr>
          <p:cNvSpPr/>
          <p:nvPr/>
        </p:nvSpPr>
        <p:spPr>
          <a:xfrm>
            <a:off x="4291161" y="3232288"/>
            <a:ext cx="123066" cy="1230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13CE9674-C40D-4152-8BE3-3203E78B201B}"/>
              </a:ext>
            </a:extLst>
          </p:cNvPr>
          <p:cNvSpPr/>
          <p:nvPr/>
        </p:nvSpPr>
        <p:spPr>
          <a:xfrm>
            <a:off x="2746841" y="5355734"/>
            <a:ext cx="123066" cy="12306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Text Box 3">
            <a:extLst>
              <a:ext uri="{FF2B5EF4-FFF2-40B4-BE49-F238E27FC236}">
                <a16:creationId xmlns:a16="http://schemas.microsoft.com/office/drawing/2014/main" id="{DBDC9742-9811-4C1A-9B26-6A2FEE20C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3243" y="549864"/>
            <a:ext cx="9995980" cy="369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pl-PL" b="1" i="0" dirty="0">
                <a:solidFill>
                  <a:srgbClr val="0A0A0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ZAŁĄCZNIKI</a:t>
            </a:r>
          </a:p>
        </p:txBody>
      </p:sp>
      <p:sp>
        <p:nvSpPr>
          <p:cNvPr id="18" name="Text Box 3">
            <a:extLst>
              <a:ext uri="{FF2B5EF4-FFF2-40B4-BE49-F238E27FC236}">
                <a16:creationId xmlns:a16="http://schemas.microsoft.com/office/drawing/2014/main" id="{2697848A-EFF4-4DB9-BA0E-1050EDAD2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258" y="549864"/>
            <a:ext cx="418058" cy="369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pl-PL" b="1" i="0" dirty="0">
                <a:solidFill>
                  <a:srgbClr val="0A0A0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9</a:t>
            </a:r>
          </a:p>
        </p:txBody>
      </p:sp>
      <p:sp>
        <p:nvSpPr>
          <p:cNvPr id="19" name="Tytuł 1">
            <a:extLst>
              <a:ext uri="{FF2B5EF4-FFF2-40B4-BE49-F238E27FC236}">
                <a16:creationId xmlns:a16="http://schemas.microsoft.com/office/drawing/2014/main" id="{FAEF3604-6DC3-48BC-93A2-16465809E653}"/>
              </a:ext>
            </a:extLst>
          </p:cNvPr>
          <p:cNvSpPr txBox="1">
            <a:spLocks/>
          </p:cNvSpPr>
          <p:nvPr/>
        </p:nvSpPr>
        <p:spPr>
          <a:xfrm>
            <a:off x="1203242" y="1174123"/>
            <a:ext cx="10181741" cy="46057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500" b="0" i="0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Zaznacz, jeśli chcesz dołączyć dodatkowe informacje w formie załącznika </a:t>
            </a:r>
          </a:p>
        </p:txBody>
      </p:sp>
      <p:cxnSp>
        <p:nvCxnSpPr>
          <p:cNvPr id="20" name="Łącznik prosty ze strzałką 19">
            <a:extLst>
              <a:ext uri="{FF2B5EF4-FFF2-40B4-BE49-F238E27FC236}">
                <a16:creationId xmlns:a16="http://schemas.microsoft.com/office/drawing/2014/main" id="{B59EC6E6-A503-4F9C-B6F6-234E24AEE225}"/>
              </a:ext>
            </a:extLst>
          </p:cNvPr>
          <p:cNvCxnSpPr>
            <a:cxnSpLocks/>
          </p:cNvCxnSpPr>
          <p:nvPr/>
        </p:nvCxnSpPr>
        <p:spPr>
          <a:xfrm>
            <a:off x="992778" y="4162430"/>
            <a:ext cx="1297935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rostokąt 20">
            <a:extLst>
              <a:ext uri="{FF2B5EF4-FFF2-40B4-BE49-F238E27FC236}">
                <a16:creationId xmlns:a16="http://schemas.microsoft.com/office/drawing/2014/main" id="{71237D27-BF66-46F3-ACDA-594D49006E79}"/>
              </a:ext>
            </a:extLst>
          </p:cNvPr>
          <p:cNvSpPr/>
          <p:nvPr/>
        </p:nvSpPr>
        <p:spPr>
          <a:xfrm>
            <a:off x="2468880" y="3969965"/>
            <a:ext cx="7056120" cy="1713912"/>
          </a:xfrm>
          <a:prstGeom prst="rect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6361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29DEF928-D065-42BD-84A1-34EEAD81B41C}"/>
              </a:ext>
            </a:extLst>
          </p:cNvPr>
          <p:cNvSpPr/>
          <p:nvPr/>
        </p:nvSpPr>
        <p:spPr>
          <a:xfrm>
            <a:off x="0" y="355600"/>
            <a:ext cx="12192000" cy="174117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Tytuł 1">
            <a:extLst>
              <a:ext uri="{FF2B5EF4-FFF2-40B4-BE49-F238E27FC236}">
                <a16:creationId xmlns:a16="http://schemas.microsoft.com/office/drawing/2014/main" id="{DFADE5D2-1FFC-40A3-BE83-CEE2DCDDD72A}"/>
              </a:ext>
            </a:extLst>
          </p:cNvPr>
          <p:cNvSpPr txBox="1">
            <a:spLocks/>
          </p:cNvSpPr>
          <p:nvPr/>
        </p:nvSpPr>
        <p:spPr>
          <a:xfrm>
            <a:off x="1203241" y="1037710"/>
            <a:ext cx="10181741" cy="10536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300"/>
              </a:spcAft>
            </a:pPr>
            <a:r>
              <a:rPr lang="pl-PL" sz="1500" b="0" i="0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W związku z nowelizacją ustawy o planowaniu i zagospodarowaniu przestrzennym wnioski i uwagi do projektów aktów </a:t>
            </a:r>
            <a:r>
              <a:rPr lang="pl-PL" sz="1500" i="0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planowania przestrzennego oraz wnioski o sporządzenie lub zmianę aktu planowania przestrzennego należy składać na dedykowanym do tego piśmie. </a:t>
            </a:r>
            <a:r>
              <a:rPr lang="pl-PL" sz="1500" b="1" i="0" dirty="0">
                <a:solidFill>
                  <a:srgbClr val="C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Obowiązuje jeden wzór pisma.</a:t>
            </a:r>
            <a:endParaRPr lang="pl-PL" sz="15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EE0B24E8-F20F-4533-9A02-D424E75C2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3242" y="549864"/>
            <a:ext cx="10353041" cy="369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pl-PL" b="1" i="0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WZÓR PISMA DO AKTÓW PLANOWANIA PRZESTRZENNEGO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44D79419-9955-4366-A657-37B0CB79A8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t="7385" r="6071" b="3463"/>
          <a:stretch/>
        </p:blipFill>
        <p:spPr>
          <a:xfrm>
            <a:off x="1316362" y="2300469"/>
            <a:ext cx="2983351" cy="428809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FEB7BCF3-7B08-4CFC-A6AA-CD3202C7FFAD}"/>
              </a:ext>
            </a:extLst>
          </p:cNvPr>
          <p:cNvCxnSpPr>
            <a:cxnSpLocks/>
          </p:cNvCxnSpPr>
          <p:nvPr/>
        </p:nvCxnSpPr>
        <p:spPr>
          <a:xfrm>
            <a:off x="992778" y="0"/>
            <a:ext cx="0" cy="185928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a 3">
            <a:extLst>
              <a:ext uri="{FF2B5EF4-FFF2-40B4-BE49-F238E27FC236}">
                <a16:creationId xmlns:a16="http://schemas.microsoft.com/office/drawing/2014/main" id="{7F05489B-AC64-41E2-8DC1-ACB44CF4469A}"/>
              </a:ext>
            </a:extLst>
          </p:cNvPr>
          <p:cNvGrpSpPr/>
          <p:nvPr/>
        </p:nvGrpSpPr>
        <p:grpSpPr>
          <a:xfrm>
            <a:off x="4866859" y="2308913"/>
            <a:ext cx="2909454" cy="4288092"/>
            <a:chOff x="4641273" y="2297337"/>
            <a:chExt cx="2909454" cy="4288092"/>
          </a:xfrm>
        </p:grpSpPr>
        <p:pic>
          <p:nvPicPr>
            <p:cNvPr id="13" name="Obraz 12">
              <a:extLst>
                <a:ext uri="{FF2B5EF4-FFF2-40B4-BE49-F238E27FC236}">
                  <a16:creationId xmlns:a16="http://schemas.microsoft.com/office/drawing/2014/main" id="{44F51EB8-F1FF-4340-9638-8DA988DCF5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70" t="1420" r="6969" b="9429"/>
            <a:stretch/>
          </p:blipFill>
          <p:spPr>
            <a:xfrm>
              <a:off x="4641273" y="2297337"/>
              <a:ext cx="2909454" cy="4288092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sp>
          <p:nvSpPr>
            <p:cNvPr id="2" name="Prostokąt 1">
              <a:extLst>
                <a:ext uri="{FF2B5EF4-FFF2-40B4-BE49-F238E27FC236}">
                  <a16:creationId xmlns:a16="http://schemas.microsoft.com/office/drawing/2014/main" id="{0DB586BA-F540-4511-92EE-5ED22F553174}"/>
                </a:ext>
              </a:extLst>
            </p:cNvPr>
            <p:cNvSpPr/>
            <p:nvPr/>
          </p:nvSpPr>
          <p:spPr>
            <a:xfrm>
              <a:off x="4663945" y="2418248"/>
              <a:ext cx="2870410" cy="1964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5" name="Grupa 4">
            <a:extLst>
              <a:ext uri="{FF2B5EF4-FFF2-40B4-BE49-F238E27FC236}">
                <a16:creationId xmlns:a16="http://schemas.microsoft.com/office/drawing/2014/main" id="{9BD3671E-5900-4DF6-98C2-50DC00F22EC0}"/>
              </a:ext>
            </a:extLst>
          </p:cNvPr>
          <p:cNvGrpSpPr/>
          <p:nvPr/>
        </p:nvGrpSpPr>
        <p:grpSpPr>
          <a:xfrm>
            <a:off x="8429106" y="2311062"/>
            <a:ext cx="2983351" cy="4283794"/>
            <a:chOff x="8388298" y="2301635"/>
            <a:chExt cx="2983351" cy="4283794"/>
          </a:xfrm>
        </p:grpSpPr>
        <p:pic>
          <p:nvPicPr>
            <p:cNvPr id="14" name="Obraz 13">
              <a:extLst>
                <a:ext uri="{FF2B5EF4-FFF2-40B4-BE49-F238E27FC236}">
                  <a16:creationId xmlns:a16="http://schemas.microsoft.com/office/drawing/2014/main" id="{C0BA8F64-D226-4CE1-9E14-7F1A292650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35" t="2653" r="5430" b="8284"/>
            <a:stretch/>
          </p:blipFill>
          <p:spPr>
            <a:xfrm>
              <a:off x="8388298" y="2301635"/>
              <a:ext cx="2983351" cy="4283794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0DBAB31F-B721-4BF8-83DF-C7E39F12D3D4}"/>
                </a:ext>
              </a:extLst>
            </p:cNvPr>
            <p:cNvSpPr/>
            <p:nvPr/>
          </p:nvSpPr>
          <p:spPr>
            <a:xfrm>
              <a:off x="8442458" y="2388020"/>
              <a:ext cx="2870410" cy="1964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9459116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>
            <a:extLst>
              <a:ext uri="{FF2B5EF4-FFF2-40B4-BE49-F238E27FC236}">
                <a16:creationId xmlns:a16="http://schemas.microsoft.com/office/drawing/2014/main" id="{8277E9F8-8246-43C5-A74C-F72162E6D9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" t="8291" r="-1193" b="79247"/>
          <a:stretch/>
        </p:blipFill>
        <p:spPr>
          <a:xfrm>
            <a:off x="1836744" y="3635641"/>
            <a:ext cx="8518512" cy="1501604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508656A-32A5-44FA-8079-B2B73972A54B}"/>
              </a:ext>
            </a:extLst>
          </p:cNvPr>
          <p:cNvSpPr/>
          <p:nvPr/>
        </p:nvSpPr>
        <p:spPr>
          <a:xfrm>
            <a:off x="0" y="355600"/>
            <a:ext cx="12192000" cy="174117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44B05706-75DA-4E0F-949F-F510DE24AAE1}"/>
              </a:ext>
            </a:extLst>
          </p:cNvPr>
          <p:cNvSpPr txBox="1">
            <a:spLocks/>
          </p:cNvSpPr>
          <p:nvPr/>
        </p:nvSpPr>
        <p:spPr>
          <a:xfrm>
            <a:off x="1531999" y="2361196"/>
            <a:ext cx="10181741" cy="105367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1500" b="0" i="0" dirty="0">
              <a:solidFill>
                <a:srgbClr val="0A0A0A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Tytuł 1">
            <a:extLst>
              <a:ext uri="{FF2B5EF4-FFF2-40B4-BE49-F238E27FC236}">
                <a16:creationId xmlns:a16="http://schemas.microsoft.com/office/drawing/2014/main" id="{DFADE5D2-1FFC-40A3-BE83-CEE2DCDDD72A}"/>
              </a:ext>
            </a:extLst>
          </p:cNvPr>
          <p:cNvSpPr txBox="1">
            <a:spLocks/>
          </p:cNvSpPr>
          <p:nvPr/>
        </p:nvSpPr>
        <p:spPr>
          <a:xfrm>
            <a:off x="641158" y="1030750"/>
            <a:ext cx="7118018" cy="1287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15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225010DB-40C9-4B72-B3FF-FBABF17B6A17}"/>
              </a:ext>
            </a:extLst>
          </p:cNvPr>
          <p:cNvCxnSpPr>
            <a:cxnSpLocks/>
          </p:cNvCxnSpPr>
          <p:nvPr/>
        </p:nvCxnSpPr>
        <p:spPr>
          <a:xfrm>
            <a:off x="992778" y="0"/>
            <a:ext cx="0" cy="185928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3">
            <a:extLst>
              <a:ext uri="{FF2B5EF4-FFF2-40B4-BE49-F238E27FC236}">
                <a16:creationId xmlns:a16="http://schemas.microsoft.com/office/drawing/2014/main" id="{DBDC9742-9811-4C1A-9B26-6A2FEE20C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3243" y="549864"/>
            <a:ext cx="9995980" cy="369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pl-PL" b="1" i="0" dirty="0">
                <a:solidFill>
                  <a:srgbClr val="0A0A0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PODPIS I DATA</a:t>
            </a:r>
          </a:p>
        </p:txBody>
      </p:sp>
      <p:sp>
        <p:nvSpPr>
          <p:cNvPr id="18" name="Text Box 3">
            <a:extLst>
              <a:ext uri="{FF2B5EF4-FFF2-40B4-BE49-F238E27FC236}">
                <a16:creationId xmlns:a16="http://schemas.microsoft.com/office/drawing/2014/main" id="{2697848A-EFF4-4DB9-BA0E-1050EDAD2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257" y="549864"/>
            <a:ext cx="519659" cy="369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pl-PL" b="1" i="0" dirty="0">
                <a:solidFill>
                  <a:srgbClr val="0A0A0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10</a:t>
            </a:r>
          </a:p>
        </p:txBody>
      </p:sp>
      <p:sp>
        <p:nvSpPr>
          <p:cNvPr id="19" name="Tytuł 1">
            <a:extLst>
              <a:ext uri="{FF2B5EF4-FFF2-40B4-BE49-F238E27FC236}">
                <a16:creationId xmlns:a16="http://schemas.microsoft.com/office/drawing/2014/main" id="{FAEF3604-6DC3-48BC-93A2-16465809E653}"/>
              </a:ext>
            </a:extLst>
          </p:cNvPr>
          <p:cNvSpPr txBox="1">
            <a:spLocks/>
          </p:cNvSpPr>
          <p:nvPr/>
        </p:nvSpPr>
        <p:spPr>
          <a:xfrm>
            <a:off x="1203242" y="1174123"/>
            <a:ext cx="10181741" cy="46057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500" b="0" i="0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Podpisz się czytelnie i podaj datę</a:t>
            </a:r>
          </a:p>
        </p:txBody>
      </p:sp>
      <p:cxnSp>
        <p:nvCxnSpPr>
          <p:cNvPr id="20" name="Łącznik prosty ze strzałką 19">
            <a:extLst>
              <a:ext uri="{FF2B5EF4-FFF2-40B4-BE49-F238E27FC236}">
                <a16:creationId xmlns:a16="http://schemas.microsoft.com/office/drawing/2014/main" id="{B59EC6E6-A503-4F9C-B6F6-234E24AEE225}"/>
              </a:ext>
            </a:extLst>
          </p:cNvPr>
          <p:cNvCxnSpPr>
            <a:cxnSpLocks/>
          </p:cNvCxnSpPr>
          <p:nvPr/>
        </p:nvCxnSpPr>
        <p:spPr>
          <a:xfrm>
            <a:off x="992778" y="4162430"/>
            <a:ext cx="1297935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3">
            <a:extLst>
              <a:ext uri="{FF2B5EF4-FFF2-40B4-BE49-F238E27FC236}">
                <a16:creationId xmlns:a16="http://schemas.microsoft.com/office/drawing/2014/main" id="{A726A8D1-77B0-4587-B2D1-340612091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3633" y="4311284"/>
            <a:ext cx="5130839" cy="3385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l-PL" sz="2200" dirty="0">
                <a:solidFill>
                  <a:srgbClr val="FF0000"/>
                </a:solidFill>
                <a:latin typeface="Ink Free" panose="03080402000500000000" pitchFamily="66" charset="0"/>
              </a:rPr>
              <a:t>Jan Kowalski</a:t>
            </a:r>
            <a:endParaRPr lang="pl-PL" sz="2200" b="1" i="0" dirty="0">
              <a:solidFill>
                <a:srgbClr val="FF0000"/>
              </a:solidFill>
              <a:effectLst/>
              <a:latin typeface="Ink Free" panose="03080402000500000000" pitchFamily="66" charset="0"/>
              <a:ea typeface="Verdana" panose="020B0604030504040204" pitchFamily="34" charset="0"/>
            </a:endParaRPr>
          </a:p>
        </p:txBody>
      </p:sp>
      <p:sp>
        <p:nvSpPr>
          <p:cNvPr id="25" name="Text Box 3">
            <a:extLst>
              <a:ext uri="{FF2B5EF4-FFF2-40B4-BE49-F238E27FC236}">
                <a16:creationId xmlns:a16="http://schemas.microsoft.com/office/drawing/2014/main" id="{73A784A5-E9FE-4F2A-94CB-3C1C01803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772" y="4392599"/>
            <a:ext cx="5130839" cy="2000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l-PL" sz="1300" dirty="0">
                <a:solidFill>
                  <a:srgbClr val="FF0000"/>
                </a:solidFill>
                <a:latin typeface="Ink Free" panose="03080402000500000000" pitchFamily="66" charset="0"/>
              </a:rPr>
              <a:t>6 czerwca 2024 r.</a:t>
            </a:r>
            <a:endParaRPr lang="pl-PL" sz="1300" b="1" i="0" dirty="0">
              <a:solidFill>
                <a:srgbClr val="FF0000"/>
              </a:solidFill>
              <a:effectLst/>
              <a:latin typeface="Ink Free" panose="03080402000500000000" pitchFamily="66" charset="0"/>
              <a:ea typeface="Verdana" panose="020B0604030504040204" pitchFamily="34" charset="0"/>
            </a:endParaRPr>
          </a:p>
        </p:txBody>
      </p:sp>
      <p:sp>
        <p:nvSpPr>
          <p:cNvPr id="26" name="Prostokąt 25">
            <a:extLst>
              <a:ext uri="{FF2B5EF4-FFF2-40B4-BE49-F238E27FC236}">
                <a16:creationId xmlns:a16="http://schemas.microsoft.com/office/drawing/2014/main" id="{BE48AD58-6402-4BA0-9356-182EEA85A5D2}"/>
              </a:ext>
            </a:extLst>
          </p:cNvPr>
          <p:cNvSpPr/>
          <p:nvPr/>
        </p:nvSpPr>
        <p:spPr>
          <a:xfrm>
            <a:off x="2468880" y="3573783"/>
            <a:ext cx="7056120" cy="1447796"/>
          </a:xfrm>
          <a:prstGeom prst="rect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44462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rostokąt 25">
            <a:extLst>
              <a:ext uri="{FF2B5EF4-FFF2-40B4-BE49-F238E27FC236}">
                <a16:creationId xmlns:a16="http://schemas.microsoft.com/office/drawing/2014/main" id="{C0151F1D-5773-43AE-880E-7B0D5672BC4E}"/>
              </a:ext>
            </a:extLst>
          </p:cNvPr>
          <p:cNvSpPr/>
          <p:nvPr/>
        </p:nvSpPr>
        <p:spPr>
          <a:xfrm>
            <a:off x="0" y="3963982"/>
            <a:ext cx="12192000" cy="28940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D508656A-32A5-44FA-8079-B2B73972A54B}"/>
              </a:ext>
            </a:extLst>
          </p:cNvPr>
          <p:cNvSpPr/>
          <p:nvPr/>
        </p:nvSpPr>
        <p:spPr>
          <a:xfrm>
            <a:off x="0" y="355600"/>
            <a:ext cx="12192000" cy="174117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Tytuł 1">
            <a:extLst>
              <a:ext uri="{FF2B5EF4-FFF2-40B4-BE49-F238E27FC236}">
                <a16:creationId xmlns:a16="http://schemas.microsoft.com/office/drawing/2014/main" id="{DFADE5D2-1FFC-40A3-BE83-CEE2DCDDD72A}"/>
              </a:ext>
            </a:extLst>
          </p:cNvPr>
          <p:cNvSpPr txBox="1">
            <a:spLocks/>
          </p:cNvSpPr>
          <p:nvPr/>
        </p:nvSpPr>
        <p:spPr>
          <a:xfrm>
            <a:off x="641158" y="1030750"/>
            <a:ext cx="7118018" cy="1287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15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F09CDE0C-BFB0-4431-944B-642872AFA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3243" y="552166"/>
            <a:ext cx="3111582" cy="76944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447675" indent="-447675" algn="l"/>
            <a:r>
              <a:rPr lang="pl-PL" sz="5000" b="1" i="0" dirty="0">
                <a:solidFill>
                  <a:srgbClr val="0A0A0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WAŻNE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225010DB-40C9-4B72-B3FF-FBABF17B6A17}"/>
              </a:ext>
            </a:extLst>
          </p:cNvPr>
          <p:cNvCxnSpPr>
            <a:cxnSpLocks/>
          </p:cNvCxnSpPr>
          <p:nvPr/>
        </p:nvCxnSpPr>
        <p:spPr>
          <a:xfrm>
            <a:off x="992778" y="0"/>
            <a:ext cx="0" cy="185928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3">
            <a:extLst>
              <a:ext uri="{FF2B5EF4-FFF2-40B4-BE49-F238E27FC236}">
                <a16:creationId xmlns:a16="http://schemas.microsoft.com/office/drawing/2014/main" id="{1D1C1F86-E8A5-402F-ADD8-A54C6919B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1434" y="2574913"/>
            <a:ext cx="9600566" cy="1154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pl-PL" sz="2500" i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WYPEŁNIONY WNIOSEK MOŻNA ZŁOŻYĆ</a:t>
            </a:r>
          </a:p>
          <a:p>
            <a:endParaRPr lang="pl-PL" sz="2500" i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l-PL" sz="2500" b="1" i="0" dirty="0">
                <a:solidFill>
                  <a:srgbClr val="C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OD 24 MAJA </a:t>
            </a:r>
            <a:r>
              <a:rPr lang="pl-PL" sz="2500" b="1" i="0">
                <a:solidFill>
                  <a:srgbClr val="C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DO 2 SIERPNIA </a:t>
            </a:r>
            <a:r>
              <a:rPr lang="pl-PL" sz="2500" b="1" i="0" dirty="0">
                <a:solidFill>
                  <a:srgbClr val="C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2024 R. </a:t>
            </a:r>
          </a:p>
        </p:txBody>
      </p:sp>
      <p:pic>
        <p:nvPicPr>
          <p:cNvPr id="20" name="Grafika 19" descr="Komputer z wypełnieniem pełnym">
            <a:extLst>
              <a:ext uri="{FF2B5EF4-FFF2-40B4-BE49-F238E27FC236}">
                <a16:creationId xmlns:a16="http://schemas.microsoft.com/office/drawing/2014/main" id="{0B4769F3-96DF-433C-9899-9D0484FFAA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60951" y="4322813"/>
            <a:ext cx="674052" cy="674052"/>
          </a:xfrm>
          <a:prstGeom prst="rect">
            <a:avLst/>
          </a:prstGeom>
        </p:spPr>
      </p:pic>
      <p:pic>
        <p:nvPicPr>
          <p:cNvPr id="21" name="Grafika 20" descr="Koperta z wypełnieniem pełnym">
            <a:extLst>
              <a:ext uri="{FF2B5EF4-FFF2-40B4-BE49-F238E27FC236}">
                <a16:creationId xmlns:a16="http://schemas.microsoft.com/office/drawing/2014/main" id="{7B5843A2-9BD4-4BF8-B15B-8BD84A60A4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96085" y="5827250"/>
            <a:ext cx="674053" cy="674053"/>
          </a:xfrm>
          <a:prstGeom prst="rect">
            <a:avLst/>
          </a:prstGeom>
        </p:spPr>
      </p:pic>
      <p:pic>
        <p:nvPicPr>
          <p:cNvPr id="22" name="Grafika 21" descr="Mężczyzna z wypełnieniem pełnym">
            <a:extLst>
              <a:ext uri="{FF2B5EF4-FFF2-40B4-BE49-F238E27FC236}">
                <a16:creationId xmlns:a16="http://schemas.microsoft.com/office/drawing/2014/main" id="{479C88A3-8FF9-4CE7-953C-214B989245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36312" y="5721706"/>
            <a:ext cx="674053" cy="674053"/>
          </a:xfrm>
          <a:prstGeom prst="rect">
            <a:avLst/>
          </a:prstGeom>
        </p:spPr>
      </p:pic>
      <p:sp>
        <p:nvSpPr>
          <p:cNvPr id="23" name="Tytuł 1">
            <a:extLst>
              <a:ext uri="{FF2B5EF4-FFF2-40B4-BE49-F238E27FC236}">
                <a16:creationId xmlns:a16="http://schemas.microsoft.com/office/drawing/2014/main" id="{2E135378-5DEF-4DAD-A0CB-BFE8014FD90F}"/>
              </a:ext>
            </a:extLst>
          </p:cNvPr>
          <p:cNvSpPr txBox="1">
            <a:spLocks/>
          </p:cNvSpPr>
          <p:nvPr/>
        </p:nvSpPr>
        <p:spPr>
          <a:xfrm>
            <a:off x="2516033" y="4139124"/>
            <a:ext cx="2271865" cy="10536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500" b="1" dirty="0">
                <a:solidFill>
                  <a:srgbClr val="0A0A0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E-MAIL</a:t>
            </a:r>
          </a:p>
          <a:p>
            <a:r>
              <a:rPr lang="pl-PL" sz="1200" dirty="0">
                <a:solidFill>
                  <a:srgbClr val="0A0A0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wpl@um.wroc.pl</a:t>
            </a:r>
          </a:p>
        </p:txBody>
      </p:sp>
      <p:sp>
        <p:nvSpPr>
          <p:cNvPr id="24" name="Tytuł 1">
            <a:extLst>
              <a:ext uri="{FF2B5EF4-FFF2-40B4-BE49-F238E27FC236}">
                <a16:creationId xmlns:a16="http://schemas.microsoft.com/office/drawing/2014/main" id="{B3B60004-C53F-44F9-BB97-AA32ECD3DC73}"/>
              </a:ext>
            </a:extLst>
          </p:cNvPr>
          <p:cNvSpPr txBox="1">
            <a:spLocks/>
          </p:cNvSpPr>
          <p:nvPr/>
        </p:nvSpPr>
        <p:spPr>
          <a:xfrm>
            <a:off x="2516033" y="5525148"/>
            <a:ext cx="11376026" cy="10536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pl-PL" sz="1500" b="1" dirty="0">
                <a:solidFill>
                  <a:srgbClr val="0A0A0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 FORMIE PAPIEROWEJ </a:t>
            </a:r>
            <a:endParaRPr lang="pl-PL" sz="1500" dirty="0">
              <a:solidFill>
                <a:srgbClr val="0A0A0A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l-PL" sz="1200" dirty="0">
                <a:solidFill>
                  <a:srgbClr val="0A0A0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Wydział Planowania Przestrzennego</a:t>
            </a:r>
          </a:p>
          <a:p>
            <a:r>
              <a:rPr lang="pl-PL" sz="1200" dirty="0">
                <a:solidFill>
                  <a:srgbClr val="0A0A0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ul. Świdnicka 53</a:t>
            </a:r>
          </a:p>
          <a:p>
            <a:r>
              <a:rPr lang="pl-PL" sz="1200" dirty="0">
                <a:solidFill>
                  <a:srgbClr val="0A0A0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50-030 Wrocław</a:t>
            </a:r>
          </a:p>
          <a:p>
            <a:r>
              <a:rPr lang="pl-PL" sz="1200" dirty="0">
                <a:solidFill>
                  <a:srgbClr val="0A0A0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IV piętro, pok. 404 </a:t>
            </a:r>
            <a:endParaRPr lang="pl-PL" sz="1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Grafika 2" descr="Lista kontrolna z wypełnieniem pełnym">
            <a:extLst>
              <a:ext uri="{FF2B5EF4-FFF2-40B4-BE49-F238E27FC236}">
                <a16:creationId xmlns:a16="http://schemas.microsoft.com/office/drawing/2014/main" id="{133447C8-4657-4DB7-B8AF-AB66EA2195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36028" y="2687298"/>
            <a:ext cx="914400" cy="914400"/>
          </a:xfrm>
          <a:prstGeom prst="rect">
            <a:avLst/>
          </a:prstGeom>
        </p:spPr>
      </p:pic>
      <p:cxnSp>
        <p:nvCxnSpPr>
          <p:cNvPr id="17" name="Łącznik prosty 16">
            <a:extLst>
              <a:ext uri="{FF2B5EF4-FFF2-40B4-BE49-F238E27FC236}">
                <a16:creationId xmlns:a16="http://schemas.microsoft.com/office/drawing/2014/main" id="{AE17A685-643E-4C04-8DE0-9D1CBD244CBE}"/>
              </a:ext>
            </a:extLst>
          </p:cNvPr>
          <p:cNvCxnSpPr>
            <a:cxnSpLocks/>
          </p:cNvCxnSpPr>
          <p:nvPr/>
        </p:nvCxnSpPr>
        <p:spPr>
          <a:xfrm>
            <a:off x="4536078" y="4322813"/>
            <a:ext cx="0" cy="67405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ytuł 1">
            <a:extLst>
              <a:ext uri="{FF2B5EF4-FFF2-40B4-BE49-F238E27FC236}">
                <a16:creationId xmlns:a16="http://schemas.microsoft.com/office/drawing/2014/main" id="{F7DEBF63-8D7C-41E7-B855-E433F465BC3B}"/>
              </a:ext>
            </a:extLst>
          </p:cNvPr>
          <p:cNvSpPr txBox="1">
            <a:spLocks/>
          </p:cNvSpPr>
          <p:nvPr/>
        </p:nvSpPr>
        <p:spPr>
          <a:xfrm>
            <a:off x="4762498" y="4139124"/>
            <a:ext cx="3047088" cy="10536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500" b="1" dirty="0">
                <a:solidFill>
                  <a:srgbClr val="0A0A0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EPUAP</a:t>
            </a:r>
          </a:p>
          <a:p>
            <a:r>
              <a:rPr lang="pl-PL" sz="1200" dirty="0">
                <a:solidFill>
                  <a:srgbClr val="0A0A0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/umwroclaw/SkrytkaESP</a:t>
            </a:r>
          </a:p>
        </p:txBody>
      </p:sp>
      <p:sp>
        <p:nvSpPr>
          <p:cNvPr id="25" name="Tytuł 1">
            <a:extLst>
              <a:ext uri="{FF2B5EF4-FFF2-40B4-BE49-F238E27FC236}">
                <a16:creationId xmlns:a16="http://schemas.microsoft.com/office/drawing/2014/main" id="{E2BDED5F-E904-49FB-AF1B-4F7CBD76A67B}"/>
              </a:ext>
            </a:extLst>
          </p:cNvPr>
          <p:cNvSpPr txBox="1">
            <a:spLocks/>
          </p:cNvSpPr>
          <p:nvPr/>
        </p:nvSpPr>
        <p:spPr>
          <a:xfrm>
            <a:off x="1203242" y="1303856"/>
            <a:ext cx="10181741" cy="46057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400" i="0" dirty="0">
                <a:solidFill>
                  <a:srgbClr val="0A0A0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Złóż wniosek w terminie - </a:t>
            </a:r>
            <a:r>
              <a:rPr lang="pl-PL" sz="1400" b="1" i="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 złożone za późno nie zostaną rozpatrzone!</a:t>
            </a:r>
            <a:endParaRPr lang="pl-PL" sz="1400" b="1" i="0" dirty="0">
              <a:solidFill>
                <a:srgbClr val="C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958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42819047-6A68-4C0E-B183-C01E74A767D8}"/>
              </a:ext>
            </a:extLst>
          </p:cNvPr>
          <p:cNvSpPr/>
          <p:nvPr/>
        </p:nvSpPr>
        <p:spPr>
          <a:xfrm>
            <a:off x="0" y="355600"/>
            <a:ext cx="12192000" cy="174117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Tytuł 1">
            <a:extLst>
              <a:ext uri="{FF2B5EF4-FFF2-40B4-BE49-F238E27FC236}">
                <a16:creationId xmlns:a16="http://schemas.microsoft.com/office/drawing/2014/main" id="{DFADE5D2-1FFC-40A3-BE83-CEE2DCDDD72A}"/>
              </a:ext>
            </a:extLst>
          </p:cNvPr>
          <p:cNvSpPr txBox="1">
            <a:spLocks/>
          </p:cNvSpPr>
          <p:nvPr/>
        </p:nvSpPr>
        <p:spPr>
          <a:xfrm>
            <a:off x="641158" y="1030750"/>
            <a:ext cx="7118018" cy="1287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15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id="{F93A2DE9-BD6C-4643-807D-F3D9D8F5C087}"/>
              </a:ext>
            </a:extLst>
          </p:cNvPr>
          <p:cNvSpPr txBox="1">
            <a:spLocks/>
          </p:cNvSpPr>
          <p:nvPr/>
        </p:nvSpPr>
        <p:spPr>
          <a:xfrm>
            <a:off x="726520" y="5959091"/>
            <a:ext cx="9687480" cy="10536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15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254FD066-8276-4FFE-B4FD-642F1086A1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00"/>
          <a:stretch/>
        </p:blipFill>
        <p:spPr>
          <a:xfrm>
            <a:off x="1296933" y="1859280"/>
            <a:ext cx="8607190" cy="413477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cxnSp>
        <p:nvCxnSpPr>
          <p:cNvPr id="23" name="Łącznik prosty ze strzałką 22">
            <a:extLst>
              <a:ext uri="{FF2B5EF4-FFF2-40B4-BE49-F238E27FC236}">
                <a16:creationId xmlns:a16="http://schemas.microsoft.com/office/drawing/2014/main" id="{78456259-3C84-4417-8987-9DCB5CEAFB36}"/>
              </a:ext>
            </a:extLst>
          </p:cNvPr>
          <p:cNvCxnSpPr>
            <a:cxnSpLocks/>
          </p:cNvCxnSpPr>
          <p:nvPr/>
        </p:nvCxnSpPr>
        <p:spPr>
          <a:xfrm>
            <a:off x="992778" y="4985434"/>
            <a:ext cx="503179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8965D55F-BE49-49B4-886B-744624216F21}"/>
              </a:ext>
            </a:extLst>
          </p:cNvPr>
          <p:cNvSpPr txBox="1"/>
          <p:nvPr/>
        </p:nvSpPr>
        <p:spPr>
          <a:xfrm>
            <a:off x="1197232" y="6058449"/>
            <a:ext cx="95792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C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https://geoportal.wroclaw.pl/planowanie_przestrzenne/dokumenty</a:t>
            </a:r>
            <a:endParaRPr lang="pl-PL" dirty="0">
              <a:solidFill>
                <a:srgbClr val="C00000"/>
              </a:solidFill>
            </a:endParaRPr>
          </a:p>
        </p:txBody>
      </p:sp>
      <p:cxnSp>
        <p:nvCxnSpPr>
          <p:cNvPr id="21" name="Łącznik prosty 20">
            <a:extLst>
              <a:ext uri="{FF2B5EF4-FFF2-40B4-BE49-F238E27FC236}">
                <a16:creationId xmlns:a16="http://schemas.microsoft.com/office/drawing/2014/main" id="{43C8D26A-CFBC-4FCE-80AC-8280CF88A94A}"/>
              </a:ext>
            </a:extLst>
          </p:cNvPr>
          <p:cNvCxnSpPr>
            <a:cxnSpLocks/>
          </p:cNvCxnSpPr>
          <p:nvPr/>
        </p:nvCxnSpPr>
        <p:spPr>
          <a:xfrm>
            <a:off x="992778" y="0"/>
            <a:ext cx="0" cy="185928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ytuł 1">
            <a:extLst>
              <a:ext uri="{FF2B5EF4-FFF2-40B4-BE49-F238E27FC236}">
                <a16:creationId xmlns:a16="http://schemas.microsoft.com/office/drawing/2014/main" id="{E3299436-26AF-4558-8E2B-265A3509B81D}"/>
              </a:ext>
            </a:extLst>
          </p:cNvPr>
          <p:cNvSpPr txBox="1">
            <a:spLocks/>
          </p:cNvSpPr>
          <p:nvPr/>
        </p:nvSpPr>
        <p:spPr>
          <a:xfrm>
            <a:off x="1203242" y="956688"/>
            <a:ext cx="10541002" cy="6492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1500" b="1" i="0" dirty="0">
              <a:solidFill>
                <a:srgbClr val="0A0A0A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" name="Text Box 3">
            <a:extLst>
              <a:ext uri="{FF2B5EF4-FFF2-40B4-BE49-F238E27FC236}">
                <a16:creationId xmlns:a16="http://schemas.microsoft.com/office/drawing/2014/main" id="{9EB821A6-BA8E-4CA6-9B1C-BEE910D2E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3242" y="549864"/>
            <a:ext cx="10353041" cy="369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pl-PL" b="1" i="0" dirty="0">
                <a:solidFill>
                  <a:srgbClr val="0A0A0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GDZIE ZNAJDZIESZ WNIOSEK?</a:t>
            </a:r>
          </a:p>
        </p:txBody>
      </p:sp>
      <p:sp>
        <p:nvSpPr>
          <p:cNvPr id="19" name="Tytuł 1">
            <a:extLst>
              <a:ext uri="{FF2B5EF4-FFF2-40B4-BE49-F238E27FC236}">
                <a16:creationId xmlns:a16="http://schemas.microsoft.com/office/drawing/2014/main" id="{27B6BE7E-8E13-4366-A240-0F2F580FC96F}"/>
              </a:ext>
            </a:extLst>
          </p:cNvPr>
          <p:cNvSpPr txBox="1">
            <a:spLocks/>
          </p:cNvSpPr>
          <p:nvPr/>
        </p:nvSpPr>
        <p:spPr>
          <a:xfrm>
            <a:off x="1203241" y="1113460"/>
            <a:ext cx="10181741" cy="6492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300"/>
              </a:spcAft>
            </a:pPr>
            <a:r>
              <a:rPr lang="pl-PL" sz="1500" dirty="0">
                <a:solidFill>
                  <a:srgbClr val="0A0A0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Wniosek znajdziesz na stronie internetowej - SIP </a:t>
            </a:r>
          </a:p>
          <a:p>
            <a:pPr>
              <a:spcAft>
                <a:spcPts val="300"/>
              </a:spcAft>
            </a:pPr>
            <a:r>
              <a:rPr lang="pl-PL" sz="1500" b="1" dirty="0">
                <a:latin typeface="Verdana" panose="020B0604030504040204" pitchFamily="34" charset="0"/>
                <a:ea typeface="Verdan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System Informacji Przestrzennej Wrocławia</a:t>
            </a:r>
            <a:r>
              <a:rPr lang="pl-PL" sz="1500" b="1" dirty="0">
                <a:solidFill>
                  <a:srgbClr val="0A0A0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pl-PL" sz="1500" dirty="0">
                <a:solidFill>
                  <a:srgbClr val="0A0A0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zakładka </a:t>
            </a:r>
            <a:r>
              <a:rPr lang="pl-PL" sz="1500" b="1" dirty="0">
                <a:solidFill>
                  <a:srgbClr val="0A0A0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Wzory dokumentów</a:t>
            </a:r>
          </a:p>
        </p:txBody>
      </p:sp>
    </p:spTree>
    <p:extLst>
      <p:ext uri="{BB962C8B-B14F-4D97-AF65-F5344CB8AC3E}">
        <p14:creationId xmlns:p14="http://schemas.microsoft.com/office/powerpoint/2010/main" val="1909629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42819047-6A68-4C0E-B183-C01E74A767D8}"/>
              </a:ext>
            </a:extLst>
          </p:cNvPr>
          <p:cNvSpPr/>
          <p:nvPr/>
        </p:nvSpPr>
        <p:spPr>
          <a:xfrm>
            <a:off x="0" y="355600"/>
            <a:ext cx="12192000" cy="174117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Tytuł 1">
            <a:extLst>
              <a:ext uri="{FF2B5EF4-FFF2-40B4-BE49-F238E27FC236}">
                <a16:creationId xmlns:a16="http://schemas.microsoft.com/office/drawing/2014/main" id="{DFADE5D2-1FFC-40A3-BE83-CEE2DCDDD72A}"/>
              </a:ext>
            </a:extLst>
          </p:cNvPr>
          <p:cNvSpPr txBox="1">
            <a:spLocks/>
          </p:cNvSpPr>
          <p:nvPr/>
        </p:nvSpPr>
        <p:spPr>
          <a:xfrm>
            <a:off x="641158" y="1030750"/>
            <a:ext cx="7118018" cy="1287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15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id="{F93A2DE9-BD6C-4643-807D-F3D9D8F5C087}"/>
              </a:ext>
            </a:extLst>
          </p:cNvPr>
          <p:cNvSpPr txBox="1">
            <a:spLocks/>
          </p:cNvSpPr>
          <p:nvPr/>
        </p:nvSpPr>
        <p:spPr>
          <a:xfrm>
            <a:off x="726520" y="5959091"/>
            <a:ext cx="9687480" cy="10536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15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8965D55F-BE49-49B4-886B-744624216F21}"/>
              </a:ext>
            </a:extLst>
          </p:cNvPr>
          <p:cNvSpPr txBox="1"/>
          <p:nvPr/>
        </p:nvSpPr>
        <p:spPr>
          <a:xfrm>
            <a:off x="1197232" y="6058449"/>
            <a:ext cx="95792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C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https://bip.um.wroc.pl/artykuly/1174/plan-ogolny</a:t>
            </a:r>
            <a:endParaRPr lang="pl-PL" dirty="0">
              <a:solidFill>
                <a:srgbClr val="C00000"/>
              </a:solidFill>
            </a:endParaRPr>
          </a:p>
        </p:txBody>
      </p:sp>
      <p:cxnSp>
        <p:nvCxnSpPr>
          <p:cNvPr id="21" name="Łącznik prosty 20">
            <a:extLst>
              <a:ext uri="{FF2B5EF4-FFF2-40B4-BE49-F238E27FC236}">
                <a16:creationId xmlns:a16="http://schemas.microsoft.com/office/drawing/2014/main" id="{43C8D26A-CFBC-4FCE-80AC-8280CF88A94A}"/>
              </a:ext>
            </a:extLst>
          </p:cNvPr>
          <p:cNvCxnSpPr>
            <a:cxnSpLocks/>
          </p:cNvCxnSpPr>
          <p:nvPr/>
        </p:nvCxnSpPr>
        <p:spPr>
          <a:xfrm>
            <a:off x="992778" y="0"/>
            <a:ext cx="0" cy="185928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ytuł 1">
            <a:extLst>
              <a:ext uri="{FF2B5EF4-FFF2-40B4-BE49-F238E27FC236}">
                <a16:creationId xmlns:a16="http://schemas.microsoft.com/office/drawing/2014/main" id="{E3299436-26AF-4558-8E2B-265A3509B81D}"/>
              </a:ext>
            </a:extLst>
          </p:cNvPr>
          <p:cNvSpPr txBox="1">
            <a:spLocks/>
          </p:cNvSpPr>
          <p:nvPr/>
        </p:nvSpPr>
        <p:spPr>
          <a:xfrm>
            <a:off x="1203242" y="956688"/>
            <a:ext cx="10541002" cy="6492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1500" b="1" i="0" dirty="0">
              <a:solidFill>
                <a:srgbClr val="0A0A0A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" name="Text Box 3">
            <a:extLst>
              <a:ext uri="{FF2B5EF4-FFF2-40B4-BE49-F238E27FC236}">
                <a16:creationId xmlns:a16="http://schemas.microsoft.com/office/drawing/2014/main" id="{9EB821A6-BA8E-4CA6-9B1C-BEE910D2E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3242" y="549864"/>
            <a:ext cx="10353041" cy="369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pl-PL" b="1" i="0" dirty="0">
                <a:solidFill>
                  <a:srgbClr val="0A0A0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GDZIE ZNAJDZIESZ WNIOSEK?</a:t>
            </a:r>
          </a:p>
        </p:txBody>
      </p:sp>
      <p:sp>
        <p:nvSpPr>
          <p:cNvPr id="19" name="Tytuł 1">
            <a:extLst>
              <a:ext uri="{FF2B5EF4-FFF2-40B4-BE49-F238E27FC236}">
                <a16:creationId xmlns:a16="http://schemas.microsoft.com/office/drawing/2014/main" id="{27B6BE7E-8E13-4366-A240-0F2F580FC96F}"/>
              </a:ext>
            </a:extLst>
          </p:cNvPr>
          <p:cNvSpPr txBox="1">
            <a:spLocks/>
          </p:cNvSpPr>
          <p:nvPr/>
        </p:nvSpPr>
        <p:spPr>
          <a:xfrm>
            <a:off x="1203241" y="1113460"/>
            <a:ext cx="10181741" cy="6492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300"/>
              </a:spcAft>
            </a:pPr>
            <a:r>
              <a:rPr lang="pl-PL" sz="1500" dirty="0">
                <a:solidFill>
                  <a:srgbClr val="0A0A0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Alternatywnie wniosek znajdziesz również na stronie internetowej - BIP </a:t>
            </a:r>
          </a:p>
          <a:p>
            <a:pPr>
              <a:spcAft>
                <a:spcPts val="300"/>
              </a:spcAft>
            </a:pPr>
            <a:r>
              <a:rPr lang="pl-PL" sz="1500" b="1" dirty="0">
                <a:latin typeface="Verdana" panose="020B0604030504040204" pitchFamily="34" charset="0"/>
                <a:ea typeface="Verdan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Biuletyn Informacji Publicznej</a:t>
            </a:r>
            <a:r>
              <a:rPr lang="pl-PL" sz="1500" b="1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pl-PL" sz="1500" dirty="0">
                <a:latin typeface="Verdana" panose="020B0604030504040204" pitchFamily="34" charset="0"/>
                <a:ea typeface="Verdana" panose="020B0604030504040204" pitchFamily="34" charset="0"/>
              </a:rPr>
              <a:t>zakładka </a:t>
            </a:r>
            <a:r>
              <a:rPr lang="pl-PL" sz="1500" b="1" dirty="0">
                <a:latin typeface="Verdana" panose="020B0604030504040204" pitchFamily="34" charset="0"/>
                <a:ea typeface="Verdana" panose="020B0604030504040204" pitchFamily="34" charset="0"/>
              </a:rPr>
              <a:t>Planowanie Przestrzenne - Plan Ogólny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BA99B79-038D-41B2-A357-D90438C9BC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1" b="5973"/>
          <a:stretch/>
        </p:blipFill>
        <p:spPr>
          <a:xfrm>
            <a:off x="1296774" y="1859280"/>
            <a:ext cx="8559722" cy="404203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cxnSp>
        <p:nvCxnSpPr>
          <p:cNvPr id="23" name="Łącznik prosty ze strzałką 22">
            <a:extLst>
              <a:ext uri="{FF2B5EF4-FFF2-40B4-BE49-F238E27FC236}">
                <a16:creationId xmlns:a16="http://schemas.microsoft.com/office/drawing/2014/main" id="{78456259-3C84-4417-8987-9DCB5CEAFB36}"/>
              </a:ext>
            </a:extLst>
          </p:cNvPr>
          <p:cNvCxnSpPr>
            <a:cxnSpLocks/>
          </p:cNvCxnSpPr>
          <p:nvPr/>
        </p:nvCxnSpPr>
        <p:spPr>
          <a:xfrm>
            <a:off x="992778" y="4509184"/>
            <a:ext cx="304154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52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ytuł 1">
            <a:extLst>
              <a:ext uri="{FF2B5EF4-FFF2-40B4-BE49-F238E27FC236}">
                <a16:creationId xmlns:a16="http://schemas.microsoft.com/office/drawing/2014/main" id="{DFADE5D2-1FFC-40A3-BE83-CEE2DCDDD72A}"/>
              </a:ext>
            </a:extLst>
          </p:cNvPr>
          <p:cNvSpPr txBox="1">
            <a:spLocks/>
          </p:cNvSpPr>
          <p:nvPr/>
        </p:nvSpPr>
        <p:spPr>
          <a:xfrm>
            <a:off x="641158" y="1030750"/>
            <a:ext cx="7118018" cy="1287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15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D508656A-32A5-44FA-8079-B2B73972A54B}"/>
              </a:ext>
            </a:extLst>
          </p:cNvPr>
          <p:cNvSpPr/>
          <p:nvPr/>
        </p:nvSpPr>
        <p:spPr>
          <a:xfrm>
            <a:off x="0" y="355600"/>
            <a:ext cx="12192000" cy="174117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F09CDE0C-BFB0-4431-944B-642872AFA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3242" y="549864"/>
            <a:ext cx="10353041" cy="369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pl-PL" b="1" i="0" dirty="0">
                <a:solidFill>
                  <a:srgbClr val="0A0A0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BUDOWA WNIOSKU</a:t>
            </a:r>
            <a:endParaRPr lang="pl-PL" b="1" i="0" dirty="0">
              <a:solidFill>
                <a:srgbClr val="0A0A0A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225010DB-40C9-4B72-B3FF-FBABF17B6A17}"/>
              </a:ext>
            </a:extLst>
          </p:cNvPr>
          <p:cNvCxnSpPr>
            <a:cxnSpLocks/>
          </p:cNvCxnSpPr>
          <p:nvPr/>
        </p:nvCxnSpPr>
        <p:spPr>
          <a:xfrm>
            <a:off x="992778" y="0"/>
            <a:ext cx="0" cy="185928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ytuł 1">
            <a:extLst>
              <a:ext uri="{FF2B5EF4-FFF2-40B4-BE49-F238E27FC236}">
                <a16:creationId xmlns:a16="http://schemas.microsoft.com/office/drawing/2014/main" id="{5F8100BF-A66C-430C-9F7B-8288D8FAC7D3}"/>
              </a:ext>
            </a:extLst>
          </p:cNvPr>
          <p:cNvSpPr txBox="1">
            <a:spLocks/>
          </p:cNvSpPr>
          <p:nvPr/>
        </p:nvSpPr>
        <p:spPr>
          <a:xfrm>
            <a:off x="1203242" y="906900"/>
            <a:ext cx="10181741" cy="10536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300"/>
              </a:spcAft>
            </a:pPr>
            <a:r>
              <a:rPr lang="pl-PL" sz="1500" b="0" i="0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Wniosek składa się z </a:t>
            </a:r>
            <a:r>
              <a:rPr lang="pl-PL" sz="1500" b="1" i="0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10 punktów</a:t>
            </a:r>
          </a:p>
          <a:p>
            <a:pPr>
              <a:spcAft>
                <a:spcPts val="300"/>
              </a:spcAft>
            </a:pPr>
            <a:r>
              <a:rPr lang="pl-PL" sz="1500" b="0" i="0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Na kolejnych slajdach pokażemy ci, jak powinno wyglądać poprawnie wypełnione pismo</a:t>
            </a:r>
          </a:p>
        </p:txBody>
      </p:sp>
      <p:sp>
        <p:nvSpPr>
          <p:cNvPr id="2" name="Owal 1">
            <a:extLst>
              <a:ext uri="{FF2B5EF4-FFF2-40B4-BE49-F238E27FC236}">
                <a16:creationId xmlns:a16="http://schemas.microsoft.com/office/drawing/2014/main" id="{D579C308-7E27-4EEF-BA6A-D176B308F092}"/>
              </a:ext>
            </a:extLst>
          </p:cNvPr>
          <p:cNvSpPr/>
          <p:nvPr/>
        </p:nvSpPr>
        <p:spPr>
          <a:xfrm>
            <a:off x="992778" y="2823409"/>
            <a:ext cx="454135" cy="454135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Owal 10">
            <a:extLst>
              <a:ext uri="{FF2B5EF4-FFF2-40B4-BE49-F238E27FC236}">
                <a16:creationId xmlns:a16="http://schemas.microsoft.com/office/drawing/2014/main" id="{222351BF-15EA-4980-8A47-3206116EA5A1}"/>
              </a:ext>
            </a:extLst>
          </p:cNvPr>
          <p:cNvSpPr/>
          <p:nvPr/>
        </p:nvSpPr>
        <p:spPr>
          <a:xfrm>
            <a:off x="992778" y="3459942"/>
            <a:ext cx="454135" cy="454135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Owal 11">
            <a:extLst>
              <a:ext uri="{FF2B5EF4-FFF2-40B4-BE49-F238E27FC236}">
                <a16:creationId xmlns:a16="http://schemas.microsoft.com/office/drawing/2014/main" id="{E7EC75EB-3616-44CD-B08B-EDB8431BCA9D}"/>
              </a:ext>
            </a:extLst>
          </p:cNvPr>
          <p:cNvSpPr/>
          <p:nvPr/>
        </p:nvSpPr>
        <p:spPr>
          <a:xfrm>
            <a:off x="992778" y="4096475"/>
            <a:ext cx="454135" cy="454135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Owal 12">
            <a:extLst>
              <a:ext uri="{FF2B5EF4-FFF2-40B4-BE49-F238E27FC236}">
                <a16:creationId xmlns:a16="http://schemas.microsoft.com/office/drawing/2014/main" id="{7FDE9D20-6A04-4972-A99D-9D677B0BFBCD}"/>
              </a:ext>
            </a:extLst>
          </p:cNvPr>
          <p:cNvSpPr/>
          <p:nvPr/>
        </p:nvSpPr>
        <p:spPr>
          <a:xfrm>
            <a:off x="992778" y="4733008"/>
            <a:ext cx="454135" cy="454135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Owal 13">
            <a:extLst>
              <a:ext uri="{FF2B5EF4-FFF2-40B4-BE49-F238E27FC236}">
                <a16:creationId xmlns:a16="http://schemas.microsoft.com/office/drawing/2014/main" id="{8795FC83-56E3-4621-95DF-2FDB32FB3354}"/>
              </a:ext>
            </a:extLst>
          </p:cNvPr>
          <p:cNvSpPr/>
          <p:nvPr/>
        </p:nvSpPr>
        <p:spPr>
          <a:xfrm>
            <a:off x="992778" y="5369541"/>
            <a:ext cx="454135" cy="454135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Owal 14">
            <a:extLst>
              <a:ext uri="{FF2B5EF4-FFF2-40B4-BE49-F238E27FC236}">
                <a16:creationId xmlns:a16="http://schemas.microsoft.com/office/drawing/2014/main" id="{42AD75AA-D5D4-4A9F-A23F-C993462614A3}"/>
              </a:ext>
            </a:extLst>
          </p:cNvPr>
          <p:cNvSpPr/>
          <p:nvPr/>
        </p:nvSpPr>
        <p:spPr>
          <a:xfrm>
            <a:off x="6096000" y="2828003"/>
            <a:ext cx="454135" cy="454135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Owal 16">
            <a:extLst>
              <a:ext uri="{FF2B5EF4-FFF2-40B4-BE49-F238E27FC236}">
                <a16:creationId xmlns:a16="http://schemas.microsoft.com/office/drawing/2014/main" id="{E142AFEC-6E52-4C8A-B4BE-79208BFA087E}"/>
              </a:ext>
            </a:extLst>
          </p:cNvPr>
          <p:cNvSpPr/>
          <p:nvPr/>
        </p:nvSpPr>
        <p:spPr>
          <a:xfrm>
            <a:off x="6096000" y="3463516"/>
            <a:ext cx="454135" cy="454135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Owal 17">
            <a:extLst>
              <a:ext uri="{FF2B5EF4-FFF2-40B4-BE49-F238E27FC236}">
                <a16:creationId xmlns:a16="http://schemas.microsoft.com/office/drawing/2014/main" id="{4338AE0D-45B9-4C44-A928-46585F460271}"/>
              </a:ext>
            </a:extLst>
          </p:cNvPr>
          <p:cNvSpPr/>
          <p:nvPr/>
        </p:nvSpPr>
        <p:spPr>
          <a:xfrm>
            <a:off x="6096000" y="4100049"/>
            <a:ext cx="454135" cy="454135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Owal 19">
            <a:extLst>
              <a:ext uri="{FF2B5EF4-FFF2-40B4-BE49-F238E27FC236}">
                <a16:creationId xmlns:a16="http://schemas.microsoft.com/office/drawing/2014/main" id="{F890547A-E39D-490C-9482-1C899E2BE65B}"/>
              </a:ext>
            </a:extLst>
          </p:cNvPr>
          <p:cNvSpPr/>
          <p:nvPr/>
        </p:nvSpPr>
        <p:spPr>
          <a:xfrm>
            <a:off x="6096000" y="4736582"/>
            <a:ext cx="454135" cy="454135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Owal 20">
            <a:extLst>
              <a:ext uri="{FF2B5EF4-FFF2-40B4-BE49-F238E27FC236}">
                <a16:creationId xmlns:a16="http://schemas.microsoft.com/office/drawing/2014/main" id="{BD1AC96E-47E1-4FAD-AF3F-8A338278A0EA}"/>
              </a:ext>
            </a:extLst>
          </p:cNvPr>
          <p:cNvSpPr/>
          <p:nvPr/>
        </p:nvSpPr>
        <p:spPr>
          <a:xfrm>
            <a:off x="6096000" y="5373115"/>
            <a:ext cx="454135" cy="454135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Tytuł 1">
            <a:extLst>
              <a:ext uri="{FF2B5EF4-FFF2-40B4-BE49-F238E27FC236}">
                <a16:creationId xmlns:a16="http://schemas.microsoft.com/office/drawing/2014/main" id="{ECD8B6F3-C3C3-44D5-9E56-77E663311970}"/>
              </a:ext>
            </a:extLst>
          </p:cNvPr>
          <p:cNvSpPr txBox="1">
            <a:spLocks/>
          </p:cNvSpPr>
          <p:nvPr/>
        </p:nvSpPr>
        <p:spPr>
          <a:xfrm>
            <a:off x="1066856" y="2985268"/>
            <a:ext cx="4595812" cy="1499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500" b="0" i="0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1     Organ,</a:t>
            </a:r>
            <a:r>
              <a:rPr lang="pl-PL" sz="1500" dirty="0">
                <a:solidFill>
                  <a:srgbClr val="0A0A0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do którego składane jest pismo</a:t>
            </a:r>
            <a:endParaRPr lang="pl-PL" sz="1500" b="0" i="0" dirty="0">
              <a:solidFill>
                <a:srgbClr val="0A0A0A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4" name="Tytuł 1">
            <a:extLst>
              <a:ext uri="{FF2B5EF4-FFF2-40B4-BE49-F238E27FC236}">
                <a16:creationId xmlns:a16="http://schemas.microsoft.com/office/drawing/2014/main" id="{02FC4B00-E3FF-49B7-A974-28AFD664389D}"/>
              </a:ext>
            </a:extLst>
          </p:cNvPr>
          <p:cNvSpPr txBox="1">
            <a:spLocks/>
          </p:cNvSpPr>
          <p:nvPr/>
        </p:nvSpPr>
        <p:spPr>
          <a:xfrm>
            <a:off x="1066856" y="3640300"/>
            <a:ext cx="4595812" cy="1499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500" b="0" i="0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2     Rodzaj pisma</a:t>
            </a:r>
          </a:p>
        </p:txBody>
      </p:sp>
      <p:sp>
        <p:nvSpPr>
          <p:cNvPr id="25" name="Tytuł 1">
            <a:extLst>
              <a:ext uri="{FF2B5EF4-FFF2-40B4-BE49-F238E27FC236}">
                <a16:creationId xmlns:a16="http://schemas.microsoft.com/office/drawing/2014/main" id="{E822510D-ACC0-45CF-AE71-1850D96A7D30}"/>
              </a:ext>
            </a:extLst>
          </p:cNvPr>
          <p:cNvSpPr txBox="1">
            <a:spLocks/>
          </p:cNvSpPr>
          <p:nvPr/>
        </p:nvSpPr>
        <p:spPr>
          <a:xfrm>
            <a:off x="1066856" y="4248578"/>
            <a:ext cx="4595812" cy="1499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500" dirty="0">
                <a:solidFill>
                  <a:srgbClr val="0A0A0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r>
              <a:rPr lang="pl-PL" sz="1500" b="0" i="0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    Rodzaj aktu planowania przestrzennego</a:t>
            </a:r>
          </a:p>
        </p:txBody>
      </p:sp>
      <p:sp>
        <p:nvSpPr>
          <p:cNvPr id="26" name="Tytuł 1">
            <a:extLst>
              <a:ext uri="{FF2B5EF4-FFF2-40B4-BE49-F238E27FC236}">
                <a16:creationId xmlns:a16="http://schemas.microsoft.com/office/drawing/2014/main" id="{F01F2422-E5C7-45F0-A770-7FDFC6594C18}"/>
              </a:ext>
            </a:extLst>
          </p:cNvPr>
          <p:cNvSpPr txBox="1">
            <a:spLocks/>
          </p:cNvSpPr>
          <p:nvPr/>
        </p:nvSpPr>
        <p:spPr>
          <a:xfrm>
            <a:off x="1066856" y="4893014"/>
            <a:ext cx="4595812" cy="1499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500" b="0" i="0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4     Dane składającego pismo </a:t>
            </a:r>
          </a:p>
        </p:txBody>
      </p:sp>
      <p:sp>
        <p:nvSpPr>
          <p:cNvPr id="27" name="Tytuł 1">
            <a:extLst>
              <a:ext uri="{FF2B5EF4-FFF2-40B4-BE49-F238E27FC236}">
                <a16:creationId xmlns:a16="http://schemas.microsoft.com/office/drawing/2014/main" id="{66E0588D-9389-4122-B345-0B42D9CC9730}"/>
              </a:ext>
            </a:extLst>
          </p:cNvPr>
          <p:cNvSpPr txBox="1">
            <a:spLocks/>
          </p:cNvSpPr>
          <p:nvPr/>
        </p:nvSpPr>
        <p:spPr>
          <a:xfrm>
            <a:off x="1066856" y="5518782"/>
            <a:ext cx="4595812" cy="1499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500" b="0" i="0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5     Adres do korespondencji</a:t>
            </a:r>
          </a:p>
        </p:txBody>
      </p:sp>
      <p:sp>
        <p:nvSpPr>
          <p:cNvPr id="28" name="Tytuł 1">
            <a:extLst>
              <a:ext uri="{FF2B5EF4-FFF2-40B4-BE49-F238E27FC236}">
                <a16:creationId xmlns:a16="http://schemas.microsoft.com/office/drawing/2014/main" id="{83F1A0EE-69E5-4266-9BE0-A00457AD62DF}"/>
              </a:ext>
            </a:extLst>
          </p:cNvPr>
          <p:cNvSpPr txBox="1">
            <a:spLocks/>
          </p:cNvSpPr>
          <p:nvPr/>
        </p:nvSpPr>
        <p:spPr>
          <a:xfrm>
            <a:off x="6170078" y="2990796"/>
            <a:ext cx="4595812" cy="1499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500" b="0" i="0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6     Dane pełnomocnika</a:t>
            </a:r>
          </a:p>
        </p:txBody>
      </p:sp>
      <p:sp>
        <p:nvSpPr>
          <p:cNvPr id="29" name="Tytuł 1">
            <a:extLst>
              <a:ext uri="{FF2B5EF4-FFF2-40B4-BE49-F238E27FC236}">
                <a16:creationId xmlns:a16="http://schemas.microsoft.com/office/drawing/2014/main" id="{07C2ED98-E473-443F-A081-D93D8AD5DFCC}"/>
              </a:ext>
            </a:extLst>
          </p:cNvPr>
          <p:cNvSpPr txBox="1">
            <a:spLocks/>
          </p:cNvSpPr>
          <p:nvPr/>
        </p:nvSpPr>
        <p:spPr>
          <a:xfrm>
            <a:off x="6177336" y="3625375"/>
            <a:ext cx="4595812" cy="1499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500" dirty="0">
                <a:solidFill>
                  <a:srgbClr val="0A0A0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</a:t>
            </a:r>
            <a:r>
              <a:rPr lang="pl-PL" sz="1500" b="0" i="0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    Tre</a:t>
            </a:r>
            <a:r>
              <a:rPr lang="pl-PL" sz="1500" dirty="0">
                <a:solidFill>
                  <a:srgbClr val="0A0A0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ść pisma</a:t>
            </a:r>
            <a:endParaRPr lang="pl-PL" sz="1500" b="0" i="0" dirty="0">
              <a:solidFill>
                <a:srgbClr val="0A0A0A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0" name="Tytuł 1">
            <a:extLst>
              <a:ext uri="{FF2B5EF4-FFF2-40B4-BE49-F238E27FC236}">
                <a16:creationId xmlns:a16="http://schemas.microsoft.com/office/drawing/2014/main" id="{151023D8-E477-4C5F-8451-4754F8DF289C}"/>
              </a:ext>
            </a:extLst>
          </p:cNvPr>
          <p:cNvSpPr txBox="1">
            <a:spLocks/>
          </p:cNvSpPr>
          <p:nvPr/>
        </p:nvSpPr>
        <p:spPr>
          <a:xfrm>
            <a:off x="6177336" y="4280407"/>
            <a:ext cx="5926680" cy="129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500" dirty="0">
                <a:solidFill>
                  <a:srgbClr val="0A0A0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</a:t>
            </a:r>
            <a:r>
              <a:rPr lang="pl-PL" sz="1500" b="0" i="0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    Oświadczenie w sprawie korespondencji elektronicznej</a:t>
            </a:r>
          </a:p>
        </p:txBody>
      </p:sp>
      <p:sp>
        <p:nvSpPr>
          <p:cNvPr id="33" name="Tytuł 1">
            <a:extLst>
              <a:ext uri="{FF2B5EF4-FFF2-40B4-BE49-F238E27FC236}">
                <a16:creationId xmlns:a16="http://schemas.microsoft.com/office/drawing/2014/main" id="{836EF6C0-34FB-4DAF-9BB3-A3AC8D25EFCA}"/>
              </a:ext>
            </a:extLst>
          </p:cNvPr>
          <p:cNvSpPr txBox="1">
            <a:spLocks/>
          </p:cNvSpPr>
          <p:nvPr/>
        </p:nvSpPr>
        <p:spPr>
          <a:xfrm>
            <a:off x="6177336" y="4909250"/>
            <a:ext cx="5781773" cy="1336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500" dirty="0">
                <a:solidFill>
                  <a:srgbClr val="0A0A0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9</a:t>
            </a:r>
            <a:r>
              <a:rPr lang="pl-PL" sz="1500" b="0" i="0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    Załączniki</a:t>
            </a:r>
          </a:p>
        </p:txBody>
      </p:sp>
      <p:sp>
        <p:nvSpPr>
          <p:cNvPr id="34" name="Tytuł 1">
            <a:extLst>
              <a:ext uri="{FF2B5EF4-FFF2-40B4-BE49-F238E27FC236}">
                <a16:creationId xmlns:a16="http://schemas.microsoft.com/office/drawing/2014/main" id="{EC7F910E-D7A3-4F30-B776-B374C7EB6720}"/>
              </a:ext>
            </a:extLst>
          </p:cNvPr>
          <p:cNvSpPr txBox="1">
            <a:spLocks/>
          </p:cNvSpPr>
          <p:nvPr/>
        </p:nvSpPr>
        <p:spPr>
          <a:xfrm>
            <a:off x="6096000" y="5543282"/>
            <a:ext cx="5781773" cy="1258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500" dirty="0">
                <a:solidFill>
                  <a:srgbClr val="0A0A0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10</a:t>
            </a:r>
            <a:endParaRPr lang="pl-PL" sz="1500" b="0" i="0" dirty="0">
              <a:solidFill>
                <a:srgbClr val="0A0A0A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5" name="Tytuł 1">
            <a:extLst>
              <a:ext uri="{FF2B5EF4-FFF2-40B4-BE49-F238E27FC236}">
                <a16:creationId xmlns:a16="http://schemas.microsoft.com/office/drawing/2014/main" id="{BD99F645-2660-468B-8019-2574945CE520}"/>
              </a:ext>
            </a:extLst>
          </p:cNvPr>
          <p:cNvSpPr txBox="1">
            <a:spLocks/>
          </p:cNvSpPr>
          <p:nvPr/>
        </p:nvSpPr>
        <p:spPr>
          <a:xfrm>
            <a:off x="6681166" y="5538093"/>
            <a:ext cx="5291265" cy="1388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500" dirty="0">
                <a:solidFill>
                  <a:srgbClr val="0A0A0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Podpis i data</a:t>
            </a:r>
            <a:endParaRPr lang="pl-PL" sz="1500" b="0" i="0" dirty="0">
              <a:solidFill>
                <a:srgbClr val="0A0A0A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444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ytuł 1">
            <a:extLst>
              <a:ext uri="{FF2B5EF4-FFF2-40B4-BE49-F238E27FC236}">
                <a16:creationId xmlns:a16="http://schemas.microsoft.com/office/drawing/2014/main" id="{DFADE5D2-1FFC-40A3-BE83-CEE2DCDDD72A}"/>
              </a:ext>
            </a:extLst>
          </p:cNvPr>
          <p:cNvSpPr txBox="1">
            <a:spLocks/>
          </p:cNvSpPr>
          <p:nvPr/>
        </p:nvSpPr>
        <p:spPr>
          <a:xfrm>
            <a:off x="641158" y="1030750"/>
            <a:ext cx="7118018" cy="1287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15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D508656A-32A5-44FA-8079-B2B73972A54B}"/>
              </a:ext>
            </a:extLst>
          </p:cNvPr>
          <p:cNvSpPr/>
          <p:nvPr/>
        </p:nvSpPr>
        <p:spPr>
          <a:xfrm>
            <a:off x="0" y="355600"/>
            <a:ext cx="12192000" cy="174117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F09CDE0C-BFB0-4431-944B-642872AFA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3242" y="549864"/>
            <a:ext cx="10353041" cy="369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pl-PL" b="1" i="0" dirty="0">
                <a:solidFill>
                  <a:srgbClr val="0A0A0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Organ, do którego składane jest pismo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225010DB-40C9-4B72-B3FF-FBABF17B6A17}"/>
              </a:ext>
            </a:extLst>
          </p:cNvPr>
          <p:cNvCxnSpPr>
            <a:cxnSpLocks/>
          </p:cNvCxnSpPr>
          <p:nvPr/>
        </p:nvCxnSpPr>
        <p:spPr>
          <a:xfrm>
            <a:off x="992778" y="0"/>
            <a:ext cx="0" cy="185928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ytuł 1">
            <a:extLst>
              <a:ext uri="{FF2B5EF4-FFF2-40B4-BE49-F238E27FC236}">
                <a16:creationId xmlns:a16="http://schemas.microsoft.com/office/drawing/2014/main" id="{5F8100BF-A66C-430C-9F7B-8288D8FAC7D3}"/>
              </a:ext>
            </a:extLst>
          </p:cNvPr>
          <p:cNvSpPr txBox="1">
            <a:spLocks/>
          </p:cNvSpPr>
          <p:nvPr/>
        </p:nvSpPr>
        <p:spPr>
          <a:xfrm>
            <a:off x="1203241" y="1174123"/>
            <a:ext cx="10181741" cy="105367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300"/>
              </a:spcAft>
            </a:pPr>
            <a:r>
              <a:rPr lang="pl-PL" sz="1500" b="0" i="0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Prezydent Wrocławia </a:t>
            </a:r>
            <a:endParaRPr lang="pl-PL" sz="1500" dirty="0">
              <a:solidFill>
                <a:srgbClr val="0A0A0A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Aft>
                <a:spcPts val="300"/>
              </a:spcAft>
            </a:pPr>
            <a:r>
              <a:rPr lang="pl-PL" sz="1500" b="0" i="0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Wydział Planowania Przestrzennego Urzędu Miejskiego Wrocławia | ul. Świdnicka 53 | 50-030 Wrocław</a:t>
            </a:r>
          </a:p>
        </p:txBody>
      </p:sp>
      <p:pic>
        <p:nvPicPr>
          <p:cNvPr id="31" name="Obraz 30">
            <a:extLst>
              <a:ext uri="{FF2B5EF4-FFF2-40B4-BE49-F238E27FC236}">
                <a16:creationId xmlns:a16="http://schemas.microsoft.com/office/drawing/2014/main" id="{F091A3D3-53DD-42D0-8DFC-B5DC18B696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68" b="55814"/>
          <a:stretch/>
        </p:blipFill>
        <p:spPr>
          <a:xfrm>
            <a:off x="1836743" y="2351705"/>
            <a:ext cx="9808083" cy="4150694"/>
          </a:xfrm>
          <a:prstGeom prst="rect">
            <a:avLst/>
          </a:prstGeom>
        </p:spPr>
      </p:pic>
      <p:sp>
        <p:nvSpPr>
          <p:cNvPr id="32" name="Prostokąt 31">
            <a:extLst>
              <a:ext uri="{FF2B5EF4-FFF2-40B4-BE49-F238E27FC236}">
                <a16:creationId xmlns:a16="http://schemas.microsoft.com/office/drawing/2014/main" id="{EACE0DE8-3B65-4B77-B8ED-B51763B5135D}"/>
              </a:ext>
            </a:extLst>
          </p:cNvPr>
          <p:cNvSpPr/>
          <p:nvPr/>
        </p:nvSpPr>
        <p:spPr>
          <a:xfrm>
            <a:off x="2668512" y="2803160"/>
            <a:ext cx="8078045" cy="59991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34703C91-3BB8-4D6F-82CB-190F3A4D52AA}"/>
              </a:ext>
            </a:extLst>
          </p:cNvPr>
          <p:cNvSpPr txBox="1"/>
          <p:nvPr/>
        </p:nvSpPr>
        <p:spPr>
          <a:xfrm>
            <a:off x="3333758" y="3125603"/>
            <a:ext cx="74485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b="1" dirty="0">
                <a:solidFill>
                  <a:srgbClr val="FF0000"/>
                </a:solidFill>
              </a:rPr>
              <a:t>PREZYDENT WROCŁAWIA - WYDZIAŁ PLANOWANIA PRZESTRZENNEGO URZĘDU MIEJSKIEGO WROCŁAWIA, UL. ŚWIDNICKA 53, 50-030 WROCŁAW</a:t>
            </a:r>
          </a:p>
        </p:txBody>
      </p:sp>
      <p:cxnSp>
        <p:nvCxnSpPr>
          <p:cNvPr id="37" name="Łącznik prosty ze strzałką 36">
            <a:extLst>
              <a:ext uri="{FF2B5EF4-FFF2-40B4-BE49-F238E27FC236}">
                <a16:creationId xmlns:a16="http://schemas.microsoft.com/office/drawing/2014/main" id="{58A891F9-6814-4441-9F26-0C630EE7D90A}"/>
              </a:ext>
            </a:extLst>
          </p:cNvPr>
          <p:cNvCxnSpPr>
            <a:cxnSpLocks/>
          </p:cNvCxnSpPr>
          <p:nvPr/>
        </p:nvCxnSpPr>
        <p:spPr>
          <a:xfrm>
            <a:off x="992778" y="2993358"/>
            <a:ext cx="1297935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3">
            <a:extLst>
              <a:ext uri="{FF2B5EF4-FFF2-40B4-BE49-F238E27FC236}">
                <a16:creationId xmlns:a16="http://schemas.microsoft.com/office/drawing/2014/main" id="{B5AE7D3E-A760-4BB4-81B0-02CBAD6A96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258" y="549864"/>
            <a:ext cx="418058" cy="369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pl-PL" b="1" i="0" dirty="0">
                <a:solidFill>
                  <a:srgbClr val="0A0A0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77761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>
            <a:extLst>
              <a:ext uri="{FF2B5EF4-FFF2-40B4-BE49-F238E27FC236}">
                <a16:creationId xmlns:a16="http://schemas.microsoft.com/office/drawing/2014/main" id="{457E269E-4123-4BB1-9488-72BB81567D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68" b="55814"/>
          <a:stretch/>
        </p:blipFill>
        <p:spPr>
          <a:xfrm>
            <a:off x="1836743" y="2351705"/>
            <a:ext cx="9808083" cy="4150694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508656A-32A5-44FA-8079-B2B73972A54B}"/>
              </a:ext>
            </a:extLst>
          </p:cNvPr>
          <p:cNvSpPr/>
          <p:nvPr/>
        </p:nvSpPr>
        <p:spPr>
          <a:xfrm>
            <a:off x="0" y="355600"/>
            <a:ext cx="12192000" cy="174117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44B05706-75DA-4E0F-949F-F510DE24AAE1}"/>
              </a:ext>
            </a:extLst>
          </p:cNvPr>
          <p:cNvSpPr txBox="1">
            <a:spLocks/>
          </p:cNvSpPr>
          <p:nvPr/>
        </p:nvSpPr>
        <p:spPr>
          <a:xfrm>
            <a:off x="1203241" y="1174123"/>
            <a:ext cx="10181741" cy="105367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300"/>
              </a:spcAft>
            </a:pPr>
            <a:r>
              <a:rPr lang="pl-PL" sz="1500" dirty="0">
                <a:solidFill>
                  <a:srgbClr val="0A0A0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Zaznacz rodzaj pisma, które składasz </a:t>
            </a:r>
          </a:p>
          <a:p>
            <a:pPr>
              <a:spcAft>
                <a:spcPts val="300"/>
              </a:spcAft>
            </a:pPr>
            <a:r>
              <a:rPr lang="pl-PL" sz="1500" dirty="0">
                <a:solidFill>
                  <a:srgbClr val="0A0A0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 tym przypadku: wniosek do projektu aktu</a:t>
            </a:r>
            <a:endParaRPr lang="pl-PL" sz="1500" b="0" i="0" dirty="0">
              <a:solidFill>
                <a:srgbClr val="0A0A0A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Tytuł 1">
            <a:extLst>
              <a:ext uri="{FF2B5EF4-FFF2-40B4-BE49-F238E27FC236}">
                <a16:creationId xmlns:a16="http://schemas.microsoft.com/office/drawing/2014/main" id="{DFADE5D2-1FFC-40A3-BE83-CEE2DCDDD72A}"/>
              </a:ext>
            </a:extLst>
          </p:cNvPr>
          <p:cNvSpPr txBox="1">
            <a:spLocks/>
          </p:cNvSpPr>
          <p:nvPr/>
        </p:nvSpPr>
        <p:spPr>
          <a:xfrm>
            <a:off x="641158" y="1030750"/>
            <a:ext cx="7118018" cy="1287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15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F09CDE0C-BFB0-4431-944B-642872AFA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3242" y="549864"/>
            <a:ext cx="10353041" cy="369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pl-PL" b="1" i="0" dirty="0">
                <a:solidFill>
                  <a:srgbClr val="0A0A0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RODZAJ PISMA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225010DB-40C9-4B72-B3FF-FBABF17B6A17}"/>
              </a:ext>
            </a:extLst>
          </p:cNvPr>
          <p:cNvCxnSpPr>
            <a:cxnSpLocks/>
          </p:cNvCxnSpPr>
          <p:nvPr/>
        </p:nvCxnSpPr>
        <p:spPr>
          <a:xfrm>
            <a:off x="992778" y="0"/>
            <a:ext cx="0" cy="185928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rostokąt 10">
            <a:extLst>
              <a:ext uri="{FF2B5EF4-FFF2-40B4-BE49-F238E27FC236}">
                <a16:creationId xmlns:a16="http://schemas.microsoft.com/office/drawing/2014/main" id="{E632318B-9547-4F36-91C9-E969DCD30BD0}"/>
              </a:ext>
            </a:extLst>
          </p:cNvPr>
          <p:cNvSpPr/>
          <p:nvPr/>
        </p:nvSpPr>
        <p:spPr>
          <a:xfrm>
            <a:off x="2841833" y="3829676"/>
            <a:ext cx="123066" cy="12306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Text Box 3">
            <a:extLst>
              <a:ext uri="{FF2B5EF4-FFF2-40B4-BE49-F238E27FC236}">
                <a16:creationId xmlns:a16="http://schemas.microsoft.com/office/drawing/2014/main" id="{70545055-F7C3-4191-8A13-36BE93DDF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258" y="549864"/>
            <a:ext cx="418058" cy="369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pl-PL" b="1" i="0" dirty="0">
                <a:solidFill>
                  <a:srgbClr val="0A0A0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6B9E6BB9-9066-4288-BB41-AE680847E39D}"/>
              </a:ext>
            </a:extLst>
          </p:cNvPr>
          <p:cNvSpPr/>
          <p:nvPr/>
        </p:nvSpPr>
        <p:spPr>
          <a:xfrm>
            <a:off x="2668512" y="3411385"/>
            <a:ext cx="8078045" cy="59991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0" name="Łącznik prosty ze strzałką 19">
            <a:extLst>
              <a:ext uri="{FF2B5EF4-FFF2-40B4-BE49-F238E27FC236}">
                <a16:creationId xmlns:a16="http://schemas.microsoft.com/office/drawing/2014/main" id="{CC5A6EB1-43CC-45AB-8919-89135FBF0451}"/>
              </a:ext>
            </a:extLst>
          </p:cNvPr>
          <p:cNvCxnSpPr>
            <a:cxnSpLocks/>
          </p:cNvCxnSpPr>
          <p:nvPr/>
        </p:nvCxnSpPr>
        <p:spPr>
          <a:xfrm>
            <a:off x="992778" y="3580797"/>
            <a:ext cx="1297935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4DA8BC08-1792-4D68-B1CA-816646A555A1}"/>
              </a:ext>
            </a:extLst>
          </p:cNvPr>
          <p:cNvSpPr txBox="1"/>
          <p:nvPr/>
        </p:nvSpPr>
        <p:spPr>
          <a:xfrm>
            <a:off x="3333758" y="3125603"/>
            <a:ext cx="74485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b="1" dirty="0"/>
              <a:t>PREZYDENT WROCŁAWIA - WYDZIAŁ PLANOWANIA PRZESTRZENNEGO URZĘDU MIEJSKIEGO WROCŁAWIA, UL. ŚWIDNICKA 53, 50-030 WROCŁAW</a:t>
            </a:r>
          </a:p>
        </p:txBody>
      </p:sp>
    </p:spTree>
    <p:extLst>
      <p:ext uri="{BB962C8B-B14F-4D97-AF65-F5344CB8AC3E}">
        <p14:creationId xmlns:p14="http://schemas.microsoft.com/office/powerpoint/2010/main" val="4213972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D508656A-32A5-44FA-8079-B2B73972A54B}"/>
              </a:ext>
            </a:extLst>
          </p:cNvPr>
          <p:cNvSpPr/>
          <p:nvPr/>
        </p:nvSpPr>
        <p:spPr>
          <a:xfrm>
            <a:off x="0" y="355600"/>
            <a:ext cx="12192000" cy="174117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44B05706-75DA-4E0F-949F-F510DE24AAE1}"/>
              </a:ext>
            </a:extLst>
          </p:cNvPr>
          <p:cNvSpPr txBox="1">
            <a:spLocks/>
          </p:cNvSpPr>
          <p:nvPr/>
        </p:nvSpPr>
        <p:spPr>
          <a:xfrm>
            <a:off x="1203241" y="1174123"/>
            <a:ext cx="10181741" cy="6851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300"/>
              </a:spcAft>
            </a:pPr>
            <a:r>
              <a:rPr lang="pl-PL" sz="1500" b="0" i="0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Zaznacz akt planowania przestrzennego, którego dotyczy wniosek </a:t>
            </a:r>
          </a:p>
          <a:p>
            <a:pPr>
              <a:spcAft>
                <a:spcPts val="300"/>
              </a:spcAft>
            </a:pPr>
            <a:r>
              <a:rPr lang="pl-PL" sz="1500" b="0" i="0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W tym przypadku: </a:t>
            </a:r>
            <a:r>
              <a:rPr lang="pl-PL" sz="1500" b="1" i="0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plan ogólny gminy</a:t>
            </a:r>
          </a:p>
        </p:txBody>
      </p:sp>
      <p:sp>
        <p:nvSpPr>
          <p:cNvPr id="16" name="Tytuł 1">
            <a:extLst>
              <a:ext uri="{FF2B5EF4-FFF2-40B4-BE49-F238E27FC236}">
                <a16:creationId xmlns:a16="http://schemas.microsoft.com/office/drawing/2014/main" id="{DFADE5D2-1FFC-40A3-BE83-CEE2DCDDD72A}"/>
              </a:ext>
            </a:extLst>
          </p:cNvPr>
          <p:cNvSpPr txBox="1">
            <a:spLocks/>
          </p:cNvSpPr>
          <p:nvPr/>
        </p:nvSpPr>
        <p:spPr>
          <a:xfrm>
            <a:off x="641158" y="1030750"/>
            <a:ext cx="7118018" cy="1287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15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F09CDE0C-BFB0-4431-944B-642872AFA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3242" y="549864"/>
            <a:ext cx="10353041" cy="369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pl-PL" b="1" i="0" dirty="0">
                <a:solidFill>
                  <a:srgbClr val="0A0A0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RODZAJ AKTU PLANOWANIA PRZESTRZENNEGO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225010DB-40C9-4B72-B3FF-FBABF17B6A17}"/>
              </a:ext>
            </a:extLst>
          </p:cNvPr>
          <p:cNvCxnSpPr>
            <a:cxnSpLocks/>
          </p:cNvCxnSpPr>
          <p:nvPr/>
        </p:nvCxnSpPr>
        <p:spPr>
          <a:xfrm>
            <a:off x="992778" y="0"/>
            <a:ext cx="0" cy="185928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3">
            <a:extLst>
              <a:ext uri="{FF2B5EF4-FFF2-40B4-BE49-F238E27FC236}">
                <a16:creationId xmlns:a16="http://schemas.microsoft.com/office/drawing/2014/main" id="{8DCC7B0E-4672-48D4-A91A-1EFF6C09F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258" y="549864"/>
            <a:ext cx="418058" cy="369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pl-PL" b="1" i="0" dirty="0">
                <a:solidFill>
                  <a:srgbClr val="0A0A0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197F7B3D-6BCF-45A1-87AF-FA78643F21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68" b="55814"/>
          <a:stretch/>
        </p:blipFill>
        <p:spPr>
          <a:xfrm>
            <a:off x="1836743" y="2351705"/>
            <a:ext cx="9808083" cy="4150694"/>
          </a:xfrm>
          <a:prstGeom prst="rect">
            <a:avLst/>
          </a:prstGeom>
        </p:spPr>
      </p:pic>
      <p:sp>
        <p:nvSpPr>
          <p:cNvPr id="17" name="Prostokąt 16">
            <a:extLst>
              <a:ext uri="{FF2B5EF4-FFF2-40B4-BE49-F238E27FC236}">
                <a16:creationId xmlns:a16="http://schemas.microsoft.com/office/drawing/2014/main" id="{56204433-BA9D-478A-A69C-C3A8BE540440}"/>
              </a:ext>
            </a:extLst>
          </p:cNvPr>
          <p:cNvSpPr/>
          <p:nvPr/>
        </p:nvSpPr>
        <p:spPr>
          <a:xfrm>
            <a:off x="2851260" y="3839103"/>
            <a:ext cx="123066" cy="1230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AD68AE44-D800-4B05-B041-B61B1087D885}"/>
              </a:ext>
            </a:extLst>
          </p:cNvPr>
          <p:cNvSpPr/>
          <p:nvPr/>
        </p:nvSpPr>
        <p:spPr>
          <a:xfrm>
            <a:off x="2668512" y="4266622"/>
            <a:ext cx="8078045" cy="22357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0" name="Łącznik prosty ze strzałką 19">
            <a:extLst>
              <a:ext uri="{FF2B5EF4-FFF2-40B4-BE49-F238E27FC236}">
                <a16:creationId xmlns:a16="http://schemas.microsoft.com/office/drawing/2014/main" id="{3AA67571-40FD-414A-8220-57456E9C464C}"/>
              </a:ext>
            </a:extLst>
          </p:cNvPr>
          <p:cNvCxnSpPr>
            <a:cxnSpLocks/>
          </p:cNvCxnSpPr>
          <p:nvPr/>
        </p:nvCxnSpPr>
        <p:spPr>
          <a:xfrm>
            <a:off x="992778" y="4464316"/>
            <a:ext cx="1297935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rostokąt 20">
            <a:extLst>
              <a:ext uri="{FF2B5EF4-FFF2-40B4-BE49-F238E27FC236}">
                <a16:creationId xmlns:a16="http://schemas.microsoft.com/office/drawing/2014/main" id="{7875DC78-88A5-4C0F-9757-292C65A0C4C1}"/>
              </a:ext>
            </a:extLst>
          </p:cNvPr>
          <p:cNvSpPr/>
          <p:nvPr/>
        </p:nvSpPr>
        <p:spPr>
          <a:xfrm>
            <a:off x="2843404" y="4707940"/>
            <a:ext cx="123066" cy="12306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2AB1BD98-52BB-47AA-BCBF-9D513CB93324}"/>
              </a:ext>
            </a:extLst>
          </p:cNvPr>
          <p:cNvSpPr txBox="1"/>
          <p:nvPr/>
        </p:nvSpPr>
        <p:spPr>
          <a:xfrm>
            <a:off x="3333758" y="3125603"/>
            <a:ext cx="74485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b="1" dirty="0"/>
              <a:t>PREZYDENT WROCŁAWIA - WYDZIAŁ PLANOWANIA PRZESTRZENNEGO URZĘDU MIEJSKIEGO WROCŁAWIA, UL. ŚWIDNICKA 53, 50-030 WROCŁAW</a:t>
            </a:r>
          </a:p>
        </p:txBody>
      </p:sp>
    </p:spTree>
    <p:extLst>
      <p:ext uri="{BB962C8B-B14F-4D97-AF65-F5344CB8AC3E}">
        <p14:creationId xmlns:p14="http://schemas.microsoft.com/office/powerpoint/2010/main" val="780045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Obraz 29">
            <a:extLst>
              <a:ext uri="{FF2B5EF4-FFF2-40B4-BE49-F238E27FC236}">
                <a16:creationId xmlns:a16="http://schemas.microsoft.com/office/drawing/2014/main" id="{802E924B-C8F8-45E7-8DA9-2009CCE361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93" b="24888"/>
          <a:stretch/>
        </p:blipFill>
        <p:spPr>
          <a:xfrm>
            <a:off x="1836743" y="2351704"/>
            <a:ext cx="9808083" cy="4234055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508656A-32A5-44FA-8079-B2B73972A54B}"/>
              </a:ext>
            </a:extLst>
          </p:cNvPr>
          <p:cNvSpPr/>
          <p:nvPr/>
        </p:nvSpPr>
        <p:spPr>
          <a:xfrm>
            <a:off x="0" y="355600"/>
            <a:ext cx="12192000" cy="174117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44B05706-75DA-4E0F-949F-F510DE24AAE1}"/>
              </a:ext>
            </a:extLst>
          </p:cNvPr>
          <p:cNvSpPr txBox="1">
            <a:spLocks/>
          </p:cNvSpPr>
          <p:nvPr/>
        </p:nvSpPr>
        <p:spPr>
          <a:xfrm>
            <a:off x="1203241" y="1174123"/>
            <a:ext cx="10181741" cy="6481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300"/>
              </a:spcAft>
            </a:pPr>
            <a:r>
              <a:rPr lang="pl-PL" sz="1500" b="0" i="0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Podaj swoje dane osobowe</a:t>
            </a:r>
          </a:p>
          <a:p>
            <a:pPr>
              <a:spcAft>
                <a:spcPts val="300"/>
              </a:spcAft>
            </a:pPr>
            <a:r>
              <a:rPr lang="pl-PL" sz="1500" b="0" i="0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Zaznacz, czy jesteś właścicielem lub użytkownikiem wieczystym nieruchomości objętej wnioskiem</a:t>
            </a:r>
          </a:p>
          <a:p>
            <a:pPr>
              <a:spcAft>
                <a:spcPts val="300"/>
              </a:spcAft>
            </a:pPr>
            <a:r>
              <a:rPr lang="pl-PL" sz="1500" dirty="0">
                <a:solidFill>
                  <a:srgbClr val="0A0A0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Podaj dane do korespondencji</a:t>
            </a:r>
            <a:endParaRPr lang="pl-PL" sz="1500" b="0" i="0" dirty="0">
              <a:solidFill>
                <a:srgbClr val="0A0A0A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Tytuł 1">
            <a:extLst>
              <a:ext uri="{FF2B5EF4-FFF2-40B4-BE49-F238E27FC236}">
                <a16:creationId xmlns:a16="http://schemas.microsoft.com/office/drawing/2014/main" id="{DFADE5D2-1FFC-40A3-BE83-CEE2DCDDD72A}"/>
              </a:ext>
            </a:extLst>
          </p:cNvPr>
          <p:cNvSpPr txBox="1">
            <a:spLocks/>
          </p:cNvSpPr>
          <p:nvPr/>
        </p:nvSpPr>
        <p:spPr>
          <a:xfrm>
            <a:off x="641158" y="1030750"/>
            <a:ext cx="7118018" cy="1287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15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F09CDE0C-BFB0-4431-944B-642872AFA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3242" y="549864"/>
            <a:ext cx="10353041" cy="369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pl-PL" b="1" i="0" dirty="0">
                <a:solidFill>
                  <a:srgbClr val="0A0A0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DANE SKŁADAJĄCEGO PISMO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225010DB-40C9-4B72-B3FF-FBABF17B6A17}"/>
              </a:ext>
            </a:extLst>
          </p:cNvPr>
          <p:cNvCxnSpPr>
            <a:cxnSpLocks/>
          </p:cNvCxnSpPr>
          <p:nvPr/>
        </p:nvCxnSpPr>
        <p:spPr>
          <a:xfrm>
            <a:off x="992778" y="0"/>
            <a:ext cx="0" cy="185928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3">
            <a:extLst>
              <a:ext uri="{FF2B5EF4-FFF2-40B4-BE49-F238E27FC236}">
                <a16:creationId xmlns:a16="http://schemas.microsoft.com/office/drawing/2014/main" id="{A7DA5414-667A-4AB2-99D3-6C77CFB22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268" y="549864"/>
            <a:ext cx="628513" cy="369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pl-PL" b="1" i="0" dirty="0">
                <a:solidFill>
                  <a:srgbClr val="0A0A0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4-5</a:t>
            </a:r>
          </a:p>
        </p:txBody>
      </p:sp>
      <p:sp>
        <p:nvSpPr>
          <p:cNvPr id="34" name="Prostokąt 33">
            <a:extLst>
              <a:ext uri="{FF2B5EF4-FFF2-40B4-BE49-F238E27FC236}">
                <a16:creationId xmlns:a16="http://schemas.microsoft.com/office/drawing/2014/main" id="{06ED59B2-84AF-431F-8A18-BD48387D5006}"/>
              </a:ext>
            </a:extLst>
          </p:cNvPr>
          <p:cNvSpPr/>
          <p:nvPr/>
        </p:nvSpPr>
        <p:spPr>
          <a:xfrm>
            <a:off x="2668512" y="2257853"/>
            <a:ext cx="8078045" cy="442574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36" name="Łącznik prosty ze strzałką 35">
            <a:extLst>
              <a:ext uri="{FF2B5EF4-FFF2-40B4-BE49-F238E27FC236}">
                <a16:creationId xmlns:a16="http://schemas.microsoft.com/office/drawing/2014/main" id="{1D19339E-A5E2-4D95-AD78-BFC0E544431B}"/>
              </a:ext>
            </a:extLst>
          </p:cNvPr>
          <p:cNvCxnSpPr>
            <a:cxnSpLocks/>
          </p:cNvCxnSpPr>
          <p:nvPr/>
        </p:nvCxnSpPr>
        <p:spPr>
          <a:xfrm>
            <a:off x="992778" y="2455550"/>
            <a:ext cx="1297935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rostokąt 37">
            <a:extLst>
              <a:ext uri="{FF2B5EF4-FFF2-40B4-BE49-F238E27FC236}">
                <a16:creationId xmlns:a16="http://schemas.microsoft.com/office/drawing/2014/main" id="{73F24106-5D0C-4615-9C30-2305B000D43F}"/>
              </a:ext>
            </a:extLst>
          </p:cNvPr>
          <p:cNvSpPr/>
          <p:nvPr/>
        </p:nvSpPr>
        <p:spPr>
          <a:xfrm>
            <a:off x="2843404" y="4877623"/>
            <a:ext cx="123066" cy="12306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823EEFBA-F2C7-426C-ABDC-6942D8027F4B}"/>
              </a:ext>
            </a:extLst>
          </p:cNvPr>
          <p:cNvSpPr txBox="1"/>
          <p:nvPr/>
        </p:nvSpPr>
        <p:spPr>
          <a:xfrm>
            <a:off x="4767016" y="2553690"/>
            <a:ext cx="57910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rgbClr val="FF0000"/>
                </a:solidFill>
              </a:rPr>
              <a:t>JAN KOWALSKI </a:t>
            </a:r>
          </a:p>
        </p:txBody>
      </p:sp>
      <p:sp>
        <p:nvSpPr>
          <p:cNvPr id="40" name="pole tekstowe 39">
            <a:extLst>
              <a:ext uri="{FF2B5EF4-FFF2-40B4-BE49-F238E27FC236}">
                <a16:creationId xmlns:a16="http://schemas.microsoft.com/office/drawing/2014/main" id="{E075CC1F-DEFA-4464-BCF0-E366876D8F8F}"/>
              </a:ext>
            </a:extLst>
          </p:cNvPr>
          <p:cNvSpPr txBox="1"/>
          <p:nvPr/>
        </p:nvSpPr>
        <p:spPr>
          <a:xfrm>
            <a:off x="3305861" y="2766875"/>
            <a:ext cx="11247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rgbClr val="FF0000"/>
                </a:solidFill>
              </a:rPr>
              <a:t>POLSKA</a:t>
            </a:r>
          </a:p>
        </p:txBody>
      </p:sp>
      <p:sp>
        <p:nvSpPr>
          <p:cNvPr id="41" name="pole tekstowe 40">
            <a:extLst>
              <a:ext uri="{FF2B5EF4-FFF2-40B4-BE49-F238E27FC236}">
                <a16:creationId xmlns:a16="http://schemas.microsoft.com/office/drawing/2014/main" id="{22824FB8-BEA4-4B85-8E41-870B03A9BDF7}"/>
              </a:ext>
            </a:extLst>
          </p:cNvPr>
          <p:cNvSpPr txBox="1"/>
          <p:nvPr/>
        </p:nvSpPr>
        <p:spPr>
          <a:xfrm>
            <a:off x="6397851" y="2766875"/>
            <a:ext cx="18128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rgbClr val="FF0000"/>
                </a:solidFill>
              </a:rPr>
              <a:t>DOLNOŚLĄSKIE</a:t>
            </a:r>
          </a:p>
        </p:txBody>
      </p:sp>
      <p:sp>
        <p:nvSpPr>
          <p:cNvPr id="42" name="pole tekstowe 41">
            <a:extLst>
              <a:ext uri="{FF2B5EF4-FFF2-40B4-BE49-F238E27FC236}">
                <a16:creationId xmlns:a16="http://schemas.microsoft.com/office/drawing/2014/main" id="{4DDA0932-1DDC-460B-8C20-EA1A52A11551}"/>
              </a:ext>
            </a:extLst>
          </p:cNvPr>
          <p:cNvSpPr txBox="1"/>
          <p:nvPr/>
        </p:nvSpPr>
        <p:spPr>
          <a:xfrm>
            <a:off x="3305861" y="2983692"/>
            <a:ext cx="11247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rgbClr val="FF0000"/>
                </a:solidFill>
              </a:rPr>
              <a:t>WROCŁAW</a:t>
            </a:r>
          </a:p>
        </p:txBody>
      </p:sp>
      <p:sp>
        <p:nvSpPr>
          <p:cNvPr id="43" name="pole tekstowe 42">
            <a:extLst>
              <a:ext uri="{FF2B5EF4-FFF2-40B4-BE49-F238E27FC236}">
                <a16:creationId xmlns:a16="http://schemas.microsoft.com/office/drawing/2014/main" id="{C7C577E6-5B3E-4F19-ACB5-A89576E989B5}"/>
              </a:ext>
            </a:extLst>
          </p:cNvPr>
          <p:cNvSpPr txBox="1"/>
          <p:nvPr/>
        </p:nvSpPr>
        <p:spPr>
          <a:xfrm>
            <a:off x="6595815" y="2983692"/>
            <a:ext cx="16149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rgbClr val="FF0000"/>
                </a:solidFill>
              </a:rPr>
              <a:t>WROCŁAW</a:t>
            </a:r>
          </a:p>
        </p:txBody>
      </p:sp>
      <p:sp>
        <p:nvSpPr>
          <p:cNvPr id="44" name="pole tekstowe 43">
            <a:extLst>
              <a:ext uri="{FF2B5EF4-FFF2-40B4-BE49-F238E27FC236}">
                <a16:creationId xmlns:a16="http://schemas.microsoft.com/office/drawing/2014/main" id="{352B8ED5-F261-4EF8-AB47-E2055C5E4F6F}"/>
              </a:ext>
            </a:extLst>
          </p:cNvPr>
          <p:cNvSpPr txBox="1"/>
          <p:nvPr/>
        </p:nvSpPr>
        <p:spPr>
          <a:xfrm>
            <a:off x="3305861" y="3224925"/>
            <a:ext cx="11247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rgbClr val="FF0000"/>
                </a:solidFill>
              </a:rPr>
              <a:t>PRZYKŁADOWA</a:t>
            </a:r>
          </a:p>
        </p:txBody>
      </p:sp>
      <p:sp>
        <p:nvSpPr>
          <p:cNvPr id="45" name="pole tekstowe 44">
            <a:extLst>
              <a:ext uri="{FF2B5EF4-FFF2-40B4-BE49-F238E27FC236}">
                <a16:creationId xmlns:a16="http://schemas.microsoft.com/office/drawing/2014/main" id="{F0F0417A-5624-49F2-A312-5258BD367689}"/>
              </a:ext>
            </a:extLst>
          </p:cNvPr>
          <p:cNvSpPr txBox="1"/>
          <p:nvPr/>
        </p:nvSpPr>
        <p:spPr>
          <a:xfrm>
            <a:off x="7577590" y="3239915"/>
            <a:ext cx="2560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6" name="pole tekstowe 45">
            <a:extLst>
              <a:ext uri="{FF2B5EF4-FFF2-40B4-BE49-F238E27FC236}">
                <a16:creationId xmlns:a16="http://schemas.microsoft.com/office/drawing/2014/main" id="{116076E1-632E-44F0-B63F-0ACAF0437174}"/>
              </a:ext>
            </a:extLst>
          </p:cNvPr>
          <p:cNvSpPr txBox="1"/>
          <p:nvPr/>
        </p:nvSpPr>
        <p:spPr>
          <a:xfrm>
            <a:off x="8586257" y="3239915"/>
            <a:ext cx="3597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7" name="pole tekstowe 46">
            <a:extLst>
              <a:ext uri="{FF2B5EF4-FFF2-40B4-BE49-F238E27FC236}">
                <a16:creationId xmlns:a16="http://schemas.microsoft.com/office/drawing/2014/main" id="{34F6CD9F-3EA7-437E-9EE7-7A60E5C2749A}"/>
              </a:ext>
            </a:extLst>
          </p:cNvPr>
          <p:cNvSpPr txBox="1"/>
          <p:nvPr/>
        </p:nvSpPr>
        <p:spPr>
          <a:xfrm>
            <a:off x="3754996" y="3455032"/>
            <a:ext cx="11247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rgbClr val="FF0000"/>
                </a:solidFill>
              </a:rPr>
              <a:t>WROCŁAW</a:t>
            </a:r>
          </a:p>
        </p:txBody>
      </p:sp>
      <p:sp>
        <p:nvSpPr>
          <p:cNvPr id="48" name="pole tekstowe 47">
            <a:extLst>
              <a:ext uri="{FF2B5EF4-FFF2-40B4-BE49-F238E27FC236}">
                <a16:creationId xmlns:a16="http://schemas.microsoft.com/office/drawing/2014/main" id="{34A13B60-17EE-4863-AB4D-0D2EC624F617}"/>
              </a:ext>
            </a:extLst>
          </p:cNvPr>
          <p:cNvSpPr txBox="1"/>
          <p:nvPr/>
        </p:nvSpPr>
        <p:spPr>
          <a:xfrm>
            <a:off x="8147887" y="3455032"/>
            <a:ext cx="11247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rgbClr val="FF0000"/>
                </a:solidFill>
              </a:rPr>
              <a:t>00-000</a:t>
            </a:r>
          </a:p>
        </p:txBody>
      </p:sp>
      <p:sp>
        <p:nvSpPr>
          <p:cNvPr id="49" name="pole tekstowe 48">
            <a:extLst>
              <a:ext uri="{FF2B5EF4-FFF2-40B4-BE49-F238E27FC236}">
                <a16:creationId xmlns:a16="http://schemas.microsoft.com/office/drawing/2014/main" id="{4E3FFB37-5BFE-4499-ADFC-C89DBD1B1503}"/>
              </a:ext>
            </a:extLst>
          </p:cNvPr>
          <p:cNvSpPr txBox="1"/>
          <p:nvPr/>
        </p:nvSpPr>
        <p:spPr>
          <a:xfrm>
            <a:off x="8147887" y="3671848"/>
            <a:ext cx="22073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rgbClr val="FF0000"/>
                </a:solidFill>
              </a:rPr>
              <a:t>JAN.KOWALSKI@GMAIL.COM</a:t>
            </a:r>
          </a:p>
        </p:txBody>
      </p:sp>
      <p:sp>
        <p:nvSpPr>
          <p:cNvPr id="50" name="pole tekstowe 49">
            <a:extLst>
              <a:ext uri="{FF2B5EF4-FFF2-40B4-BE49-F238E27FC236}">
                <a16:creationId xmlns:a16="http://schemas.microsoft.com/office/drawing/2014/main" id="{02E8BA2D-E896-4263-8B2A-F245C5D53A05}"/>
              </a:ext>
            </a:extLst>
          </p:cNvPr>
          <p:cNvSpPr txBox="1"/>
          <p:nvPr/>
        </p:nvSpPr>
        <p:spPr>
          <a:xfrm>
            <a:off x="4647933" y="3888664"/>
            <a:ext cx="22073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rgbClr val="FF0000"/>
                </a:solidFill>
              </a:rPr>
              <a:t>+48 123 456 789</a:t>
            </a:r>
          </a:p>
        </p:txBody>
      </p:sp>
      <p:sp>
        <p:nvSpPr>
          <p:cNvPr id="51" name="pole tekstowe 50">
            <a:extLst>
              <a:ext uri="{FF2B5EF4-FFF2-40B4-BE49-F238E27FC236}">
                <a16:creationId xmlns:a16="http://schemas.microsoft.com/office/drawing/2014/main" id="{7209A774-2FE2-469B-A4F6-8101E162D556}"/>
              </a:ext>
            </a:extLst>
          </p:cNvPr>
          <p:cNvSpPr txBox="1"/>
          <p:nvPr/>
        </p:nvSpPr>
        <p:spPr>
          <a:xfrm>
            <a:off x="7202597" y="4114837"/>
            <a:ext cx="22073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rgbClr val="FF0000"/>
                </a:solidFill>
              </a:rPr>
              <a:t>/JANKOWALSKI/SKRYTKA</a:t>
            </a:r>
          </a:p>
        </p:txBody>
      </p:sp>
      <p:cxnSp>
        <p:nvCxnSpPr>
          <p:cNvPr id="52" name="Łącznik prosty ze strzałką 51">
            <a:extLst>
              <a:ext uri="{FF2B5EF4-FFF2-40B4-BE49-F238E27FC236}">
                <a16:creationId xmlns:a16="http://schemas.microsoft.com/office/drawing/2014/main" id="{9FF7E1A6-96AE-47BC-A59B-A6C22CFE5821}"/>
              </a:ext>
            </a:extLst>
          </p:cNvPr>
          <p:cNvCxnSpPr>
            <a:cxnSpLocks/>
          </p:cNvCxnSpPr>
          <p:nvPr/>
        </p:nvCxnSpPr>
        <p:spPr>
          <a:xfrm>
            <a:off x="992778" y="5302438"/>
            <a:ext cx="1297935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pole tekstowe 53">
            <a:extLst>
              <a:ext uri="{FF2B5EF4-FFF2-40B4-BE49-F238E27FC236}">
                <a16:creationId xmlns:a16="http://schemas.microsoft.com/office/drawing/2014/main" id="{22B6A083-3957-403C-8484-A878AF9A5E1F}"/>
              </a:ext>
            </a:extLst>
          </p:cNvPr>
          <p:cNvSpPr txBox="1"/>
          <p:nvPr/>
        </p:nvSpPr>
        <p:spPr>
          <a:xfrm>
            <a:off x="3169586" y="5613771"/>
            <a:ext cx="11247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rgbClr val="FF0000"/>
                </a:solidFill>
              </a:rPr>
              <a:t>POLSKA</a:t>
            </a:r>
          </a:p>
        </p:txBody>
      </p:sp>
      <p:sp>
        <p:nvSpPr>
          <p:cNvPr id="55" name="pole tekstowe 54">
            <a:extLst>
              <a:ext uri="{FF2B5EF4-FFF2-40B4-BE49-F238E27FC236}">
                <a16:creationId xmlns:a16="http://schemas.microsoft.com/office/drawing/2014/main" id="{69EA01F4-372A-4E34-AEE2-402FF3DC79FC}"/>
              </a:ext>
            </a:extLst>
          </p:cNvPr>
          <p:cNvSpPr txBox="1"/>
          <p:nvPr/>
        </p:nvSpPr>
        <p:spPr>
          <a:xfrm>
            <a:off x="6412407" y="5613771"/>
            <a:ext cx="11247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rgbClr val="FF0000"/>
                </a:solidFill>
              </a:rPr>
              <a:t>DOLNOŚLĄSKIE</a:t>
            </a:r>
          </a:p>
        </p:txBody>
      </p:sp>
      <p:sp>
        <p:nvSpPr>
          <p:cNvPr id="56" name="pole tekstowe 55">
            <a:extLst>
              <a:ext uri="{FF2B5EF4-FFF2-40B4-BE49-F238E27FC236}">
                <a16:creationId xmlns:a16="http://schemas.microsoft.com/office/drawing/2014/main" id="{63562518-DD71-48D4-BFE2-38B06B253743}"/>
              </a:ext>
            </a:extLst>
          </p:cNvPr>
          <p:cNvSpPr txBox="1"/>
          <p:nvPr/>
        </p:nvSpPr>
        <p:spPr>
          <a:xfrm>
            <a:off x="6553812" y="5830588"/>
            <a:ext cx="11247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rgbClr val="FF0000"/>
                </a:solidFill>
              </a:rPr>
              <a:t>WROCŁAW</a:t>
            </a:r>
          </a:p>
        </p:txBody>
      </p:sp>
      <p:sp>
        <p:nvSpPr>
          <p:cNvPr id="57" name="pole tekstowe 56">
            <a:extLst>
              <a:ext uri="{FF2B5EF4-FFF2-40B4-BE49-F238E27FC236}">
                <a16:creationId xmlns:a16="http://schemas.microsoft.com/office/drawing/2014/main" id="{D2EFA9A1-9BCE-4721-96CC-2B95F7D1DD66}"/>
              </a:ext>
            </a:extLst>
          </p:cNvPr>
          <p:cNvSpPr txBox="1"/>
          <p:nvPr/>
        </p:nvSpPr>
        <p:spPr>
          <a:xfrm>
            <a:off x="3367553" y="5830588"/>
            <a:ext cx="11247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rgbClr val="FF0000"/>
                </a:solidFill>
              </a:rPr>
              <a:t>WROCŁAW</a:t>
            </a:r>
          </a:p>
        </p:txBody>
      </p:sp>
      <p:sp>
        <p:nvSpPr>
          <p:cNvPr id="58" name="pole tekstowe 57">
            <a:extLst>
              <a:ext uri="{FF2B5EF4-FFF2-40B4-BE49-F238E27FC236}">
                <a16:creationId xmlns:a16="http://schemas.microsoft.com/office/drawing/2014/main" id="{4E6CCCBF-4176-453F-9E6C-BE17F28594C2}"/>
              </a:ext>
            </a:extLst>
          </p:cNvPr>
          <p:cNvSpPr txBox="1"/>
          <p:nvPr/>
        </p:nvSpPr>
        <p:spPr>
          <a:xfrm>
            <a:off x="3367553" y="6066258"/>
            <a:ext cx="11247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rgbClr val="FF0000"/>
                </a:solidFill>
              </a:rPr>
              <a:t>INNA</a:t>
            </a:r>
          </a:p>
        </p:txBody>
      </p:sp>
      <p:sp>
        <p:nvSpPr>
          <p:cNvPr id="59" name="pole tekstowe 58">
            <a:extLst>
              <a:ext uri="{FF2B5EF4-FFF2-40B4-BE49-F238E27FC236}">
                <a16:creationId xmlns:a16="http://schemas.microsoft.com/office/drawing/2014/main" id="{7DF82D2A-A8A9-4B06-B7D9-0352F219B3A5}"/>
              </a:ext>
            </a:extLst>
          </p:cNvPr>
          <p:cNvSpPr txBox="1"/>
          <p:nvPr/>
        </p:nvSpPr>
        <p:spPr>
          <a:xfrm>
            <a:off x="7553054" y="6066258"/>
            <a:ext cx="3089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0" name="pole tekstowe 59">
            <a:extLst>
              <a:ext uri="{FF2B5EF4-FFF2-40B4-BE49-F238E27FC236}">
                <a16:creationId xmlns:a16="http://schemas.microsoft.com/office/drawing/2014/main" id="{8A212E7C-6AB1-4B15-9F03-7BED9FC9F782}"/>
              </a:ext>
            </a:extLst>
          </p:cNvPr>
          <p:cNvSpPr txBox="1"/>
          <p:nvPr/>
        </p:nvSpPr>
        <p:spPr>
          <a:xfrm>
            <a:off x="8590003" y="6073753"/>
            <a:ext cx="4880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1" name="pole tekstowe 60">
            <a:extLst>
              <a:ext uri="{FF2B5EF4-FFF2-40B4-BE49-F238E27FC236}">
                <a16:creationId xmlns:a16="http://schemas.microsoft.com/office/drawing/2014/main" id="{FF6B3C22-856D-4044-884C-0ADE5A9A48A5}"/>
              </a:ext>
            </a:extLst>
          </p:cNvPr>
          <p:cNvSpPr txBox="1"/>
          <p:nvPr/>
        </p:nvSpPr>
        <p:spPr>
          <a:xfrm>
            <a:off x="3754996" y="6301928"/>
            <a:ext cx="11247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rgbClr val="FF0000"/>
                </a:solidFill>
              </a:rPr>
              <a:t>WROCŁAW</a:t>
            </a:r>
          </a:p>
        </p:txBody>
      </p:sp>
      <p:sp>
        <p:nvSpPr>
          <p:cNvPr id="62" name="pole tekstowe 61">
            <a:extLst>
              <a:ext uri="{FF2B5EF4-FFF2-40B4-BE49-F238E27FC236}">
                <a16:creationId xmlns:a16="http://schemas.microsoft.com/office/drawing/2014/main" id="{56852329-BE67-4AB2-BA5A-622CA0C04F8F}"/>
              </a:ext>
            </a:extLst>
          </p:cNvPr>
          <p:cNvSpPr txBox="1"/>
          <p:nvPr/>
        </p:nvSpPr>
        <p:spPr>
          <a:xfrm>
            <a:off x="8138460" y="6301928"/>
            <a:ext cx="11247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rgbClr val="FF0000"/>
                </a:solidFill>
              </a:rPr>
              <a:t>00-000</a:t>
            </a:r>
          </a:p>
        </p:txBody>
      </p:sp>
    </p:spTree>
    <p:extLst>
      <p:ext uri="{BB962C8B-B14F-4D97-AF65-F5344CB8AC3E}">
        <p14:creationId xmlns:p14="http://schemas.microsoft.com/office/powerpoint/2010/main" val="271376747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780</Words>
  <Application>Microsoft Office PowerPoint</Application>
  <PresentationFormat>Panoramiczny</PresentationFormat>
  <Paragraphs>172</Paragraphs>
  <Slides>21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Ink Free</vt:lpstr>
      <vt:lpstr>Verdana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OGÓLNY</dc:title>
  <dc:creator>Szczerkowska Monika</dc:creator>
  <cp:lastModifiedBy>Wieleba Patrycja</cp:lastModifiedBy>
  <cp:revision>73</cp:revision>
  <dcterms:created xsi:type="dcterms:W3CDTF">2024-05-24T09:56:35Z</dcterms:created>
  <dcterms:modified xsi:type="dcterms:W3CDTF">2024-06-18T10:28:10Z</dcterms:modified>
</cp:coreProperties>
</file>