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sldIdLst>
    <p:sldId id="292" r:id="rId2"/>
    <p:sldId id="256" r:id="rId3"/>
    <p:sldId id="257" r:id="rId4"/>
    <p:sldId id="258" r:id="rId5"/>
    <p:sldId id="260" r:id="rId6"/>
    <p:sldId id="261" r:id="rId7"/>
    <p:sldId id="262" r:id="rId8"/>
    <p:sldId id="266" r:id="rId9"/>
    <p:sldId id="267" r:id="rId10"/>
    <p:sldId id="269" r:id="rId11"/>
    <p:sldId id="263" r:id="rId12"/>
    <p:sldId id="264" r:id="rId13"/>
    <p:sldId id="273" r:id="rId14"/>
    <p:sldId id="275" r:id="rId15"/>
    <p:sldId id="277" r:id="rId16"/>
    <p:sldId id="278" r:id="rId17"/>
    <p:sldId id="283" r:id="rId18"/>
    <p:sldId id="286" r:id="rId19"/>
    <p:sldId id="287" r:id="rId20"/>
    <p:sldId id="288" r:id="rId21"/>
    <p:sldId id="289" r:id="rId22"/>
    <p:sldId id="290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8780D-119F-1749-BAB6-08F14AE185D8}" type="datetimeFigureOut">
              <a:rPr lang="pl-PL" smtClean="0"/>
              <a:t>16.10.16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4F67F-DE32-944E-BCD2-108CABA38B9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24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F47B6E-17BD-2D49-9420-5D65E5866CF0}" type="slidenum">
              <a:rPr lang="pl-PL"/>
              <a:pPr/>
              <a:t>1</a:t>
            </a:fld>
            <a:endParaRPr lang="pl-PL"/>
          </a:p>
        </p:txBody>
      </p:sp>
      <p:sp>
        <p:nvSpPr>
          <p:cNvPr id="71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97301" y="695134"/>
            <a:ext cx="6461958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67F-DE32-944E-BCD2-108CABA38B9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18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67F-DE32-944E-BCD2-108CABA38B9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183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C50B5A-3114-CE42-85DD-1642CCD2A45A}" type="slidenum">
              <a:rPr lang="pl-PL"/>
              <a:pPr/>
              <a:t>23</a:t>
            </a:fld>
            <a:endParaRPr lang="pl-PL"/>
          </a:p>
        </p:txBody>
      </p:sp>
      <p:sp>
        <p:nvSpPr>
          <p:cNvPr id="92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97301" y="695134"/>
            <a:ext cx="646339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16 October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16 October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16 October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6810" cy="2386012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628650" y="6356350"/>
            <a:ext cx="2056210" cy="363538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16-10-14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>
          <a:xfrm>
            <a:off x="6457950" y="6356350"/>
            <a:ext cx="2056210" cy="363538"/>
          </a:xfrm>
        </p:spPr>
        <p:txBody>
          <a:bodyPr/>
          <a:lstStyle>
            <a:lvl1pPr>
              <a:defRPr/>
            </a:lvl1pPr>
          </a:lstStyle>
          <a:p>
            <a:fld id="{622C7DFA-1687-464D-9030-BDB33BFA9B44}" type="slidenum">
              <a:rPr lang="pl-PL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9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16 October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16 October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16 October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16 October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16 October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16 October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16 October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16 October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16 October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-23813"/>
            <a:ext cx="9178529" cy="700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592388"/>
            <a:ext cx="3780235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10" y="5688014"/>
            <a:ext cx="2256234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51060"/>
            <a:ext cx="6831461" cy="990600"/>
          </a:xfrm>
        </p:spPr>
        <p:txBody>
          <a:bodyPr>
            <a:normAutofit fontScale="90000"/>
          </a:bodyPr>
          <a:lstStyle/>
          <a:p>
            <a:r>
              <a:rPr lang="pl-PL" dirty="0"/>
              <a:t>Diagnoza potencjału rozwojowego </a:t>
            </a:r>
            <a:r>
              <a:rPr lang="pl-PL" dirty="0" smtClean="0"/>
              <a:t>miasta - podsumowanie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99087" y="1819881"/>
            <a:ext cx="7496141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dirty="0"/>
          </a:p>
          <a:p>
            <a:pPr marL="285750" lvl="0" indent="-285750" algn="just">
              <a:buFont typeface="Arial"/>
              <a:buChar char="•"/>
            </a:pPr>
            <a:r>
              <a:rPr lang="pl-PL" sz="1400" b="1" dirty="0" smtClean="0"/>
              <a:t>Postawy </a:t>
            </a:r>
            <a:r>
              <a:rPr lang="pl-PL" sz="1400" b="1" dirty="0"/>
              <a:t>afirmacji wobec polityk </a:t>
            </a:r>
            <a:r>
              <a:rPr lang="pl-PL" sz="1400" b="1" dirty="0" smtClean="0"/>
              <a:t>miejskich, </a:t>
            </a:r>
            <a:r>
              <a:rPr lang="pl-PL" sz="1400" dirty="0" smtClean="0"/>
              <a:t>względem ogółu respondentów </a:t>
            </a:r>
            <a:r>
              <a:rPr lang="pl-PL" sz="1400" dirty="0"/>
              <a:t>wykazują przede wszystkim </a:t>
            </a:r>
            <a:r>
              <a:rPr lang="pl-PL" sz="1400" b="1" dirty="0"/>
              <a:t>osoby młode (18-24 lata</a:t>
            </a:r>
            <a:r>
              <a:rPr lang="pl-PL" sz="1400" b="1" dirty="0" smtClean="0"/>
              <a:t>)</a:t>
            </a:r>
            <a:r>
              <a:rPr lang="pl-PL" sz="1400" dirty="0" smtClean="0"/>
              <a:t>, pozostające </a:t>
            </a:r>
            <a:r>
              <a:rPr lang="pl-PL" sz="1400" dirty="0"/>
              <a:t>na utrzymaniu rodziców, także </a:t>
            </a:r>
            <a:r>
              <a:rPr lang="pl-PL" sz="1400" b="1" dirty="0"/>
              <a:t>osoby o niewielkim stażu zamieszkania we Wrocławiu (1-5 lat)</a:t>
            </a:r>
            <a:r>
              <a:rPr lang="pl-PL" sz="1400" dirty="0"/>
              <a:t>, które niedawno przyjechały do miasta</a:t>
            </a:r>
            <a:r>
              <a:rPr lang="pl-PL" sz="1400" dirty="0" smtClean="0"/>
              <a:t>.</a:t>
            </a:r>
          </a:p>
          <a:p>
            <a:pPr lvl="0" algn="just"/>
            <a:endParaRPr lang="pl-PL" sz="1400" dirty="0"/>
          </a:p>
          <a:p>
            <a:pPr marL="285750" lvl="0" indent="-285750" algn="just">
              <a:buFont typeface="Arial"/>
              <a:buChar char="•"/>
            </a:pPr>
            <a:r>
              <a:rPr lang="pl-PL" sz="1400" b="1" dirty="0" smtClean="0"/>
              <a:t>Najbardziej </a:t>
            </a:r>
            <a:r>
              <a:rPr lang="pl-PL" sz="1400" b="1" dirty="0"/>
              <a:t>krytycznymi osobami </a:t>
            </a:r>
            <a:r>
              <a:rPr lang="pl-PL" sz="1400" dirty="0"/>
              <a:t>w ocenie polityk miejskich są </a:t>
            </a:r>
            <a:r>
              <a:rPr lang="pl-PL" sz="1400" b="1" dirty="0"/>
              <a:t>respondenci o bardzo słabej i słabej kondycji ekonomicznej</a:t>
            </a:r>
            <a:r>
              <a:rPr lang="pl-PL" sz="1400" dirty="0"/>
              <a:t> oraz </a:t>
            </a:r>
            <a:r>
              <a:rPr lang="pl-PL" sz="1400" b="1" dirty="0"/>
              <a:t>osoby o znaczącej aktywności społecznej</a:t>
            </a:r>
            <a:r>
              <a:rPr lang="pl-PL" sz="1400" dirty="0"/>
              <a:t>. </a:t>
            </a:r>
            <a:r>
              <a:rPr lang="pl-PL" sz="1400" dirty="0" smtClean="0"/>
              <a:t>Krytycznej </a:t>
            </a:r>
            <a:r>
              <a:rPr lang="pl-PL" sz="1400" dirty="0"/>
              <a:t>ocenie aktywistów miejskich podlegają kwestie: transportu </a:t>
            </a:r>
            <a:r>
              <a:rPr lang="pl-PL" sz="1400" dirty="0" smtClean="0"/>
              <a:t>publicznego, </a:t>
            </a:r>
            <a:r>
              <a:rPr lang="pl-PL" sz="1400" dirty="0"/>
              <a:t>stanu infrastruktury </a:t>
            </a:r>
            <a:r>
              <a:rPr lang="pl-PL" sz="1400" dirty="0" smtClean="0"/>
              <a:t>miejskiej oraz </a:t>
            </a:r>
            <a:r>
              <a:rPr lang="pl-PL" sz="1400" dirty="0"/>
              <a:t>jakości </a:t>
            </a:r>
            <a:r>
              <a:rPr lang="pl-PL" sz="1400" dirty="0" smtClean="0"/>
              <a:t>powietrza.</a:t>
            </a:r>
          </a:p>
          <a:p>
            <a:pPr lvl="0" algn="just"/>
            <a:endParaRPr lang="pl-PL" sz="1400" dirty="0"/>
          </a:p>
          <a:p>
            <a:pPr marL="285750" lvl="0" indent="-285750" algn="just">
              <a:buFont typeface="Arial"/>
              <a:buChar char="•"/>
            </a:pPr>
            <a:r>
              <a:rPr lang="pl-PL" sz="1400" b="1" dirty="0"/>
              <a:t>W odniesieniu do płci, poziomu wykształcenia, </a:t>
            </a:r>
            <a:r>
              <a:rPr lang="pl-PL" sz="1400" b="1" dirty="0" smtClean="0"/>
              <a:t>rodzaju </a:t>
            </a:r>
            <a:r>
              <a:rPr lang="pl-PL" sz="1400" b="1" dirty="0"/>
              <a:t>budynku, stażu zamieszkiwania, wieku, oceny sytuacji ekonomicznej </a:t>
            </a:r>
            <a:r>
              <a:rPr lang="pl-PL" sz="1400" b="1" dirty="0" smtClean="0"/>
              <a:t>w żadnym z kontrolowanych profili respondentów</a:t>
            </a:r>
            <a:r>
              <a:rPr lang="pl-PL" sz="1400" dirty="0" smtClean="0"/>
              <a:t> </a:t>
            </a:r>
            <a:r>
              <a:rPr lang="pl-PL" sz="1400" b="1" dirty="0"/>
              <a:t>nie wychwycono rosnącej lub malejącej tendencji do zmiany ocen polityk </a:t>
            </a:r>
            <a:r>
              <a:rPr lang="pl-PL" sz="1400" b="1" dirty="0" smtClean="0"/>
              <a:t>miejskich. </a:t>
            </a:r>
            <a:r>
              <a:rPr lang="pl-PL" sz="1400" dirty="0" smtClean="0"/>
              <a:t>Występujące różnice </a:t>
            </a:r>
            <a:r>
              <a:rPr lang="pl-PL" sz="1400" dirty="0"/>
              <a:t>ocen </a:t>
            </a:r>
            <a:r>
              <a:rPr lang="pl-PL" sz="1400" dirty="0" smtClean="0"/>
              <a:t>dotyczą </a:t>
            </a:r>
            <a:r>
              <a:rPr lang="pl-PL" sz="1400" dirty="0"/>
              <a:t>jedynie pojedynczych </a:t>
            </a:r>
            <a:r>
              <a:rPr lang="pl-PL" sz="1400" dirty="0" smtClean="0"/>
              <a:t>kategorii respondentów.</a:t>
            </a:r>
            <a:endParaRPr lang="pl-PL" sz="1400" dirty="0"/>
          </a:p>
        </p:txBody>
      </p:sp>
      <p:sp>
        <p:nvSpPr>
          <p:cNvPr id="3" name="Prostokąt 2"/>
          <p:cNvSpPr/>
          <p:nvPr/>
        </p:nvSpPr>
        <p:spPr>
          <a:xfrm>
            <a:off x="273152" y="-128510"/>
            <a:ext cx="429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/>
              <a:t>II. diagnoza poziomu rozwoju Wrocławia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63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Aktywność obywatelska i społeczna mieszkańców miasta </a:t>
            </a:r>
          </a:p>
        </p:txBody>
      </p:sp>
      <p:sp>
        <p:nvSpPr>
          <p:cNvPr id="7" name="Prostokąt 6"/>
          <p:cNvSpPr/>
          <p:nvPr/>
        </p:nvSpPr>
        <p:spPr>
          <a:xfrm>
            <a:off x="91106" y="3515109"/>
            <a:ext cx="4354021" cy="224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Znaczna </a:t>
            </a:r>
            <a:r>
              <a:rPr lang="pl-PL" sz="1400" b="1" dirty="0"/>
              <a:t>aktywność społeczna </a:t>
            </a:r>
            <a:r>
              <a:rPr lang="pl-PL" sz="1100" dirty="0"/>
              <a:t>na rzecz osiedla – miasta:</a:t>
            </a:r>
          </a:p>
          <a:p>
            <a:pPr marL="171450" lvl="0" indent="-171450">
              <a:buFont typeface="Arial"/>
              <a:buChar char="•"/>
            </a:pPr>
            <a:r>
              <a:rPr lang="pl-PL" sz="1100" b="1" dirty="0"/>
              <a:t>związana jest z zasiedzeniem i staje się widoczna w okresie powyżej 5 lat od chwili zamieszkania </a:t>
            </a:r>
            <a:r>
              <a:rPr lang="pl-PL" sz="1100" dirty="0"/>
              <a:t>w przypadku osób nie urodzonych we Wrocławiu,</a:t>
            </a:r>
          </a:p>
          <a:p>
            <a:pPr marL="171450" lvl="0" indent="-171450">
              <a:buFont typeface="Arial"/>
              <a:buChar char="•"/>
            </a:pPr>
            <a:r>
              <a:rPr lang="pl-PL" sz="1100" b="1" dirty="0" smtClean="0"/>
              <a:t>uwidacznia </a:t>
            </a:r>
            <a:r>
              <a:rPr lang="pl-PL" sz="1100" b="1" dirty="0"/>
              <a:t>się w przypadku mieszańców żyjących w związku bez dzieci,</a:t>
            </a:r>
          </a:p>
          <a:p>
            <a:pPr marL="171450" lvl="0" indent="-171450">
              <a:buFont typeface="Arial"/>
              <a:buChar char="•"/>
            </a:pPr>
            <a:r>
              <a:rPr lang="pl-PL" sz="1100" b="1" dirty="0"/>
              <a:t>jest bardziej typowa dla osób aktywnych ekonomicznie</a:t>
            </a:r>
            <a:r>
              <a:rPr lang="pl-PL" sz="1100" dirty="0"/>
              <a:t>,</a:t>
            </a:r>
          </a:p>
          <a:p>
            <a:pPr marL="171450" lvl="0" indent="-171450">
              <a:buFont typeface="Arial"/>
              <a:buChar char="•"/>
            </a:pPr>
            <a:r>
              <a:rPr lang="pl-PL" sz="1100" b="1" dirty="0"/>
              <a:t>charakteryzuje mieszkańców bloków wybudowanych po 90-tym roku</a:t>
            </a:r>
            <a:r>
              <a:rPr lang="pl-PL" sz="1100" dirty="0"/>
              <a:t>,</a:t>
            </a:r>
          </a:p>
          <a:p>
            <a:pPr marL="171450" lvl="0" indent="-171450">
              <a:buFont typeface="Arial"/>
              <a:buChar char="•"/>
            </a:pPr>
            <a:r>
              <a:rPr lang="pl-PL" sz="1100" b="1" dirty="0"/>
              <a:t>wyróżnia osoby mieszkające na osiedlach/w domach grodzonych-monitorowanych</a:t>
            </a:r>
            <a:r>
              <a:rPr lang="pl-PL" sz="1100" dirty="0"/>
              <a:t>.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6972" y="5763068"/>
            <a:ext cx="4395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Przeciętna </a:t>
            </a:r>
            <a:r>
              <a:rPr lang="pl-PL" sz="1200" dirty="0"/>
              <a:t>i </a:t>
            </a:r>
            <a:r>
              <a:rPr lang="pl-PL" sz="1200" dirty="0" smtClean="0"/>
              <a:t>wysoka aktywność społeczna</a:t>
            </a:r>
            <a:r>
              <a:rPr lang="pl-PL" sz="1200" b="1" dirty="0" smtClean="0"/>
              <a:t> </a:t>
            </a:r>
            <a:r>
              <a:rPr lang="pl-PL" sz="1200" b="1" dirty="0"/>
              <a:t>nie </a:t>
            </a:r>
            <a:r>
              <a:rPr lang="pl-PL" sz="1200" b="1" dirty="0" smtClean="0"/>
              <a:t>wyróżnia respondentów istotnie </a:t>
            </a:r>
            <a:r>
              <a:rPr lang="pl-PL" sz="1200" dirty="0"/>
              <a:t>pod względem wykształcenia, wieku, </a:t>
            </a:r>
            <a:r>
              <a:rPr lang="pl-PL" sz="1200" dirty="0" smtClean="0"/>
              <a:t>płci oraz statusu </a:t>
            </a:r>
            <a:r>
              <a:rPr lang="pl-PL" sz="1200" dirty="0"/>
              <a:t>ekonomicznego.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4445127" y="4082929"/>
            <a:ext cx="44808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b="1" dirty="0" smtClean="0"/>
              <a:t>Aktywność obywatelska i społeczna podsumowanie. W okresie 12 m-</a:t>
            </a:r>
            <a:r>
              <a:rPr lang="pl-PL" sz="1300" b="1" dirty="0" err="1" smtClean="0"/>
              <a:t>cy</a:t>
            </a:r>
            <a:r>
              <a:rPr lang="pl-PL" sz="1300" b="1" dirty="0" smtClean="0"/>
              <a:t> od chwili pomiaru:</a:t>
            </a:r>
          </a:p>
          <a:p>
            <a:pPr marL="171450" indent="-171450">
              <a:buFont typeface="Arial"/>
              <a:buChar char="•"/>
            </a:pPr>
            <a:r>
              <a:rPr lang="pl-PL" sz="1300" dirty="0" smtClean="0"/>
              <a:t>brak aktywności </a:t>
            </a:r>
            <a:r>
              <a:rPr lang="pl-PL" sz="1300" dirty="0"/>
              <a:t>społecznej </a:t>
            </a:r>
            <a:r>
              <a:rPr lang="pl-PL" sz="1300" dirty="0" smtClean="0"/>
              <a:t>wykazuje 57,9</a:t>
            </a:r>
            <a:r>
              <a:rPr lang="pl-PL" sz="1300" dirty="0"/>
              <a:t>% </a:t>
            </a:r>
            <a:r>
              <a:rPr lang="pl-PL" sz="1300" dirty="0" err="1" smtClean="0"/>
              <a:t>resp</a:t>
            </a:r>
            <a:r>
              <a:rPr lang="pl-PL" sz="1300" dirty="0" smtClean="0"/>
              <a:t>., </a:t>
            </a:r>
          </a:p>
          <a:p>
            <a:pPr marL="171450" indent="-171450">
              <a:buFont typeface="Arial"/>
              <a:buChar char="•"/>
            </a:pPr>
            <a:r>
              <a:rPr lang="pl-PL" sz="1300" dirty="0" smtClean="0"/>
              <a:t>brak </a:t>
            </a:r>
            <a:r>
              <a:rPr lang="pl-PL" sz="1300" dirty="0"/>
              <a:t>aktywności </a:t>
            </a:r>
            <a:r>
              <a:rPr lang="pl-PL" sz="1300" dirty="0" smtClean="0"/>
              <a:t>obywatelskiej wykazuje 11,9% </a:t>
            </a:r>
            <a:r>
              <a:rPr lang="pl-PL" sz="1300" dirty="0" err="1" smtClean="0"/>
              <a:t>resp</a:t>
            </a:r>
            <a:r>
              <a:rPr lang="pl-PL" sz="1300" dirty="0" smtClean="0"/>
              <a:t>.,</a:t>
            </a:r>
          </a:p>
          <a:p>
            <a:pPr marL="171450" indent="-171450">
              <a:buFont typeface="Arial"/>
              <a:buChar char="•"/>
            </a:pPr>
            <a:r>
              <a:rPr lang="pl-PL" sz="1300" dirty="0"/>
              <a:t>znaczna aktywność </a:t>
            </a:r>
            <a:r>
              <a:rPr lang="pl-PL" sz="1300" dirty="0" smtClean="0"/>
              <a:t>społeczna </a:t>
            </a:r>
            <a:r>
              <a:rPr lang="pl-PL" sz="1300" dirty="0"/>
              <a:t>wykazuje17,7% </a:t>
            </a:r>
            <a:r>
              <a:rPr lang="pl-PL" sz="1300" dirty="0" err="1"/>
              <a:t>resp</a:t>
            </a:r>
            <a:r>
              <a:rPr lang="pl-PL" sz="1300" dirty="0" smtClean="0"/>
              <a:t>.,</a:t>
            </a:r>
          </a:p>
          <a:p>
            <a:pPr marL="171450" indent="-171450">
              <a:buFont typeface="Arial"/>
              <a:buChar char="•"/>
            </a:pPr>
            <a:r>
              <a:rPr lang="pl-PL" sz="1300" dirty="0" smtClean="0"/>
              <a:t>znaczna aktywność </a:t>
            </a:r>
            <a:r>
              <a:rPr lang="pl-PL" sz="1300" dirty="0"/>
              <a:t>obywatelska wykazuje </a:t>
            </a:r>
            <a:r>
              <a:rPr lang="pl-PL" sz="1300" dirty="0" smtClean="0"/>
              <a:t>34,7% </a:t>
            </a:r>
            <a:r>
              <a:rPr lang="pl-PL" sz="1300" dirty="0" err="1" smtClean="0"/>
              <a:t>resp</a:t>
            </a:r>
            <a:r>
              <a:rPr lang="pl-PL" sz="1300" dirty="0" smtClean="0"/>
              <a:t>.,</a:t>
            </a:r>
          </a:p>
          <a:p>
            <a:pPr marL="171450" indent="-171450">
              <a:buFont typeface="Arial"/>
              <a:buChar char="•"/>
            </a:pPr>
            <a:r>
              <a:rPr lang="pl-PL" sz="1300" dirty="0"/>
              <a:t>b</a:t>
            </a:r>
            <a:r>
              <a:rPr lang="pl-PL" sz="1300" dirty="0" smtClean="0"/>
              <a:t>rak aktywności społecznej i </a:t>
            </a:r>
            <a:r>
              <a:rPr lang="pl-PL" sz="1300" dirty="0"/>
              <a:t>obywatelskiej wykazuje </a:t>
            </a:r>
            <a:r>
              <a:rPr lang="pl-PL" sz="1300" dirty="0" smtClean="0"/>
              <a:t>9,6% </a:t>
            </a:r>
            <a:r>
              <a:rPr lang="pl-PL" sz="1300" dirty="0" err="1" smtClean="0"/>
              <a:t>resp</a:t>
            </a:r>
            <a:r>
              <a:rPr lang="pl-PL" sz="1300" dirty="0" smtClean="0"/>
              <a:t>.,</a:t>
            </a:r>
          </a:p>
          <a:p>
            <a:pPr marL="171450" indent="-171450">
              <a:buFont typeface="Arial"/>
              <a:buChar char="•"/>
            </a:pPr>
            <a:r>
              <a:rPr lang="pl-PL" sz="1300" dirty="0" smtClean="0"/>
              <a:t>znaczną aktywność społeczną i obywatelską wykazuje 8,0% </a:t>
            </a:r>
            <a:r>
              <a:rPr lang="pl-PL" sz="1300" dirty="0" err="1" smtClean="0"/>
              <a:t>resp</a:t>
            </a:r>
            <a:r>
              <a:rPr lang="pl-PL" sz="1300" dirty="0" smtClean="0"/>
              <a:t>.</a:t>
            </a:r>
            <a:endParaRPr lang="pl-PL" sz="13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774640"/>
            <a:ext cx="4572000" cy="188702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33126" y="1815591"/>
            <a:ext cx="368518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/>
              <a:t>Aktywność społeczna (indeks) </a:t>
            </a:r>
            <a:r>
              <a:rPr lang="pl-PL" sz="1200" dirty="0" smtClean="0"/>
              <a:t>to:</a:t>
            </a:r>
          </a:p>
          <a:p>
            <a:r>
              <a:rPr lang="pl-PL" sz="1200" dirty="0" smtClean="0"/>
              <a:t>-interesowanie się sprawami rejonu zamieszkania i miasta, </a:t>
            </a:r>
          </a:p>
          <a:p>
            <a:r>
              <a:rPr lang="pl-PL" sz="1200" dirty="0" smtClean="0"/>
              <a:t>-działanie na rzecz spraw osiedla i miasta</a:t>
            </a:r>
          </a:p>
          <a:p>
            <a:r>
              <a:rPr lang="pl-PL" sz="1200" b="1" dirty="0" smtClean="0"/>
              <a:t>Aktywność obywatelska (indeks)</a:t>
            </a:r>
            <a:r>
              <a:rPr lang="pl-PL" sz="1200" dirty="0" smtClean="0"/>
              <a:t> to:</a:t>
            </a:r>
          </a:p>
          <a:p>
            <a:r>
              <a:rPr lang="pl-PL" sz="1200" dirty="0" smtClean="0"/>
              <a:t>-uczestnictwo w ostatnich wyborach do parlamentu -krajowego i europejskiego, </a:t>
            </a:r>
          </a:p>
          <a:p>
            <a:r>
              <a:rPr lang="pl-PL" sz="1200" dirty="0" smtClean="0"/>
              <a:t>-uczestnictwo w wyborach samorządowych </a:t>
            </a:r>
          </a:p>
          <a:p>
            <a:r>
              <a:rPr lang="pl-PL" sz="1200" dirty="0" smtClean="0"/>
              <a:t>-uczestnictwo w referendum miejskim</a:t>
            </a:r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333126" y="-71495"/>
            <a:ext cx="445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/>
              <a:t>III. kwestia miejska i postawy pro-miejskie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32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Sprawy </a:t>
            </a:r>
            <a:r>
              <a:rPr lang="pl-PL" dirty="0" smtClean="0"/>
              <a:t>miejskie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83" y="1618274"/>
            <a:ext cx="8308217" cy="3607403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20752" y="-80973"/>
            <a:ext cx="445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/>
              <a:t>III. kwestia miejska i postawy pro-miejskie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99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18869"/>
            <a:ext cx="7475972" cy="785703"/>
          </a:xfrm>
        </p:spPr>
        <p:txBody>
          <a:bodyPr/>
          <a:lstStyle/>
          <a:p>
            <a:r>
              <a:rPr lang="pl-PL" dirty="0" smtClean="0"/>
              <a:t>Postawy pro-miejskie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57200" y="5808624"/>
            <a:ext cx="7743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Wyniki badań pokazują jednoznacznie, że mieszkańcy aby zapewnić rozwój miasta i jakości życia skłonni są poddać się dwóm rodzajom ograniczeń: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Związanym </a:t>
            </a:r>
            <a:r>
              <a:rPr lang="pl-PL" sz="1200" dirty="0"/>
              <a:t>z ograniczeniem ruchu samochodowego w mieście</a:t>
            </a:r>
          </a:p>
          <a:p>
            <a:pPr marL="171450" lvl="0" indent="-171450">
              <a:buFont typeface="Arial"/>
              <a:buChar char="•"/>
            </a:pPr>
            <a:r>
              <a:rPr lang="pl-PL" sz="1200" dirty="0"/>
              <a:t>Związanym z działaniami na rzecz poprawy środowiska naturalnego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4572"/>
            <a:ext cx="7061746" cy="470405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57200" y="-110041"/>
            <a:ext cx="445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/>
              <a:t>III. kwestia miejska i postawy pro-miejskie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39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372" y="456759"/>
            <a:ext cx="8914260" cy="870061"/>
          </a:xfrm>
        </p:spPr>
        <p:txBody>
          <a:bodyPr>
            <a:noAutofit/>
          </a:bodyPr>
          <a:lstStyle/>
          <a:p>
            <a:r>
              <a:rPr lang="pl-PL" sz="2800" dirty="0"/>
              <a:t>Priorytety rozwoju </a:t>
            </a:r>
            <a:r>
              <a:rPr lang="pl-PL" sz="2800" dirty="0" smtClean="0"/>
              <a:t>miasta</a:t>
            </a: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118372" y="-75849"/>
            <a:ext cx="7174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/>
              <a:t>IV. preferencje celów oraz modeli rozwoju strategicznego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069" y="1120625"/>
            <a:ext cx="6814837" cy="443736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18372" y="4734342"/>
            <a:ext cx="4572000" cy="212365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lvl="0"/>
            <a:r>
              <a:rPr lang="pl-PL" sz="1200" b="1" dirty="0">
                <a:solidFill>
                  <a:srgbClr val="FF0000"/>
                </a:solidFill>
              </a:rPr>
              <a:t>Pierwszy obszar – wskazywany przez 45-44% respondentów</a:t>
            </a:r>
            <a:r>
              <a:rPr lang="pl-PL" sz="1200" dirty="0">
                <a:solidFill>
                  <a:srgbClr val="FF0000"/>
                </a:solidFill>
              </a:rPr>
              <a:t> - </a:t>
            </a:r>
            <a:r>
              <a:rPr lang="pl-PL" sz="1200" b="1" dirty="0">
                <a:solidFill>
                  <a:srgbClr val="FF0000"/>
                </a:solidFill>
              </a:rPr>
              <a:t>tworzą „cele miejskie”</a:t>
            </a:r>
            <a:r>
              <a:rPr lang="pl-PL" sz="1200" dirty="0">
                <a:solidFill>
                  <a:srgbClr val="FF0000"/>
                </a:solidFill>
              </a:rPr>
              <a:t> </a:t>
            </a:r>
            <a:r>
              <a:rPr lang="pl-PL" sz="1200" dirty="0"/>
              <a:t>– podkreślające rolę dobra wspólnego w tworzeniu jakości życia mieszkańców, związane z polityką proekologiczną, rewitalizacji obszarów miasta i polityką transportową.</a:t>
            </a:r>
          </a:p>
          <a:p>
            <a:pPr lvl="0"/>
            <a:r>
              <a:rPr lang="pl-PL" sz="1200" b="1" dirty="0">
                <a:solidFill>
                  <a:srgbClr val="008000"/>
                </a:solidFill>
              </a:rPr>
              <a:t>Drugi obszar – wskazywany przez 32-18% mieszkańców – tworzą „cele rozwoju i spójności społecznej”</a:t>
            </a:r>
            <a:r>
              <a:rPr lang="pl-PL" sz="1200" dirty="0">
                <a:solidFill>
                  <a:srgbClr val="008000"/>
                </a:solidFill>
              </a:rPr>
              <a:t> </a:t>
            </a:r>
            <a:r>
              <a:rPr lang="pl-PL" sz="1200" dirty="0"/>
              <a:t>(gospodarcze i społeczne). Związane z przedsiębiorczością, edukacją, wsparciem społecznym oraz dialogiem społecznym.</a:t>
            </a:r>
          </a:p>
          <a:p>
            <a:pPr lvl="0"/>
            <a:r>
              <a:rPr lang="pl-PL" sz="1200" b="1" dirty="0">
                <a:solidFill>
                  <a:srgbClr val="F1B142"/>
                </a:solidFill>
              </a:rPr>
              <a:t>Trzeci obszar – wskazywany przez 11-15% respondentów – tworzą </a:t>
            </a:r>
            <a:r>
              <a:rPr lang="pl-PL" sz="1200" b="1" dirty="0" smtClean="0">
                <a:solidFill>
                  <a:srgbClr val="F1B142"/>
                </a:solidFill>
              </a:rPr>
              <a:t>„cele </a:t>
            </a:r>
            <a:r>
              <a:rPr lang="pl-PL" sz="1200" b="1" dirty="0">
                <a:solidFill>
                  <a:srgbClr val="F1B142"/>
                </a:solidFill>
              </a:rPr>
              <a:t>polityki mieszkaniowej i </a:t>
            </a:r>
            <a:r>
              <a:rPr lang="pl-PL" sz="1200" b="1" dirty="0" smtClean="0">
                <a:solidFill>
                  <a:srgbClr val="F1B142"/>
                </a:solidFill>
              </a:rPr>
              <a:t>kulturalnej”.</a:t>
            </a:r>
            <a:endParaRPr lang="pl-PL" sz="1200" dirty="0">
              <a:solidFill>
                <a:srgbClr val="F1B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6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56759"/>
            <a:ext cx="6836096" cy="917447"/>
          </a:xfrm>
        </p:spPr>
        <p:txBody>
          <a:bodyPr>
            <a:noAutofit/>
          </a:bodyPr>
          <a:lstStyle/>
          <a:p>
            <a:r>
              <a:rPr lang="pl-PL" sz="3200" dirty="0"/>
              <a:t>Priorytety rozwoju miasta </a:t>
            </a:r>
            <a:r>
              <a:rPr lang="pl-PL" sz="3200" dirty="0" smtClean="0"/>
              <a:t>– wybrane  obszary szczególne</a:t>
            </a:r>
            <a:endParaRPr lang="pl-PL" sz="32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562100"/>
            <a:ext cx="4546600" cy="297079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42388"/>
            <a:ext cx="5715000" cy="361561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18372" y="-75849"/>
            <a:ext cx="7174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/>
              <a:t>IV. preferencje celów oraz modeli rozwoju strategicznego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3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0853" y="628172"/>
            <a:ext cx="8229600" cy="9906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Oczekiwana wizja miasta – marka Wrocław</a:t>
            </a:r>
            <a:endParaRPr lang="pl-PL" sz="3200" dirty="0"/>
          </a:p>
        </p:txBody>
      </p:sp>
      <p:sp>
        <p:nvSpPr>
          <p:cNvPr id="5" name="Prostokąt 4"/>
          <p:cNvSpPr/>
          <p:nvPr/>
        </p:nvSpPr>
        <p:spPr>
          <a:xfrm>
            <a:off x="90509" y="5037783"/>
            <a:ext cx="89487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/>
              <a:t>Dotychczasowa </a:t>
            </a:r>
            <a:r>
              <a:rPr lang="pl-PL" sz="1400" b="1" dirty="0"/>
              <a:t>wizja Wrocławia - miasta spotkań, kształtująca myślenie o mieście w ostatnim ćwierćwieczu, to wizja do pewnego stopnia </a:t>
            </a:r>
            <a:r>
              <a:rPr lang="pl-PL" sz="1400" b="1" dirty="0" smtClean="0"/>
              <a:t>już </a:t>
            </a:r>
            <a:r>
              <a:rPr lang="pl-PL" sz="1400" b="1" dirty="0"/>
              <a:t>spełniona i jako taka nie </a:t>
            </a:r>
            <a:r>
              <a:rPr lang="pl-PL" sz="1400" b="1" dirty="0" smtClean="0"/>
              <a:t>odpowiada wyzwaniom </a:t>
            </a:r>
            <a:r>
              <a:rPr lang="pl-PL" sz="1400" b="1" dirty="0"/>
              <a:t>rozwojowym i ambicjom samych mieszkańców. </a:t>
            </a:r>
            <a:endParaRPr lang="pl-PL" sz="1400" b="1" dirty="0" smtClean="0"/>
          </a:p>
          <a:p>
            <a:endParaRPr lang="pl-PL" sz="1400" dirty="0" smtClean="0"/>
          </a:p>
          <a:p>
            <a:pPr algn="just"/>
            <a:r>
              <a:rPr lang="pl-PL" sz="1400" dirty="0" smtClean="0"/>
              <a:t>Podstawowym </a:t>
            </a:r>
            <a:r>
              <a:rPr lang="pl-PL" sz="1400" dirty="0"/>
              <a:t>problemem jest jednak to, że oczekiwanie nowego rozdziału wrocławskiej narracji nie jest związane z jakąś jedną wizją, co uwidacznia się we wskazanych preferencjach, z których wynika, że żadna wyróżnionych nie ma pozycji dominującej.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12" y="1708259"/>
            <a:ext cx="8785645" cy="332952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18372" y="-75849"/>
            <a:ext cx="7174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/>
              <a:t>IV. preferencje celów oraz modeli rozwoju strategicznego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91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372" y="416920"/>
            <a:ext cx="8229600" cy="990600"/>
          </a:xfrm>
        </p:spPr>
        <p:txBody>
          <a:bodyPr>
            <a:noAutofit/>
          </a:bodyPr>
          <a:lstStyle/>
          <a:p>
            <a:r>
              <a:rPr lang="pl-PL" sz="3200" b="1" dirty="0"/>
              <a:t>Modele rozwoju strategicznego miasta</a:t>
            </a:r>
            <a:br>
              <a:rPr lang="pl-PL" sz="3200" b="1" dirty="0"/>
            </a:br>
            <a:endParaRPr lang="pl-PL" sz="3200" dirty="0"/>
          </a:p>
        </p:txBody>
      </p:sp>
      <p:sp>
        <p:nvSpPr>
          <p:cNvPr id="7" name="Prostokąt 6"/>
          <p:cNvSpPr/>
          <p:nvPr/>
        </p:nvSpPr>
        <p:spPr>
          <a:xfrm>
            <a:off x="5506777" y="1563943"/>
            <a:ext cx="3258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Ocena popularności profili nie </a:t>
            </a:r>
            <a:r>
              <a:rPr lang="pl-PL" sz="1200" dirty="0"/>
              <a:t>jest oczywista z uwagi na konieczność uwzględnienia całego układu czynników w </a:t>
            </a:r>
            <a:r>
              <a:rPr lang="pl-PL" sz="1200" dirty="0" smtClean="0"/>
              <a:t>profilach: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/>
              <a:t>N</a:t>
            </a:r>
            <a:r>
              <a:rPr lang="pl-PL" sz="1200" dirty="0" smtClean="0"/>
              <a:t>owoczesna gospodarka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Dobra edukacja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Bezpieczeństwo publiczne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Sprawny transport zbiorowy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Skuteczna polityka społeczna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Kultura (i widowiska) dla wszystkich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Wydolny układ drogowy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Przestrzeń mieszkaniowa nasycona zielenią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51660"/>
            <a:ext cx="4575673" cy="452970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72857" y="5657671"/>
            <a:ext cx="4976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Warto zaznaczyć, </a:t>
            </a:r>
            <a:r>
              <a:rPr lang="pl-PL" sz="1200" dirty="0" smtClean="0"/>
              <a:t>że aż </a:t>
            </a:r>
            <a:r>
              <a:rPr lang="pl-PL" sz="1200" dirty="0"/>
              <a:t>trzy profile pozostają w sferze szerokich zainteresowań mieszkańców, podczas gdy profil: Miasto stroszące się o zmniejszenie nierówności społecznych, jest ze sfery zainteresowań w znacznym stopniu wyłączony. </a:t>
            </a:r>
          </a:p>
          <a:p>
            <a:r>
              <a:rPr lang="pl-PL" sz="1200" dirty="0"/>
              <a:t>Wyniki porównań pokazują najistotniejszą rolę rolę czynnika „nowoczesna gospodarka” w układzie porównań.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861" y="4554484"/>
            <a:ext cx="3821062" cy="1719478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8372" y="-75849"/>
            <a:ext cx="7174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/>
              <a:t>IV. preferencje celów oraz modeli rozwoju strategicznego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1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41900"/>
            <a:ext cx="7153717" cy="907148"/>
          </a:xfrm>
        </p:spPr>
        <p:txBody>
          <a:bodyPr>
            <a:noAutofit/>
          </a:bodyPr>
          <a:lstStyle/>
          <a:p>
            <a:r>
              <a:rPr lang="pl-PL" sz="3200" b="1" dirty="0"/>
              <a:t>Modele rozwoju strategicznego </a:t>
            </a:r>
            <a:r>
              <a:rPr lang="pl-PL" sz="3200" b="1" dirty="0" smtClean="0"/>
              <a:t>miasta - podsumowanie</a:t>
            </a:r>
            <a:r>
              <a:rPr lang="pl-PL" sz="3200" b="1" dirty="0"/>
              <a:t/>
            </a:r>
            <a:br>
              <a:rPr lang="pl-PL" sz="3200" b="1" dirty="0"/>
            </a:b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457200" y="1824886"/>
            <a:ext cx="8229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/>
              <a:t>Profil 1 miasto nasycone zielenią, ze sprawnym transportem publicznym</a:t>
            </a:r>
            <a:r>
              <a:rPr lang="pl-PL" sz="1400" dirty="0"/>
              <a:t> – bardziej preferują osoby, które stosunkowo niedawno przyjechały do Wrocławia (mieszkają 6-10 lat), ale są w nim już zadomowione (zapewne również na rynku pracy, edukacji), które żyją w związku, ale jeszcze nie założyły rodziny, którym żyje się bardzo dobrze i które mieszkają na osiedlu grodzonym czy z monitoringiem. Co ważne są to osoby które wystawiają Wrocławiowi bardzo słabą lub słabą diagnozę rozwojową nie akceptując jego polityki rozwojowej</a:t>
            </a:r>
            <a:r>
              <a:rPr lang="pl-PL" sz="1400" dirty="0" smtClean="0"/>
              <a:t>.</a:t>
            </a:r>
          </a:p>
          <a:p>
            <a:pPr lvl="0"/>
            <a:endParaRPr lang="pl-PL" sz="1400" dirty="0"/>
          </a:p>
          <a:p>
            <a:pPr lvl="0"/>
            <a:r>
              <a:rPr lang="pl-PL" sz="1400" b="1" dirty="0"/>
              <a:t>Profil 2  miasto kreatywne z prężną gospodarką i dobrą edukacją</a:t>
            </a:r>
            <a:r>
              <a:rPr lang="pl-PL" sz="1400" dirty="0"/>
              <a:t> częściej preferują od ogółu osoby, które są we Wrocławiu od bardzo niedawna (mieszkają 1-5 lat), żyje im się na co najmniej średnim poziomie, które częściej mieszkają na osiedlu grodzonym czy z monitoringiem, które nie są szczególnie aktywne społecznie w działaniach na rzecz osiedla-miasta, które sprzeciwiają się tezie, że miasto się nie rozwija</a:t>
            </a:r>
            <a:r>
              <a:rPr lang="pl-PL" sz="1400" dirty="0" smtClean="0"/>
              <a:t>.</a:t>
            </a:r>
          </a:p>
          <a:p>
            <a:pPr lvl="0"/>
            <a:endParaRPr lang="pl-PL" sz="1400" dirty="0"/>
          </a:p>
          <a:p>
            <a:pPr lvl="0"/>
            <a:r>
              <a:rPr lang="pl-PL" sz="1400" b="1" dirty="0"/>
              <a:t>Profil 3  miasto troszczące się o zmniejszenie nierówności społecznych – </a:t>
            </a:r>
            <a:r>
              <a:rPr lang="pl-PL" sz="1400" dirty="0"/>
              <a:t>to profil </a:t>
            </a:r>
            <a:r>
              <a:rPr lang="pl-PL" sz="1400" dirty="0" smtClean="0"/>
              <a:t>osób, </a:t>
            </a:r>
            <a:r>
              <a:rPr lang="pl-PL" sz="1400" dirty="0"/>
              <a:t>które mieszkają we Wrocławiu relatywnie długo – powyżej 10 lat, osób żyjących na własnym utrzymaniu, którym żyje się bardzo biednie lub skromnie, które mieszkają w zwykłych (blokowych) przestrzeniach mieszkaniowych lub starych kamienicach i które uważają że dotychczasowy rozwój Wrocławia jest niesatysfakcjonujący</a:t>
            </a:r>
            <a:r>
              <a:rPr lang="pl-PL" sz="1400" dirty="0" smtClean="0"/>
              <a:t>.</a:t>
            </a:r>
          </a:p>
          <a:p>
            <a:pPr lvl="0"/>
            <a:endParaRPr lang="pl-PL" sz="1400" dirty="0"/>
          </a:p>
          <a:p>
            <a:pPr lvl="0"/>
            <a:r>
              <a:rPr lang="pl-PL" sz="1400" b="1" dirty="0"/>
              <a:t>Profil 4  miasto zrównoważone – </a:t>
            </a:r>
            <a:r>
              <a:rPr lang="pl-PL" sz="1400" dirty="0"/>
              <a:t>to perspektywa rozwojowa miasta szczególnie atrakcyjna dla osób w wieku emerytalnym, zakorzenionym we Wrocławiu, które odchowały już własne dzieci.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8372" y="-75849"/>
            <a:ext cx="7174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/>
              <a:t>IV. preferencje celów oraz modeli rozwoju strategicznego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210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93" y="1523999"/>
            <a:ext cx="8526707" cy="4953815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AutoNum type="romanUcPeriod"/>
            </a:pPr>
            <a:endParaRPr lang="pl-PL" sz="1600" b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pl-PL" sz="1600" b="1" dirty="0" smtClean="0"/>
              <a:t>Badania </a:t>
            </a:r>
            <a:r>
              <a:rPr lang="pl-PL" sz="1600" b="1" dirty="0"/>
              <a:t>miejskie realizowane w formule diagnoz społecznych często pomijają sposób widzenia spraw, który staje się ważny w momencie uruchomienia refleksyjnego myślenia o przyszłości</a:t>
            </a:r>
            <a:r>
              <a:rPr lang="pl-PL" sz="1600" dirty="0"/>
              <a:t>. Widać to wyraźnie jeśli weźmiemy pod uwagę różnicę między diagnozą rozwojową a wyborem celów strategicznych w myśleniu o </a:t>
            </a:r>
            <a:r>
              <a:rPr lang="pl-PL" sz="1600" dirty="0" smtClean="0"/>
              <a:t>przyszłości.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romanUcPeriod"/>
            </a:pPr>
            <a:r>
              <a:rPr lang="pl-PL" sz="1600" dirty="0" smtClean="0"/>
              <a:t> </a:t>
            </a:r>
            <a:r>
              <a:rPr lang="pl-PL" sz="1600" b="1" dirty="0" smtClean="0"/>
              <a:t>Specyfiką </a:t>
            </a:r>
            <a:r>
              <a:rPr lang="pl-PL" sz="1600" b="1" dirty="0"/>
              <a:t>refleksji strategicznej jest </a:t>
            </a:r>
            <a:r>
              <a:rPr lang="pl-PL" sz="1600" b="1" dirty="0" smtClean="0"/>
              <a:t>jest „strategiczność”, a nie widzenie </a:t>
            </a:r>
            <a:r>
              <a:rPr lang="pl-PL" sz="1600" b="1" dirty="0"/>
              <a:t>pewnych spraw jako przede wszystkim związanych z bieżącą polityką </a:t>
            </a:r>
            <a:r>
              <a:rPr lang="pl-PL" sz="1600" b="1" dirty="0" smtClean="0"/>
              <a:t>miejską</a:t>
            </a:r>
            <a:r>
              <a:rPr lang="pl-PL" sz="1600" dirty="0" smtClean="0"/>
              <a:t>. </a:t>
            </a:r>
            <a:r>
              <a:rPr lang="pl-PL" sz="1600" dirty="0"/>
              <a:t>Wyniki pokazały, że to co jest oceniane jako satysfakcjonujące dziś (diagnoza rozwojowa), nie będzie (strategicznym) wyborem na </a:t>
            </a:r>
            <a:r>
              <a:rPr lang="pl-PL" sz="1600" dirty="0" smtClean="0"/>
              <a:t>jutro.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romanUcPeriod"/>
            </a:pPr>
            <a:r>
              <a:rPr lang="pl-PL" sz="1600" b="1" dirty="0" smtClean="0"/>
              <a:t>Wymiar </a:t>
            </a:r>
            <a:r>
              <a:rPr lang="pl-PL" sz="1600" b="1" dirty="0"/>
              <a:t>strategiczny to wymiar wyborów jakościowych, a nie działań reaktywnych czy wypełniających deficyty</a:t>
            </a:r>
            <a:r>
              <a:rPr lang="pl-PL" sz="1600" dirty="0"/>
              <a:t>, </a:t>
            </a:r>
            <a:r>
              <a:rPr lang="pl-PL" sz="1600" dirty="0" smtClean="0"/>
              <a:t>które co prawda są ważne, ale </a:t>
            </a:r>
            <a:r>
              <a:rPr lang="pl-PL" sz="1600" dirty="0"/>
              <a:t>przynależą do sprawnego </a:t>
            </a:r>
            <a:r>
              <a:rPr lang="pl-PL" sz="1600" dirty="0" smtClean="0"/>
              <a:t>zarządzania miastem</a:t>
            </a:r>
            <a:endParaRPr lang="pl-PL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50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2400" b="1" dirty="0"/>
              <a:t>Mieszkańcy na temat bieżącej oceny potencjału Wrocławia </a:t>
            </a:r>
            <a:br>
              <a:rPr lang="pl-PL" sz="2400" b="1" dirty="0"/>
            </a:br>
            <a:r>
              <a:rPr lang="pl-PL" sz="2400" b="1" dirty="0"/>
              <a:t>i strategii rozwojowych miasta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3935" y="35052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dirty="0" smtClean="0"/>
              <a:t>Prezentacja wyników </a:t>
            </a:r>
            <a:r>
              <a:rPr lang="pl-PL" dirty="0"/>
              <a:t>badań nad założeniami Strategii Wrocław </a:t>
            </a:r>
            <a:r>
              <a:rPr lang="pl-PL" dirty="0" smtClean="0"/>
              <a:t>2030</a:t>
            </a:r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r"/>
            <a:r>
              <a:rPr lang="pl-PL" sz="1800" dirty="0"/>
              <a:t>dr Jacek Pluta</a:t>
            </a:r>
          </a:p>
          <a:p>
            <a:pPr algn="r"/>
            <a:r>
              <a:rPr lang="pl-PL" sz="1800" dirty="0"/>
              <a:t>Uniwersytet Wrocławski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273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93" y="1639463"/>
            <a:ext cx="8526707" cy="526122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 smtClean="0"/>
              <a:t>IV. </a:t>
            </a:r>
            <a:r>
              <a:rPr lang="pl-PL" sz="1400" dirty="0"/>
              <a:t>Z przeprowadzonych badań społecznych przede wszystkim </a:t>
            </a:r>
            <a:r>
              <a:rPr lang="pl-PL" sz="1400" b="1" dirty="0"/>
              <a:t>wyłania się miejskość rozumiana jako</a:t>
            </a:r>
            <a:r>
              <a:rPr lang="pl-PL" sz="1400" dirty="0"/>
              <a:t>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l-PL" sz="1400" b="1" dirty="0"/>
              <a:t>oczekiwanie życia w wygodnym mieście</a:t>
            </a:r>
            <a:r>
              <a:rPr lang="pl-PL" sz="1400" dirty="0"/>
              <a:t>, które stwarza warunki życia związane z określonymi (akceptowalnymi) standardami cywilizacyjnymi, jak dobra komunikacja czy funkcjonalna-zrewitalizowana przestrzeń miejska nie tylko domknięta obszarem centrum miasta.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400" b="1" dirty="0"/>
              <a:t>troska o otoczenie przyrodnicze.</a:t>
            </a:r>
            <a:r>
              <a:rPr lang="pl-PL" sz="1400" dirty="0"/>
              <a:t> </a:t>
            </a:r>
            <a:r>
              <a:rPr lang="pl-PL" sz="1400" dirty="0" smtClean="0"/>
              <a:t> Są to </a:t>
            </a:r>
            <a:r>
              <a:rPr lang="pl-PL" sz="1400" b="1" dirty="0" smtClean="0"/>
              <a:t>oczekiwania związane </a:t>
            </a:r>
            <a:r>
              <a:rPr lang="pl-PL" sz="1400" b="1" dirty="0"/>
              <a:t>z dużymi jak i małymi przestrzeniami zieleni</a:t>
            </a:r>
            <a:r>
              <a:rPr lang="pl-PL" sz="1400" dirty="0"/>
              <a:t> (parki, lasy, jak też skwery, a niekiedy ogródki działkowe</a:t>
            </a:r>
            <a:r>
              <a:rPr lang="pl-PL" sz="1400" dirty="0" smtClean="0"/>
              <a:t>). </a:t>
            </a:r>
            <a:r>
              <a:rPr lang="pl-PL" sz="1400" dirty="0"/>
              <a:t>Otoczenie przyrodnicze tworzy odrębny od ludyczności własny ekosystem, którego ważnym elementem jest czyste powietrze. Jest to stosunkowo nowy element miejskiej </a:t>
            </a:r>
            <a:r>
              <a:rPr lang="pl-PL" sz="1400" dirty="0" smtClean="0"/>
              <a:t>narracji, </a:t>
            </a:r>
            <a:r>
              <a:rPr lang="pl-PL" sz="1400" dirty="0"/>
              <a:t>ale wyjątkowo silnie zaznaczony.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l-PL" sz="1400" b="1" dirty="0" smtClean="0"/>
              <a:t>postawy </a:t>
            </a:r>
            <a:r>
              <a:rPr lang="pl-PL" sz="1400" b="1" dirty="0"/>
              <a:t>pro-miejskie.</a:t>
            </a:r>
            <a:r>
              <a:rPr lang="pl-PL" sz="1400" dirty="0"/>
              <a:t> W kontekście bieżących dyskusji i sporów istotnym elementem myślenia strategicznego (tworzenia różnicy w jakości) </a:t>
            </a:r>
            <a:r>
              <a:rPr lang="pl-PL" sz="1400" b="1" dirty="0"/>
              <a:t>jest </a:t>
            </a:r>
            <a:r>
              <a:rPr lang="pl-PL" sz="1400" b="1" dirty="0" smtClean="0"/>
              <a:t>„troska o miasto” i zasadnicza </a:t>
            </a:r>
            <a:r>
              <a:rPr lang="pl-PL" sz="1400" b="1" dirty="0"/>
              <a:t>zgoda mieszkańców na wprowadzenie i pooddawanie się rygorom związanym z dobrem </a:t>
            </a:r>
            <a:r>
              <a:rPr lang="pl-PL" sz="1400" b="1" dirty="0" smtClean="0"/>
              <a:t>publicznym, </a:t>
            </a:r>
            <a:r>
              <a:rPr lang="pl-PL" sz="1400" b="1" dirty="0"/>
              <a:t>o ile prowadzą one do zapewnienia standardu życi</a:t>
            </a:r>
            <a:r>
              <a:rPr lang="pl-PL" sz="1200" b="1" dirty="0"/>
              <a:t>a</a:t>
            </a:r>
            <a:r>
              <a:rPr lang="pl-PL" sz="1200" b="1" dirty="0" smtClean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971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93" y="1524000"/>
            <a:ext cx="8526707" cy="5261224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 smtClean="0"/>
              <a:t>V. </a:t>
            </a:r>
            <a:r>
              <a:rPr lang="pl-PL" sz="1400" b="1" dirty="0"/>
              <a:t>Miejskość nie jest elementem polityki nadganiania </a:t>
            </a:r>
            <a:r>
              <a:rPr lang="pl-PL" sz="1400" b="1" dirty="0" err="1"/>
              <a:t>zapóźnień</a:t>
            </a:r>
            <a:r>
              <a:rPr lang="pl-PL" sz="1400" b="1" dirty="0"/>
              <a:t> rozwojowych</a:t>
            </a:r>
            <a:r>
              <a:rPr lang="pl-PL" sz="1400" dirty="0"/>
              <a:t>, elementem polityki społecznej czy sferą zredukowaną do politycznej walki o „prawo do miasta”, ale </a:t>
            </a:r>
            <a:r>
              <a:rPr lang="pl-PL" sz="1400" b="1" dirty="0"/>
              <a:t>bardziej wyrazem aspiracji i wyzwalania potencjału miasta. </a:t>
            </a:r>
            <a:r>
              <a:rPr lang="pl-PL" sz="1400" dirty="0"/>
              <a:t>Można takie myślenie oprzeć na kilku elementach: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l-PL" sz="1400" dirty="0"/>
              <a:t>po pierwsze na </a:t>
            </a:r>
            <a:r>
              <a:rPr lang="pl-PL" sz="1400" b="1" dirty="0"/>
              <a:t>konieczności </a:t>
            </a:r>
            <a:r>
              <a:rPr lang="pl-PL" sz="1400" b="1" dirty="0" smtClean="0"/>
              <a:t>wskazania nowych </a:t>
            </a:r>
            <a:r>
              <a:rPr lang="pl-PL" sz="1400" b="1" dirty="0"/>
              <a:t>celów rozwoju strategicznego </a:t>
            </a:r>
            <a:r>
              <a:rPr lang="pl-PL" sz="1400" dirty="0"/>
              <a:t>w oparciu o te obszary polityk miejskich, które nie były dotychczas rozwijane lub rozwijane w niedostatecznym stopniu. Co oznacza względne redukowanie strategicznej roli tego co jest priorytetem dzisiejszym,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l-PL" sz="1400" dirty="0"/>
              <a:t>po drugie </a:t>
            </a:r>
            <a:r>
              <a:rPr lang="pl-PL" sz="1400" b="1" dirty="0"/>
              <a:t>warunkiem uruchomienia potencjału miasta staje się zachowanie spójności społecznej. </a:t>
            </a:r>
            <a:r>
              <a:rPr lang="pl-PL" sz="1400" dirty="0"/>
              <a:t>Jej elementami jest zarówno </a:t>
            </a:r>
            <a:r>
              <a:rPr lang="pl-PL" sz="1400" b="1" dirty="0"/>
              <a:t>stabilna baza ekonomiczna </a:t>
            </a:r>
            <a:r>
              <a:rPr lang="pl-PL" sz="1400" b="1" dirty="0" smtClean="0"/>
              <a:t>miasta, </a:t>
            </a:r>
            <a:r>
              <a:rPr lang="pl-PL" sz="1400" b="1" dirty="0"/>
              <a:t>efektywna polityka społeczna</a:t>
            </a:r>
            <a:r>
              <a:rPr lang="pl-PL" sz="1400" dirty="0"/>
              <a:t>, jak też </a:t>
            </a:r>
            <a:r>
              <a:rPr lang="pl-PL" sz="1400" b="1" dirty="0"/>
              <a:t>rozwijanie dialogu społecznego z mieszkańcami</a:t>
            </a:r>
            <a:r>
              <a:rPr lang="pl-PL" sz="1400" dirty="0"/>
              <a:t>,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l-PL" sz="1400" dirty="0"/>
              <a:t>po trzecie ważnym warunkiem wykorzystania potencjału jest kontrola otoczenia rozumiana jako </a:t>
            </a:r>
            <a:r>
              <a:rPr lang="pl-PL" sz="1400" b="1" dirty="0"/>
              <a:t>kontrola </a:t>
            </a:r>
            <a:r>
              <a:rPr lang="pl-PL" sz="1400" b="1" dirty="0" smtClean="0"/>
              <a:t>ryzyk</a:t>
            </a:r>
            <a:r>
              <a:rPr lang="pl-PL" sz="1400" dirty="0" smtClean="0"/>
              <a:t>,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l-PL" sz="1400" dirty="0" smtClean="0"/>
              <a:t>po </a:t>
            </a:r>
            <a:r>
              <a:rPr lang="pl-PL" sz="1400" dirty="0"/>
              <a:t>czwarte elementem miejskości jest </a:t>
            </a:r>
            <a:r>
              <a:rPr lang="pl-PL" sz="1400" b="1" dirty="0"/>
              <a:t>przeświadczenie o konieczności budowania nowej narracji Wrocławia – tworzenia nowej marki</a:t>
            </a:r>
            <a:r>
              <a:rPr lang="pl-PL" sz="1400" dirty="0"/>
              <a:t>, której najważniejszym punktem jest </a:t>
            </a:r>
            <a:r>
              <a:rPr lang="pl-PL" sz="1400" dirty="0" smtClean="0"/>
              <a:t>postulat odchodzenia od idei: „Wrocław </a:t>
            </a:r>
            <a:r>
              <a:rPr lang="pl-PL" sz="1400" dirty="0"/>
              <a:t>– miasto </a:t>
            </a:r>
            <a:r>
              <a:rPr lang="pl-PL" sz="1400" dirty="0" smtClean="0"/>
              <a:t>spotkań”.</a:t>
            </a:r>
            <a:endParaRPr lang="pl-PL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294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550" y="340395"/>
            <a:ext cx="8229600" cy="990600"/>
          </a:xfrm>
        </p:spPr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8747" y="1299891"/>
            <a:ext cx="8526707" cy="5261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200" dirty="0" smtClean="0"/>
              <a:t>VI . </a:t>
            </a:r>
            <a:r>
              <a:rPr lang="pl-PL" sz="1200" dirty="0"/>
              <a:t>Osobną </a:t>
            </a:r>
            <a:r>
              <a:rPr lang="pl-PL" sz="1200" b="1" dirty="0"/>
              <a:t>uwagę należy poświęcić dokonanym wyborom strategicznym </a:t>
            </a:r>
            <a:r>
              <a:rPr lang="pl-PL" sz="1200" dirty="0"/>
              <a:t>– hierarchiom celów, a raczej sposobom ich odczytania w kontekście całości badań. W ankiecie widoczne są cztery zasadnicze podejścia do tej kwestii</a:t>
            </a:r>
            <a:r>
              <a:rPr lang="pl-PL" sz="1200" dirty="0" smtClean="0"/>
              <a:t>:</a:t>
            </a:r>
          </a:p>
          <a:p>
            <a:r>
              <a:rPr lang="pl-PL" sz="1200" dirty="0" smtClean="0"/>
              <a:t>poprzez </a:t>
            </a:r>
            <a:r>
              <a:rPr lang="pl-PL" sz="1200" dirty="0"/>
              <a:t>ustalenie hierarchii celów, </a:t>
            </a:r>
            <a:endParaRPr lang="pl-PL" sz="1200" dirty="0" smtClean="0"/>
          </a:p>
          <a:p>
            <a:r>
              <a:rPr lang="pl-PL" sz="1200" dirty="0" smtClean="0"/>
              <a:t>poprzez </a:t>
            </a:r>
            <a:r>
              <a:rPr lang="pl-PL" sz="1200" dirty="0"/>
              <a:t>sformułowanie wizji </a:t>
            </a:r>
            <a:r>
              <a:rPr lang="pl-PL" sz="1200" dirty="0" smtClean="0"/>
              <a:t>(marki) miasta,</a:t>
            </a:r>
          </a:p>
          <a:p>
            <a:r>
              <a:rPr lang="pl-PL" sz="1200" dirty="0"/>
              <a:t>p</a:t>
            </a:r>
            <a:r>
              <a:rPr lang="pl-PL" sz="1200" dirty="0" smtClean="0"/>
              <a:t>oprzez kontrolę ryzyk,</a:t>
            </a:r>
          </a:p>
          <a:p>
            <a:r>
              <a:rPr lang="pl-PL" sz="1200" dirty="0" smtClean="0"/>
              <a:t>poprzez </a:t>
            </a:r>
            <a:r>
              <a:rPr lang="pl-PL" sz="1200" dirty="0"/>
              <a:t>analizę łącznego oddziaływania czynników rozwojowych. </a:t>
            </a:r>
            <a:endParaRPr lang="pl-PL" sz="1200" dirty="0" smtClean="0"/>
          </a:p>
          <a:p>
            <a:pPr marL="0" indent="0">
              <a:buNone/>
            </a:pPr>
            <a:endParaRPr lang="pl-PL" sz="1200" dirty="0"/>
          </a:p>
          <a:p>
            <a:pPr algn="just"/>
            <a:r>
              <a:rPr lang="pl-PL" sz="1200" b="1" dirty="0" smtClean="0"/>
              <a:t>Układ </a:t>
            </a:r>
            <a:r>
              <a:rPr lang="pl-PL" sz="1200" b="1" dirty="0"/>
              <a:t>hierarchiczny </a:t>
            </a:r>
            <a:r>
              <a:rPr lang="pl-PL" sz="1200" b="1" dirty="0" smtClean="0"/>
              <a:t>celów strategicznych </a:t>
            </a:r>
            <a:r>
              <a:rPr lang="pl-PL" sz="1200" dirty="0" smtClean="0"/>
              <a:t>jest </a:t>
            </a:r>
            <a:r>
              <a:rPr lang="pl-PL" sz="1200" dirty="0"/>
              <a:t>najbardziej czytelny w odniesieniu do obszarów polityki miejskiej. W znacznym stopniu </a:t>
            </a:r>
            <a:r>
              <a:rPr lang="pl-PL" sz="1200" b="1" dirty="0"/>
              <a:t>zawiera w sobie nowy paradygmat miasta poprzez opozycję do diagnozy rozwojowej w jej istotnych kwestiach</a:t>
            </a:r>
            <a:r>
              <a:rPr lang="pl-PL" sz="1200" dirty="0"/>
              <a:t>. Jak wspomniano nie jest to opozycja negatywna ile dająca nowy początek. W przypadku najważniejszych hierarchii celów potrzebna jest wyraźna zmiana, po to by móc pójść dalej poza wytarte ścieżki</a:t>
            </a:r>
            <a:r>
              <a:rPr lang="pl-PL" sz="1200" dirty="0" smtClean="0"/>
              <a:t>.</a:t>
            </a:r>
          </a:p>
          <a:p>
            <a:pPr algn="just"/>
            <a:r>
              <a:rPr lang="pl-PL" sz="1200" b="1" dirty="0" smtClean="0"/>
              <a:t>W </a:t>
            </a:r>
            <a:r>
              <a:rPr lang="pl-PL" sz="1200" b="1" dirty="0"/>
              <a:t>przypadku weryfikacji wizji </a:t>
            </a:r>
            <a:r>
              <a:rPr lang="pl-PL" sz="1200" b="1" dirty="0" smtClean="0"/>
              <a:t>miasta</a:t>
            </a:r>
            <a:r>
              <a:rPr lang="pl-PL" sz="1200" dirty="0" smtClean="0"/>
              <a:t>, </a:t>
            </a:r>
            <a:r>
              <a:rPr lang="pl-PL" sz="1200" dirty="0"/>
              <a:t>t</a:t>
            </a:r>
            <a:r>
              <a:rPr lang="pl-PL" sz="1200" dirty="0" smtClean="0"/>
              <a:t>ak </a:t>
            </a:r>
            <a:r>
              <a:rPr lang="pl-PL" sz="1200" dirty="0"/>
              <a:t>jak w ujęciu </a:t>
            </a:r>
            <a:r>
              <a:rPr lang="pl-PL" sz="1200" dirty="0" smtClean="0"/>
              <a:t>hierarchicznym, </a:t>
            </a:r>
            <a:r>
              <a:rPr lang="pl-PL" sz="1200" b="1" dirty="0"/>
              <a:t>wyłoniła się chęć budowania czegoś nowego, głownie z potrzeby wyrażenia wzrastających aspiracji</a:t>
            </a:r>
            <a:r>
              <a:rPr lang="pl-PL" sz="1200" dirty="0"/>
              <a:t>. Jednak wizja „</a:t>
            </a:r>
            <a:r>
              <a:rPr lang="pl-PL" sz="1200" dirty="0" smtClean="0"/>
              <a:t>czego </a:t>
            </a:r>
            <a:r>
              <a:rPr lang="pl-PL" sz="1200" dirty="0"/>
              <a:t>ma już nie być” nie daje oczywistych rozstrzygnięć w kierunku „co to ma być”. Istniejące wybory, gdyby szukać wspólnych mianowników, sugerują wyjście poza schemat nadganiania w kierunku zaznaczenia swojej obecności – choćby poprzez umiejętną specjalizację – tworzenie zauważalnej różnicy w wybranych obszarach. Tu poprzez częściowo odmienne preferencje ścierają się różne „bazy społeczne”</a:t>
            </a:r>
            <a:r>
              <a:rPr lang="pl-PL" sz="1200" dirty="0" smtClean="0"/>
              <a:t>.</a:t>
            </a:r>
          </a:p>
          <a:p>
            <a:pPr algn="just"/>
            <a:r>
              <a:rPr lang="pl-PL" sz="1200" b="1" dirty="0" smtClean="0"/>
              <a:t>Perspektywa </a:t>
            </a:r>
            <a:r>
              <a:rPr lang="pl-PL" sz="1200" b="1" dirty="0"/>
              <a:t>oceny ryzyk </a:t>
            </a:r>
            <a:r>
              <a:rPr lang="pl-PL" sz="1200" dirty="0"/>
              <a:t>daje z kolei wyobrażenie o ich powszechności w odniesieniu do planowania przyszłości. Ryzyka, nie mówiąc wprost o kształcie przyszłości dobrze diagnozują te elementy otoczenia, które mogą mieć na nią wpływ. </a:t>
            </a:r>
            <a:r>
              <a:rPr lang="pl-PL" sz="1200" b="1" dirty="0"/>
              <a:t>W strukturze ryzyk ukrytych jest kilka klisz: są zarówno awersje (polityka), jest diagnoza barier i wyzwań (demografia i ekologia), są też </a:t>
            </a:r>
            <a:r>
              <a:rPr lang="pl-PL" sz="1200" b="1" dirty="0" smtClean="0"/>
              <a:t>zaznaczone indywidualne priorytety </a:t>
            </a:r>
            <a:r>
              <a:rPr lang="pl-PL" sz="1200" b="1" dirty="0"/>
              <a:t>(gospodarka). </a:t>
            </a:r>
            <a:endParaRPr lang="pl-PL" sz="1200" b="1" dirty="0" smtClean="0"/>
          </a:p>
          <a:p>
            <a:pPr algn="just"/>
            <a:r>
              <a:rPr lang="pl-PL" sz="1200" b="1" dirty="0" smtClean="0"/>
              <a:t>Modelowe </a:t>
            </a:r>
            <a:r>
              <a:rPr lang="pl-PL" sz="1200" b="1" dirty="0"/>
              <a:t>myślenie o mieście (zawarte w analizie </a:t>
            </a:r>
            <a:r>
              <a:rPr lang="pl-PL" sz="1200" b="1" dirty="0" smtClean="0"/>
              <a:t>profili rozwojowych</a:t>
            </a:r>
            <a:r>
              <a:rPr lang="pl-PL" sz="1200" dirty="0" smtClean="0"/>
              <a:t>) </a:t>
            </a:r>
            <a:r>
              <a:rPr lang="pl-PL" sz="1200" dirty="0"/>
              <a:t>to myślenie zależne, sztuka kompromisów. W tym też znaczeniu równie trudna w </a:t>
            </a:r>
            <a:r>
              <a:rPr lang="pl-PL" sz="1200" dirty="0" smtClean="0"/>
              <a:t>określeniu </a:t>
            </a:r>
            <a:r>
              <a:rPr lang="pl-PL" sz="1200" dirty="0"/>
              <a:t>wyboru jak wizja miasta. </a:t>
            </a:r>
            <a:r>
              <a:rPr lang="pl-PL" sz="1200" b="1" dirty="0" smtClean="0"/>
              <a:t>Wyniki wskazują bardziej to </a:t>
            </a:r>
            <a:r>
              <a:rPr lang="pl-PL" sz="1200" b="1" dirty="0"/>
              <a:t>czym rozwój nie powinien być, na czym się nie powinien opierać (polityka społeczna</a:t>
            </a:r>
            <a:r>
              <a:rPr lang="pl-PL" sz="1200" b="1" dirty="0" smtClean="0"/>
              <a:t>) oraz to </a:t>
            </a:r>
            <a:r>
              <a:rPr lang="pl-PL" sz="1200" b="1" dirty="0"/>
              <a:t>na czym powinien opierać się przede wszystkim (gospodarka). Reszta </a:t>
            </a:r>
            <a:r>
              <a:rPr lang="pl-PL" sz="1200" b="1" dirty="0" smtClean="0"/>
              <a:t>nie </a:t>
            </a:r>
            <a:r>
              <a:rPr lang="pl-PL" sz="1200" b="1" dirty="0"/>
              <a:t>jest bynajmniej przesądzona, o czym zdaje się świadczyć tak wysokie miejsce „bezpiecznego” wyboru jakim jest „miasto zrównoważone”</a:t>
            </a:r>
            <a:r>
              <a:rPr lang="pl-PL" sz="1200" dirty="0"/>
              <a:t>. </a:t>
            </a:r>
            <a:endParaRPr lang="pl-PL" sz="1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808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913710" y="2679701"/>
            <a:ext cx="4214813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Aft>
                <a:spcPts val="1425"/>
              </a:spcAft>
            </a:pPr>
            <a:r>
              <a:rPr lang="en-US" sz="6600" b="1"/>
              <a:t>Dziękuję</a:t>
            </a:r>
          </a:p>
          <a:p>
            <a:pPr hangingPunct="1">
              <a:lnSpc>
                <a:spcPct val="90000"/>
              </a:lnSpc>
              <a:spcAft>
                <a:spcPts val="1425"/>
              </a:spcAft>
            </a:pPr>
            <a:endParaRPr lang="en-US"/>
          </a:p>
          <a:p>
            <a:pPr hangingPunct="1">
              <a:lnSpc>
                <a:spcPct val="90000"/>
              </a:lnSpc>
              <a:spcAft>
                <a:spcPts val="1425"/>
              </a:spcAft>
            </a:pPr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104085" y="1511300"/>
            <a:ext cx="1190" cy="3455988"/>
          </a:xfrm>
          <a:prstGeom prst="line">
            <a:avLst/>
          </a:prstGeom>
          <a:noFill/>
          <a:ln w="9525" cap="flat">
            <a:solidFill>
              <a:srgbClr val="00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795589"/>
            <a:ext cx="232767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3777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57436" cy="4876800"/>
          </a:xfrm>
        </p:spPr>
        <p:txBody>
          <a:bodyPr>
            <a:normAutofit/>
          </a:bodyPr>
          <a:lstStyle/>
          <a:p>
            <a:pPr lvl="0">
              <a:lnSpc>
                <a:spcPct val="140000"/>
              </a:lnSpc>
            </a:pPr>
            <a:r>
              <a:rPr lang="pl-PL" sz="2200" b="1" dirty="0" smtClean="0"/>
              <a:t>Wprowadzenie do stanu prac nad Strategia Wrocław 2030</a:t>
            </a:r>
          </a:p>
          <a:p>
            <a:pPr lvl="0">
              <a:lnSpc>
                <a:spcPct val="140000"/>
              </a:lnSpc>
            </a:pPr>
            <a:r>
              <a:rPr lang="pl-PL" sz="2200" b="1" dirty="0" smtClean="0"/>
              <a:t>Prezentacja wyników badań z udziałem mieszkańców Wrocławia:</a:t>
            </a:r>
            <a:endParaRPr lang="pl-PL" sz="2200" dirty="0"/>
          </a:p>
          <a:p>
            <a:pPr lvl="0">
              <a:lnSpc>
                <a:spcPct val="140000"/>
              </a:lnSpc>
            </a:pPr>
            <a:r>
              <a:rPr lang="pl-PL" sz="2200" dirty="0" smtClean="0"/>
              <a:t>I. informacja o badaniu i charakterystyka respondentów</a:t>
            </a:r>
          </a:p>
          <a:p>
            <a:pPr lvl="0">
              <a:lnSpc>
                <a:spcPct val="140000"/>
              </a:lnSpc>
            </a:pPr>
            <a:r>
              <a:rPr lang="pl-PL" sz="2200" dirty="0" smtClean="0"/>
              <a:t>II. diagnoza </a:t>
            </a:r>
            <a:r>
              <a:rPr lang="pl-PL" sz="2200" dirty="0"/>
              <a:t>poziomu rozwoju </a:t>
            </a:r>
            <a:r>
              <a:rPr lang="pl-PL" sz="2200" dirty="0" smtClean="0"/>
              <a:t>Wrocławia</a:t>
            </a:r>
          </a:p>
          <a:p>
            <a:pPr lvl="0">
              <a:lnSpc>
                <a:spcPct val="140000"/>
              </a:lnSpc>
            </a:pPr>
            <a:r>
              <a:rPr lang="pl-PL" sz="2200" dirty="0" smtClean="0"/>
              <a:t>III. kwestia miejska i postawy pro-miejskie</a:t>
            </a:r>
          </a:p>
          <a:p>
            <a:pPr lvl="0">
              <a:lnSpc>
                <a:spcPct val="140000"/>
              </a:lnSpc>
            </a:pPr>
            <a:r>
              <a:rPr lang="pl-PL" sz="2200" dirty="0" smtClean="0"/>
              <a:t>IV. preferencje celów oraz modeli </a:t>
            </a:r>
            <a:r>
              <a:rPr lang="pl-PL" sz="2200" dirty="0"/>
              <a:t>rozwoju </a:t>
            </a:r>
            <a:r>
              <a:rPr lang="pl-PL" sz="2200" dirty="0" smtClean="0"/>
              <a:t>strategicznego</a:t>
            </a:r>
          </a:p>
          <a:p>
            <a:pPr lvl="0">
              <a:lnSpc>
                <a:spcPct val="140000"/>
              </a:lnSpc>
            </a:pPr>
            <a:r>
              <a:rPr lang="pl-PL" sz="2200" b="1" dirty="0" smtClean="0"/>
              <a:t>Podsumowanie</a:t>
            </a:r>
            <a:endParaRPr lang="pl-PL" sz="2200" b="1" dirty="0"/>
          </a:p>
          <a:p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80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Opis badań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l-PL" b="1" dirty="0" smtClean="0"/>
              <a:t>Pomiar </a:t>
            </a:r>
            <a:r>
              <a:rPr lang="pl-PL" b="1" dirty="0"/>
              <a:t>w formie badania internetowego (CAWI)</a:t>
            </a:r>
            <a:r>
              <a:rPr lang="pl-PL" dirty="0"/>
              <a:t>. </a:t>
            </a:r>
            <a:r>
              <a:rPr lang="pl-PL" dirty="0" smtClean="0"/>
              <a:t>Kwestionariusz </a:t>
            </a:r>
            <a:r>
              <a:rPr lang="pl-PL" dirty="0"/>
              <a:t>ankiety do samodzielnego wypełnienia</a:t>
            </a:r>
          </a:p>
          <a:p>
            <a:pPr lvl="0"/>
            <a:r>
              <a:rPr lang="pl-PL" b="1" dirty="0"/>
              <a:t>Respondent w badaniu: wrocławianin w wieku 18-70 lat</a:t>
            </a:r>
            <a:r>
              <a:rPr lang="pl-PL" dirty="0"/>
              <a:t>, zamieszkały w mieście na stałe w okresie min 1 roku od momentu </a:t>
            </a:r>
            <a:r>
              <a:rPr lang="pl-PL" dirty="0" smtClean="0"/>
              <a:t>badania</a:t>
            </a:r>
            <a:endParaRPr lang="pl-PL" dirty="0"/>
          </a:p>
          <a:p>
            <a:pPr lvl="0"/>
            <a:r>
              <a:rPr lang="pl-PL" b="1" dirty="0"/>
              <a:t>Struktura </a:t>
            </a:r>
            <a:r>
              <a:rPr lang="pl-PL" b="1" dirty="0" smtClean="0"/>
              <a:t>próby </a:t>
            </a:r>
            <a:r>
              <a:rPr lang="pl-PL" dirty="0"/>
              <a:t>kontrolowana ze względu </a:t>
            </a:r>
            <a:r>
              <a:rPr lang="pl-PL" dirty="0" smtClean="0"/>
              <a:t>na: </a:t>
            </a:r>
            <a:r>
              <a:rPr lang="pl-PL" dirty="0"/>
              <a:t>płeć, wiek oraz </a:t>
            </a:r>
            <a:r>
              <a:rPr lang="pl-PL" dirty="0" smtClean="0"/>
              <a:t>wykształcenie</a:t>
            </a:r>
          </a:p>
          <a:p>
            <a:pPr lvl="0"/>
            <a:r>
              <a:rPr lang="pl-PL" b="1" dirty="0"/>
              <a:t>Wielkość próby: </a:t>
            </a:r>
            <a:r>
              <a:rPr lang="pl-PL" dirty="0"/>
              <a:t>n=1000 </a:t>
            </a:r>
            <a:r>
              <a:rPr lang="pl-PL" dirty="0" smtClean="0"/>
              <a:t>mieszkańców</a:t>
            </a:r>
          </a:p>
          <a:p>
            <a:pPr lvl="0"/>
            <a:r>
              <a:rPr lang="pl-PL" b="1" dirty="0" smtClean="0"/>
              <a:t>Realizacja badania w okresie 28.06.2016 </a:t>
            </a:r>
            <a:r>
              <a:rPr lang="pl-PL" b="1" dirty="0"/>
              <a:t>r. – 18.07.2016 </a:t>
            </a:r>
            <a:r>
              <a:rPr lang="pl-PL" b="1" dirty="0" smtClean="0"/>
              <a:t>r. </a:t>
            </a:r>
            <a:r>
              <a:rPr lang="pl-PL" dirty="0" smtClean="0"/>
              <a:t>przez firmę </a:t>
            </a:r>
            <a:r>
              <a:rPr lang="pl-PL" dirty="0" err="1" smtClean="0"/>
              <a:t>Biostat</a:t>
            </a:r>
            <a:r>
              <a:rPr lang="pl-PL" dirty="0" smtClean="0"/>
              <a:t>, wyłonioną w postępowaniu konkurencyjnym, profesjonalnie zajmującą się badaniami społecznymi</a:t>
            </a:r>
          </a:p>
          <a:p>
            <a:r>
              <a:rPr lang="pl-PL" b="1" dirty="0" smtClean="0"/>
              <a:t>Dostęp do respondentów </a:t>
            </a:r>
            <a:r>
              <a:rPr lang="pl-PL" dirty="0" smtClean="0"/>
              <a:t>poprzez specjalny panel badawczy </a:t>
            </a:r>
            <a:r>
              <a:rPr lang="pl-PL" dirty="0"/>
              <a:t>CAWI – 308 ankiet (30,8%) oraz na drodze akcji </a:t>
            </a:r>
            <a:r>
              <a:rPr lang="pl-PL" dirty="0" smtClean="0"/>
              <a:t>afirmatywnej, </a:t>
            </a:r>
            <a:r>
              <a:rPr lang="pl-PL" dirty="0"/>
              <a:t>poprzez reklamę na portalach informacyjnych, społecznych, </a:t>
            </a:r>
            <a:r>
              <a:rPr lang="pl-PL" dirty="0" smtClean="0"/>
              <a:t>w grupach </a:t>
            </a:r>
            <a:r>
              <a:rPr lang="pl-PL" dirty="0"/>
              <a:t>tematycznych, itp. – 692 ankiety (69,2%</a:t>
            </a:r>
            <a:r>
              <a:rPr lang="pl-PL" dirty="0" smtClean="0"/>
              <a:t>)</a:t>
            </a:r>
            <a:endParaRPr lang="pl-PL" dirty="0"/>
          </a:p>
          <a:p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53901" y="-82542"/>
            <a:ext cx="6924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 smtClean="0"/>
              <a:t>I. informacja </a:t>
            </a:r>
            <a:r>
              <a:rPr lang="pl-PL" dirty="0"/>
              <a:t>o badaniu i charakterystyka respondentów</a:t>
            </a:r>
          </a:p>
        </p:txBody>
      </p:sp>
    </p:spTree>
    <p:extLst>
      <p:ext uri="{BB962C8B-B14F-4D97-AF65-F5344CB8AC3E}">
        <p14:creationId xmlns:p14="http://schemas.microsoft.com/office/powerpoint/2010/main" val="427311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1081"/>
            <a:ext cx="8229600" cy="990600"/>
          </a:xfrm>
        </p:spPr>
        <p:txBody>
          <a:bodyPr/>
          <a:lstStyle/>
          <a:p>
            <a:r>
              <a:rPr lang="pl-PL" dirty="0" smtClean="0"/>
              <a:t>Demografia próby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47" y="1231057"/>
            <a:ext cx="3437930" cy="20665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39" y="863599"/>
            <a:ext cx="4169277" cy="282998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34" y="3870563"/>
            <a:ext cx="4000455" cy="247460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939" y="3576560"/>
            <a:ext cx="4160119" cy="286385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53901" y="-82542"/>
            <a:ext cx="6924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 smtClean="0"/>
              <a:t>I. informacja </a:t>
            </a:r>
            <a:r>
              <a:rPr lang="pl-PL" dirty="0"/>
              <a:t>o badaniu i charakterystyka respondentów</a:t>
            </a:r>
          </a:p>
        </p:txBody>
      </p:sp>
    </p:spTree>
    <p:extLst>
      <p:ext uri="{BB962C8B-B14F-4D97-AF65-F5344CB8AC3E}">
        <p14:creationId xmlns:p14="http://schemas.microsoft.com/office/powerpoint/2010/main" val="110943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104" y="440175"/>
            <a:ext cx="7630624" cy="80819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Charakterystyka społeczna respondentów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370" y="1248374"/>
            <a:ext cx="4695430" cy="291646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8" y="1442087"/>
            <a:ext cx="3753349" cy="225999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4" y="3497608"/>
            <a:ext cx="4404832" cy="324063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940" y="4178958"/>
            <a:ext cx="3746860" cy="264849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53901" y="-82542"/>
            <a:ext cx="6924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 smtClean="0"/>
              <a:t>I. informacja </a:t>
            </a:r>
            <a:r>
              <a:rPr lang="pl-PL" dirty="0"/>
              <a:t>o badaniu i charakterystyka respondentów</a:t>
            </a:r>
          </a:p>
        </p:txBody>
      </p:sp>
    </p:spTree>
    <p:extLst>
      <p:ext uri="{BB962C8B-B14F-4D97-AF65-F5344CB8AC3E}">
        <p14:creationId xmlns:p14="http://schemas.microsoft.com/office/powerpoint/2010/main" val="276904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975634" cy="990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Charakterystyka społeczna respondentów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907" y="4855716"/>
            <a:ext cx="3568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Ogółem </a:t>
            </a:r>
            <a:r>
              <a:rPr lang="pl-PL" sz="1400" dirty="0" smtClean="0"/>
              <a:t>29,2% respondentów </a:t>
            </a:r>
            <a:r>
              <a:rPr lang="pl-PL" sz="1400" dirty="0"/>
              <a:t>zadeklarowało, że mieszka </a:t>
            </a:r>
            <a:r>
              <a:rPr lang="pl-PL" sz="1400" dirty="0" smtClean="0"/>
              <a:t>w osiedlu (budynku) ogrodzonym,  monitorowanym lub strzeżonym.</a:t>
            </a:r>
            <a:endParaRPr lang="pl-PL" sz="14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32" y="3535621"/>
            <a:ext cx="4666745" cy="315538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4" y="1613647"/>
            <a:ext cx="4439874" cy="2818449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53901" y="-82542"/>
            <a:ext cx="6924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 smtClean="0"/>
              <a:t>I. informacja </a:t>
            </a:r>
            <a:r>
              <a:rPr lang="pl-PL" dirty="0"/>
              <a:t>o badaniu i charakterystyka respondentów</a:t>
            </a:r>
          </a:p>
        </p:txBody>
      </p:sp>
    </p:spTree>
    <p:extLst>
      <p:ext uri="{BB962C8B-B14F-4D97-AF65-F5344CB8AC3E}">
        <p14:creationId xmlns:p14="http://schemas.microsoft.com/office/powerpoint/2010/main" val="37641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665" y="445015"/>
            <a:ext cx="6965224" cy="903266"/>
          </a:xfrm>
        </p:spPr>
        <p:txBody>
          <a:bodyPr>
            <a:normAutofit/>
          </a:bodyPr>
          <a:lstStyle/>
          <a:p>
            <a:r>
              <a:rPr lang="pl-PL" dirty="0" smtClean="0"/>
              <a:t>Czy Wrocław się rozwija?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54850"/>
              </p:ext>
            </p:extLst>
          </p:nvPr>
        </p:nvGraphicFramePr>
        <p:xfrm>
          <a:off x="1007350" y="1294227"/>
          <a:ext cx="7175014" cy="1582256"/>
        </p:xfrm>
        <a:graphic>
          <a:graphicData uri="http://schemas.openxmlformats.org/drawingml/2006/table">
            <a:tbl>
              <a:tblPr/>
              <a:tblGrid>
                <a:gridCol w="1331889"/>
                <a:gridCol w="930890"/>
                <a:gridCol w="930890"/>
                <a:gridCol w="930890"/>
                <a:gridCol w="930890"/>
                <a:gridCol w="930890"/>
                <a:gridCol w="1188675"/>
              </a:tblGrid>
              <a:tr h="19541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Ocena stanu rozwoju miasta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8089">
                <a:tc gridSpan="7"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740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Czy uważa P., że w chwili obecnej Wrocław zasadniczo rzecz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biorąc: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396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Zdecydowanie nie rozwija się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2pkt.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3pkt.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4pkt.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5pkt.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6pkt.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Zdecydowanie rozwija się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</a:tr>
              <a:tr h="1954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1pkt.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7pkt.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954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11,10%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29,70%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31,10%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17,80%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9541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Słabo-10,3%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Dobrze-40,8%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Bardzo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dobrze-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48,9%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826576" y="3594570"/>
            <a:ext cx="7154419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Względem ogółu</a:t>
            </a:r>
            <a:r>
              <a:rPr lang="pl-PL" b="1" dirty="0"/>
              <a:t> </a:t>
            </a:r>
            <a:r>
              <a:rPr lang="pl-PL" b="1" dirty="0" smtClean="0"/>
              <a:t>relatywnie lepiej </a:t>
            </a:r>
            <a:r>
              <a:rPr lang="pl-PL" b="1" dirty="0"/>
              <a:t>oceniają: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/>
              <a:t>osoby w kategorii wiekowej 18-24 </a:t>
            </a:r>
            <a:r>
              <a:rPr lang="pl-PL" dirty="0" smtClean="0"/>
              <a:t>lat,</a:t>
            </a:r>
            <a:r>
              <a:rPr lang="pl-PL" dirty="0"/>
              <a:t> </a:t>
            </a:r>
            <a:r>
              <a:rPr lang="pl-PL" dirty="0" smtClean="0"/>
              <a:t>65</a:t>
            </a:r>
            <a:r>
              <a:rPr lang="pl-PL" dirty="0"/>
              <a:t>-69 </a:t>
            </a:r>
            <a:r>
              <a:rPr lang="pl-PL" dirty="0" smtClean="0"/>
              <a:t>lat,</a:t>
            </a:r>
            <a:endParaRPr lang="pl-PL" dirty="0"/>
          </a:p>
          <a:p>
            <a:pPr marL="285750" lvl="0" indent="-285750">
              <a:buFont typeface="Arial"/>
              <a:buChar char="•"/>
            </a:pPr>
            <a:r>
              <a:rPr lang="pl-PL" dirty="0"/>
              <a:t>o stażu zamieszkania 1-5 </a:t>
            </a:r>
            <a:r>
              <a:rPr lang="pl-PL" dirty="0" smtClean="0"/>
              <a:t>lat,</a:t>
            </a:r>
            <a:endParaRPr lang="pl-PL" dirty="0"/>
          </a:p>
          <a:p>
            <a:pPr marL="285750" lvl="0" indent="-285750">
              <a:buFont typeface="Arial"/>
              <a:buChar char="•"/>
            </a:pPr>
            <a:r>
              <a:rPr lang="pl-PL" dirty="0"/>
              <a:t>osoby samotne z dzieckiem na </a:t>
            </a:r>
            <a:r>
              <a:rPr lang="pl-PL" dirty="0" smtClean="0"/>
              <a:t>utrzymaniu,</a:t>
            </a:r>
            <a:endParaRPr lang="pl-PL" dirty="0"/>
          </a:p>
          <a:p>
            <a:pPr marL="285750" lvl="0" indent="-285750">
              <a:buFont typeface="Arial"/>
              <a:buChar char="•"/>
            </a:pPr>
            <a:r>
              <a:rPr lang="pl-PL" dirty="0"/>
              <a:t>osoby nie uczestniczące w </a:t>
            </a:r>
            <a:r>
              <a:rPr lang="pl-PL" dirty="0" smtClean="0"/>
              <a:t>wyborach.</a:t>
            </a:r>
            <a:endParaRPr lang="pl-PL" dirty="0"/>
          </a:p>
          <a:p>
            <a:r>
              <a:rPr lang="pl-PL" b="1" dirty="0"/>
              <a:t>Względem ogółu </a:t>
            </a:r>
            <a:r>
              <a:rPr lang="pl-PL" b="1" dirty="0" smtClean="0"/>
              <a:t>relatywnie gorzej oceniają:</a:t>
            </a:r>
            <a:endParaRPr lang="pl-PL" b="1" dirty="0"/>
          </a:p>
          <a:p>
            <a:pPr marL="285750" lvl="0" indent="-285750">
              <a:buFont typeface="Arial"/>
              <a:buChar char="•"/>
            </a:pPr>
            <a:r>
              <a:rPr lang="pl-PL" dirty="0"/>
              <a:t>osoby w kategorii wiekowej 35-44 </a:t>
            </a:r>
            <a:r>
              <a:rPr lang="pl-PL" dirty="0" smtClean="0"/>
              <a:t>lat,</a:t>
            </a:r>
            <a:endParaRPr lang="pl-PL" dirty="0"/>
          </a:p>
          <a:p>
            <a:pPr marL="285750" lvl="0" indent="-285750">
              <a:buFont typeface="Arial"/>
              <a:buChar char="•"/>
            </a:pPr>
            <a:r>
              <a:rPr lang="pl-PL" dirty="0"/>
              <a:t>rodziny z dziećmi na </a:t>
            </a:r>
            <a:r>
              <a:rPr lang="pl-PL" dirty="0" smtClean="0"/>
              <a:t>utrzymaniu,</a:t>
            </a:r>
            <a:endParaRPr lang="pl-PL" dirty="0"/>
          </a:p>
          <a:p>
            <a:pPr marL="285750" lvl="0" indent="-285750">
              <a:buFont typeface="Arial"/>
              <a:buChar char="•"/>
            </a:pPr>
            <a:r>
              <a:rPr lang="pl-PL" dirty="0"/>
              <a:t>osoby żyjące </a:t>
            </a:r>
            <a:r>
              <a:rPr lang="pl-PL" dirty="0" smtClean="0"/>
              <a:t>skromnie,</a:t>
            </a:r>
            <a:endParaRPr lang="pl-PL" dirty="0"/>
          </a:p>
          <a:p>
            <a:pPr marL="285750" lvl="0" indent="-285750">
              <a:buFont typeface="Arial"/>
              <a:buChar char="•"/>
            </a:pPr>
            <a:r>
              <a:rPr lang="pl-PL" dirty="0" smtClean="0"/>
              <a:t>o </a:t>
            </a:r>
            <a:r>
              <a:rPr lang="pl-PL" dirty="0"/>
              <a:t>wysokiej </a:t>
            </a:r>
            <a:r>
              <a:rPr lang="pl-PL" dirty="0" smtClean="0"/>
              <a:t>aktywności społecznej.</a:t>
            </a:r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584293" y="2938700"/>
            <a:ext cx="6056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l-PL" sz="2000" b="1" dirty="0">
                <a:solidFill>
                  <a:srgbClr val="000000"/>
                </a:solidFill>
              </a:rPr>
              <a:t>średnia ocena </a:t>
            </a:r>
            <a:r>
              <a:rPr lang="pl-PL" sz="2000" b="1" dirty="0" smtClean="0">
                <a:solidFill>
                  <a:srgbClr val="000000"/>
                </a:solidFill>
              </a:rPr>
              <a:t>rozwoju miasta </a:t>
            </a:r>
            <a:r>
              <a:rPr lang="pl-PL" sz="2000" b="1" dirty="0">
                <a:solidFill>
                  <a:srgbClr val="000000"/>
                </a:solidFill>
              </a:rPr>
              <a:t>na skali 1-</a:t>
            </a:r>
            <a:r>
              <a:rPr lang="pl-PL" sz="2000" b="1" dirty="0" smtClean="0">
                <a:solidFill>
                  <a:srgbClr val="000000"/>
                </a:solidFill>
              </a:rPr>
              <a:t>7pkt: </a:t>
            </a:r>
            <a:r>
              <a:rPr lang="pl-PL" sz="2000" b="1" dirty="0">
                <a:solidFill>
                  <a:srgbClr val="000000"/>
                </a:solidFill>
              </a:rPr>
              <a:t>5,3 pkt</a:t>
            </a:r>
            <a:r>
              <a:rPr lang="pl-PL" sz="2000" b="1" dirty="0" smtClean="0">
                <a:solidFill>
                  <a:srgbClr val="000000"/>
                </a:solidFill>
              </a:rPr>
              <a:t>.</a:t>
            </a:r>
            <a:endParaRPr lang="pl-PL" sz="2000" b="1" dirty="0">
              <a:solidFill>
                <a:srgbClr val="0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73152" y="-82542"/>
            <a:ext cx="429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/>
              <a:t>II. diagnoza poziomu rozwoju Wrocławia</a:t>
            </a:r>
          </a:p>
        </p:txBody>
      </p:sp>
    </p:spTree>
    <p:extLst>
      <p:ext uri="{BB962C8B-B14F-4D97-AF65-F5344CB8AC3E}">
        <p14:creationId xmlns:p14="http://schemas.microsoft.com/office/powerpoint/2010/main" val="21109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19355"/>
            <a:ext cx="8229600" cy="9906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Jak postrzegane są polityki miejskie?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36" y="1302567"/>
            <a:ext cx="8116206" cy="482849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57310" y="-109555"/>
            <a:ext cx="429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40000"/>
              </a:lnSpc>
            </a:pPr>
            <a:r>
              <a:rPr lang="pl-PL" dirty="0"/>
              <a:t>II. diagnoza poziomu rozwoju Wrocławia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8" y="379123"/>
            <a:ext cx="164187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67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jrzystość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2453</TotalTime>
  <Words>2281</Words>
  <Application>Microsoft Macintosh PowerPoint</Application>
  <PresentationFormat>Pokaz na ekranie (4:3)</PresentationFormat>
  <Paragraphs>170</Paragraphs>
  <Slides>23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Przejrzystość</vt:lpstr>
      <vt:lpstr>Prezentacja programu PowerPoint</vt:lpstr>
      <vt:lpstr>Mieszkańcy na temat bieżącej oceny potencjału Wrocławia  i strategii rozwojowych miasta </vt:lpstr>
      <vt:lpstr>Cele prezentacji</vt:lpstr>
      <vt:lpstr>Opis badań</vt:lpstr>
      <vt:lpstr>Demografia próby</vt:lpstr>
      <vt:lpstr>Charakterystyka społeczna respondentów</vt:lpstr>
      <vt:lpstr>Charakterystyka społeczna respondentów</vt:lpstr>
      <vt:lpstr>Czy Wrocław się rozwija?</vt:lpstr>
      <vt:lpstr>Jak postrzegane są polityki miejskie?</vt:lpstr>
      <vt:lpstr>Diagnoza potencjału rozwojowego miasta - podsumowanie </vt:lpstr>
      <vt:lpstr>Aktywność obywatelska i społeczna mieszkańców miasta </vt:lpstr>
      <vt:lpstr>Sprawy miejskie</vt:lpstr>
      <vt:lpstr>Postawy pro-miejskie</vt:lpstr>
      <vt:lpstr>Priorytety rozwoju miasta</vt:lpstr>
      <vt:lpstr>Priorytety rozwoju miasta – wybrane  obszary szczególne</vt:lpstr>
      <vt:lpstr>Oczekiwana wizja miasta – marka Wrocław</vt:lpstr>
      <vt:lpstr>Modele rozwoju strategicznego miasta </vt:lpstr>
      <vt:lpstr>Modele rozwoju strategicznego miasta - podsumowanie </vt:lpstr>
      <vt:lpstr>Podsumowanie</vt:lpstr>
      <vt:lpstr>Podsumowanie</vt:lpstr>
      <vt:lpstr>Podsumowanie</vt:lpstr>
      <vt:lpstr>Podsumowanie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Mac</dc:creator>
  <cp:lastModifiedBy>Jacek Mac</cp:lastModifiedBy>
  <cp:revision>105</cp:revision>
  <dcterms:created xsi:type="dcterms:W3CDTF">2016-09-10T10:25:59Z</dcterms:created>
  <dcterms:modified xsi:type="dcterms:W3CDTF">2016-10-16T09:06:24Z</dcterms:modified>
</cp:coreProperties>
</file>