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312" r:id="rId7"/>
    <p:sldId id="314" r:id="rId8"/>
    <p:sldId id="260" r:id="rId9"/>
    <p:sldId id="315" r:id="rId10"/>
    <p:sldId id="261" r:id="rId11"/>
    <p:sldId id="285" r:id="rId12"/>
    <p:sldId id="262" r:id="rId13"/>
    <p:sldId id="294" r:id="rId14"/>
    <p:sldId id="295" r:id="rId15"/>
    <p:sldId id="316" r:id="rId16"/>
    <p:sldId id="300" r:id="rId17"/>
    <p:sldId id="318" r:id="rId18"/>
    <p:sldId id="308" r:id="rId19"/>
    <p:sldId id="311" r:id="rId20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.wroc\umw\DSM\BSM\wszyscy\KOMITET%20MONITORUJ&#260;CY\EWALUACJA\frekwencja%20w%20wyborach%20prezydenckich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Arkusz2!$B$4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5"/>
            <c:spPr>
              <a:noFill/>
              <a:ln>
                <a:noFill/>
              </a:ln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  <a:r>
                      <a:rPr lang="pl-PL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delete val="1"/>
            </c:dLbl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Val val="1"/>
          </c:dLbls>
          <c:cat>
            <c:numRef>
              <c:f>Arkusz2!$C$3:$H$3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Arkusz2!$C$4:$H$4</c:f>
              <c:numCache>
                <c:formatCode>General</c:formatCode>
                <c:ptCount val="6"/>
                <c:pt idx="0">
                  <c:v>83.3</c:v>
                </c:pt>
                <c:pt idx="1">
                  <c:v>83.6</c:v>
                </c:pt>
                <c:pt idx="2">
                  <c:v>83.5</c:v>
                </c:pt>
                <c:pt idx="3">
                  <c:v>83.7</c:v>
                </c:pt>
                <c:pt idx="4">
                  <c:v>84</c:v>
                </c:pt>
                <c:pt idx="5">
                  <c:v>80</c:v>
                </c:pt>
              </c:numCache>
            </c:numRef>
          </c:val>
        </c:ser>
        <c:ser>
          <c:idx val="1"/>
          <c:order val="1"/>
          <c:tx>
            <c:strRef>
              <c:f>Arkusz2!$B$5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82</a:t>
                    </a:r>
                    <a:r>
                      <a:rPr lang="pl-PL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Val val="1"/>
          </c:dLbls>
          <c:cat>
            <c:numRef>
              <c:f>Arkusz2!$C$3:$H$3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Arkusz2!$C$5:$H$5</c:f>
              <c:numCache>
                <c:formatCode>General</c:formatCode>
                <c:ptCount val="6"/>
                <c:pt idx="0">
                  <c:v>81.599999999999994</c:v>
                </c:pt>
                <c:pt idx="1">
                  <c:v>82</c:v>
                </c:pt>
                <c:pt idx="2">
                  <c:v>81.8</c:v>
                </c:pt>
                <c:pt idx="3">
                  <c:v>81.7</c:v>
                </c:pt>
                <c:pt idx="4">
                  <c:v>81.8</c:v>
                </c:pt>
                <c:pt idx="5">
                  <c:v>80.7</c:v>
                </c:pt>
              </c:numCache>
            </c:numRef>
          </c:val>
        </c:ser>
        <c:ser>
          <c:idx val="2"/>
          <c:order val="2"/>
          <c:tx>
            <c:strRef>
              <c:f>Arkusz2!$B$6</c:f>
              <c:strCache>
                <c:ptCount val="1"/>
                <c:pt idx="0">
                  <c:v>Wrocław</c:v>
                </c:pt>
              </c:strCache>
            </c:strRef>
          </c:tx>
          <c:spPr>
            <a:solidFill>
              <a:srgbClr val="FCE584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Val val="1"/>
          </c:dLbls>
          <c:cat>
            <c:numRef>
              <c:f>Arkusz2!$C$3:$H$3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Arkusz2!$C$6:$H$6</c:f>
              <c:numCache>
                <c:formatCode>General</c:formatCode>
                <c:ptCount val="6"/>
                <c:pt idx="0">
                  <c:v>81.8</c:v>
                </c:pt>
                <c:pt idx="1">
                  <c:v>82.3</c:v>
                </c:pt>
                <c:pt idx="2">
                  <c:v>82.2</c:v>
                </c:pt>
                <c:pt idx="3">
                  <c:v>82.5</c:v>
                </c:pt>
                <c:pt idx="4">
                  <c:v>82.9</c:v>
                </c:pt>
                <c:pt idx="5">
                  <c:v>82.3</c:v>
                </c:pt>
              </c:numCache>
            </c:numRef>
          </c:val>
        </c:ser>
        <c:axId val="86500480"/>
        <c:axId val="86502016"/>
      </c:barChart>
      <c:catAx>
        <c:axId val="86500480"/>
        <c:scaling>
          <c:orientation val="minMax"/>
        </c:scaling>
        <c:axPos val="b"/>
        <c:numFmt formatCode="General" sourceLinked="1"/>
        <c:tickLblPos val="nextTo"/>
        <c:crossAx val="86502016"/>
        <c:crosses val="autoZero"/>
        <c:auto val="1"/>
        <c:lblAlgn val="ctr"/>
        <c:lblOffset val="100"/>
      </c:catAx>
      <c:valAx>
        <c:axId val="86502016"/>
        <c:scaling>
          <c:orientation val="minMax"/>
          <c:max val="90"/>
          <c:min val="0"/>
        </c:scaling>
        <c:axPos val="l"/>
        <c:majorGridlines>
          <c:spPr>
            <a:ln w="6350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tickLblPos val="nextTo"/>
        <c:crossAx val="865004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Arkusz1!$C$4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5"/>
            <c:spPr>
              <a:noFill/>
              <a:ln>
                <a:noFill/>
              </a:ln>
            </c:spPr>
          </c:dPt>
          <c:dLbls>
            <c:dLbl>
              <c:idx val="5"/>
              <c:delete val="1"/>
            </c:dLbl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Val val="1"/>
          </c:dLbls>
          <c:cat>
            <c:numRef>
              <c:f>Arkusz1!$D$3:$I$3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Arkusz1!$D$4:$I$4</c:f>
              <c:numCache>
                <c:formatCode>General</c:formatCode>
                <c:ptCount val="6"/>
                <c:pt idx="0">
                  <c:v>77.900000000000006</c:v>
                </c:pt>
                <c:pt idx="1">
                  <c:v>78.2</c:v>
                </c:pt>
                <c:pt idx="2">
                  <c:v>78.3</c:v>
                </c:pt>
                <c:pt idx="3">
                  <c:v>78.2</c:v>
                </c:pt>
                <c:pt idx="4">
                  <c:v>78.5</c:v>
                </c:pt>
                <c:pt idx="5">
                  <c:v>77.2</c:v>
                </c:pt>
              </c:numCache>
            </c:numRef>
          </c:val>
        </c:ser>
        <c:ser>
          <c:idx val="1"/>
          <c:order val="1"/>
          <c:tx>
            <c:strRef>
              <c:f>Arkusz1!$C$5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Val val="1"/>
          </c:dLbls>
          <c:cat>
            <c:numRef>
              <c:f>Arkusz1!$D$3:$I$3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Arkusz1!$D$5:$I$5</c:f>
              <c:numCache>
                <c:formatCode>General</c:formatCode>
                <c:ptCount val="6"/>
                <c:pt idx="0">
                  <c:v>73.5</c:v>
                </c:pt>
                <c:pt idx="1">
                  <c:v>73.900000000000006</c:v>
                </c:pt>
                <c:pt idx="2">
                  <c:v>73.900000000000006</c:v>
                </c:pt>
                <c:pt idx="3">
                  <c:v>73.8</c:v>
                </c:pt>
                <c:pt idx="4">
                  <c:v>74.099999999999994</c:v>
                </c:pt>
                <c:pt idx="5">
                  <c:v>72.599999999999994</c:v>
                </c:pt>
              </c:numCache>
            </c:numRef>
          </c:val>
        </c:ser>
        <c:ser>
          <c:idx val="2"/>
          <c:order val="2"/>
          <c:tx>
            <c:strRef>
              <c:f>Arkusz1!$C$6</c:f>
              <c:strCache>
                <c:ptCount val="1"/>
                <c:pt idx="0">
                  <c:v>Wrocław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pl-PL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pl-PL"/>
              </a:p>
            </c:txPr>
            <c:showVal val="1"/>
          </c:dLbls>
          <c:cat>
            <c:numRef>
              <c:f>Arkusz1!$D$3:$I$3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Arkusz1!$D$6:$I$6</c:f>
              <c:numCache>
                <c:formatCode>General</c:formatCode>
                <c:ptCount val="6"/>
                <c:pt idx="0">
                  <c:v>75.099999999999994</c:v>
                </c:pt>
                <c:pt idx="1">
                  <c:v>76</c:v>
                </c:pt>
                <c:pt idx="2">
                  <c:v>75.599999999999994</c:v>
                </c:pt>
                <c:pt idx="3">
                  <c:v>75.400000000000006</c:v>
                </c:pt>
                <c:pt idx="4">
                  <c:v>75.599999999999994</c:v>
                </c:pt>
                <c:pt idx="5">
                  <c:v>74.2</c:v>
                </c:pt>
              </c:numCache>
            </c:numRef>
          </c:val>
        </c:ser>
        <c:axId val="111097344"/>
        <c:axId val="111098880"/>
      </c:barChart>
      <c:catAx>
        <c:axId val="111097344"/>
        <c:scaling>
          <c:orientation val="minMax"/>
        </c:scaling>
        <c:axPos val="b"/>
        <c:numFmt formatCode="General" sourceLinked="1"/>
        <c:tickLblPos val="nextTo"/>
        <c:crossAx val="111098880"/>
        <c:crosses val="autoZero"/>
        <c:auto val="1"/>
        <c:lblAlgn val="ctr"/>
        <c:lblOffset val="100"/>
      </c:catAx>
      <c:valAx>
        <c:axId val="111098880"/>
        <c:scaling>
          <c:orientation val="minMax"/>
          <c:max val="90"/>
          <c:min val="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crossAx val="1110973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Lbls>
            <c:showVal val="1"/>
          </c:dLbls>
          <c:cat>
            <c:strRef>
              <c:f>Arkusz1!$C$4:$C$11</c:f>
              <c:strCache>
                <c:ptCount val="8"/>
                <c:pt idx="0">
                  <c:v>Łódź</c:v>
                </c:pt>
                <c:pt idx="1">
                  <c:v>Poznań</c:v>
                </c:pt>
                <c:pt idx="2">
                  <c:v>Warszawa</c:v>
                </c:pt>
                <c:pt idx="3">
                  <c:v>Kraków</c:v>
                </c:pt>
                <c:pt idx="4">
                  <c:v>Wrocław</c:v>
                </c:pt>
                <c:pt idx="5">
                  <c:v>wieś</c:v>
                </c:pt>
                <c:pt idx="6">
                  <c:v>miasta</c:v>
                </c:pt>
                <c:pt idx="7">
                  <c:v>Polska</c:v>
                </c:pt>
              </c:strCache>
            </c:strRef>
          </c:cat>
          <c:val>
            <c:numRef>
              <c:f>Arkusz1!$D$4:$D$11</c:f>
              <c:numCache>
                <c:formatCode>0.0</c:formatCode>
                <c:ptCount val="8"/>
                <c:pt idx="0">
                  <c:v>79.599999999999994</c:v>
                </c:pt>
                <c:pt idx="1">
                  <c:v>81.599999999999994</c:v>
                </c:pt>
                <c:pt idx="2">
                  <c:v>81.8</c:v>
                </c:pt>
                <c:pt idx="3">
                  <c:v>82.1</c:v>
                </c:pt>
                <c:pt idx="4">
                  <c:v>82.3</c:v>
                </c:pt>
                <c:pt idx="5">
                  <c:v>80.599999999999994</c:v>
                </c:pt>
                <c:pt idx="6">
                  <c:v>80.8</c:v>
                </c:pt>
                <c:pt idx="7">
                  <c:v>80.7</c:v>
                </c:pt>
              </c:numCache>
            </c:numRef>
          </c:val>
        </c:ser>
        <c:axId val="111195648"/>
        <c:axId val="111197184"/>
      </c:barChart>
      <c:catAx>
        <c:axId val="111195648"/>
        <c:scaling>
          <c:orientation val="minMax"/>
        </c:scaling>
        <c:axPos val="b"/>
        <c:tickLblPos val="nextTo"/>
        <c:crossAx val="111197184"/>
        <c:crosses val="autoZero"/>
        <c:auto val="1"/>
        <c:lblAlgn val="ctr"/>
        <c:lblOffset val="100"/>
      </c:catAx>
      <c:valAx>
        <c:axId val="111197184"/>
        <c:scaling>
          <c:orientation val="minMax"/>
          <c:max val="84"/>
          <c:min val="7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tickLblPos val="nextTo"/>
        <c:crossAx val="11119564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elete val="1"/>
          </c:dLbls>
          <c:cat>
            <c:strRef>
              <c:f>Arkusz1!$C$16:$C$23</c:f>
              <c:strCache>
                <c:ptCount val="8"/>
                <c:pt idx="0">
                  <c:v>Łódź</c:v>
                </c:pt>
                <c:pt idx="1">
                  <c:v>Wrocław</c:v>
                </c:pt>
                <c:pt idx="2">
                  <c:v>Poznań</c:v>
                </c:pt>
                <c:pt idx="3">
                  <c:v>Warszawa</c:v>
                </c:pt>
                <c:pt idx="4">
                  <c:v>Kraków</c:v>
                </c:pt>
                <c:pt idx="5">
                  <c:v>wieś</c:v>
                </c:pt>
                <c:pt idx="6">
                  <c:v>miasta</c:v>
                </c:pt>
                <c:pt idx="7">
                  <c:v>Polska</c:v>
                </c:pt>
              </c:strCache>
            </c:strRef>
          </c:cat>
          <c:val>
            <c:numRef>
              <c:f>Arkusz1!$D$16:$D$23</c:f>
              <c:numCache>
                <c:formatCode>0.0</c:formatCode>
                <c:ptCount val="8"/>
                <c:pt idx="0">
                  <c:v>71.8</c:v>
                </c:pt>
                <c:pt idx="1">
                  <c:v>74.2</c:v>
                </c:pt>
                <c:pt idx="2">
                  <c:v>74.8</c:v>
                </c:pt>
                <c:pt idx="3">
                  <c:v>75.099999999999994</c:v>
                </c:pt>
                <c:pt idx="4">
                  <c:v>75.400000000000006</c:v>
                </c:pt>
                <c:pt idx="5">
                  <c:v>72.099999999999994</c:v>
                </c:pt>
                <c:pt idx="6">
                  <c:v>72.900000000000006</c:v>
                </c:pt>
                <c:pt idx="7">
                  <c:v>72.599999999999994</c:v>
                </c:pt>
              </c:numCache>
            </c:numRef>
          </c:val>
        </c:ser>
        <c:axId val="111266048"/>
        <c:axId val="111271936"/>
      </c:barChart>
      <c:catAx>
        <c:axId val="111266048"/>
        <c:scaling>
          <c:orientation val="minMax"/>
        </c:scaling>
        <c:axPos val="b"/>
        <c:tickLblPos val="nextTo"/>
        <c:crossAx val="111271936"/>
        <c:crosses val="autoZero"/>
        <c:auto val="1"/>
        <c:lblAlgn val="ctr"/>
        <c:lblOffset val="100"/>
      </c:catAx>
      <c:valAx>
        <c:axId val="111271936"/>
        <c:scaling>
          <c:orientation val="minMax"/>
          <c:max val="84"/>
          <c:min val="70"/>
        </c:scaling>
        <c:axPos val="l"/>
        <c:majorGridlines>
          <c:spPr>
            <a:ln w="6350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.0" sourceLinked="1"/>
        <c:tickLblPos val="nextTo"/>
        <c:crossAx val="111266048"/>
        <c:crosses val="autoZero"/>
        <c:crossBetween val="between"/>
        <c:majorUnit val="1"/>
      </c:valAx>
      <c:spPr>
        <a:ln>
          <a:solidFill>
            <a:sysClr val="window" lastClr="FFFFFF">
              <a:lumMod val="75000"/>
            </a:sysClr>
          </a:solidFill>
        </a:ln>
      </c:spPr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Arkusz1!$I$6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8.0482897384305686E-3"/>
                  <c:y val="-3.93313667649951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Arkusz1!$J$5:$M$5</c:f>
              <c:strCache>
                <c:ptCount val="4"/>
                <c:pt idx="0">
                  <c:v>Warszawa</c:v>
                </c:pt>
                <c:pt idx="1">
                  <c:v>Kraków</c:v>
                </c:pt>
                <c:pt idx="2">
                  <c:v>Wrocław</c:v>
                </c:pt>
                <c:pt idx="3">
                  <c:v>Poznań</c:v>
                </c:pt>
              </c:strCache>
            </c:strRef>
          </c:cat>
          <c:val>
            <c:numRef>
              <c:f>Arkusz1!$J$6:$M$6</c:f>
              <c:numCache>
                <c:formatCode>General</c:formatCode>
                <c:ptCount val="4"/>
                <c:pt idx="0">
                  <c:v>51</c:v>
                </c:pt>
                <c:pt idx="1">
                  <c:v>47</c:v>
                </c:pt>
                <c:pt idx="2">
                  <c:v>42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Arkusz1!$I$7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8.04828973843060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04828973843056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07310529845740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87793427230047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Arkusz1!$J$5:$M$5</c:f>
              <c:strCache>
                <c:ptCount val="4"/>
                <c:pt idx="0">
                  <c:v>Warszawa</c:v>
                </c:pt>
                <c:pt idx="1">
                  <c:v>Kraków</c:v>
                </c:pt>
                <c:pt idx="2">
                  <c:v>Wrocław</c:v>
                </c:pt>
                <c:pt idx="3">
                  <c:v>Poznań</c:v>
                </c:pt>
              </c:strCache>
            </c:strRef>
          </c:cat>
          <c:val>
            <c:numRef>
              <c:f>Arkusz1!$J$7:$M$7</c:f>
              <c:numCache>
                <c:formatCode>General</c:formatCode>
                <c:ptCount val="4"/>
                <c:pt idx="0">
                  <c:v>45</c:v>
                </c:pt>
                <c:pt idx="1">
                  <c:v>42</c:v>
                </c:pt>
                <c:pt idx="2">
                  <c:v>35</c:v>
                </c:pt>
                <c:pt idx="3">
                  <c:v>36</c:v>
                </c:pt>
              </c:numCache>
            </c:numRef>
          </c:val>
        </c:ser>
        <c:axId val="111608960"/>
        <c:axId val="111610496"/>
      </c:barChart>
      <c:catAx>
        <c:axId val="111608960"/>
        <c:scaling>
          <c:orientation val="minMax"/>
        </c:scaling>
        <c:axPos val="b"/>
        <c:tickLblPos val="nextTo"/>
        <c:crossAx val="111610496"/>
        <c:crosses val="autoZero"/>
        <c:auto val="1"/>
        <c:lblAlgn val="ctr"/>
        <c:lblOffset val="100"/>
      </c:catAx>
      <c:valAx>
        <c:axId val="111610496"/>
        <c:scaling>
          <c:orientation val="minMax"/>
          <c:max val="80"/>
        </c:scaling>
        <c:axPos val="l"/>
        <c:majorGridlines>
          <c:spPr>
            <a:ln w="6350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#,##0.0" sourceLinked="0"/>
        <c:tickLblPos val="nextTo"/>
        <c:crossAx val="111608960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Arkusz1!$C$5:$F$5</c:f>
              <c:strCache>
                <c:ptCount val="4"/>
                <c:pt idx="0">
                  <c:v>Warszawa</c:v>
                </c:pt>
                <c:pt idx="1">
                  <c:v>Poznań</c:v>
                </c:pt>
                <c:pt idx="2">
                  <c:v>Wrocław</c:v>
                </c:pt>
                <c:pt idx="3">
                  <c:v>Kraków</c:v>
                </c:pt>
              </c:strCache>
            </c:strRef>
          </c:cat>
          <c:val>
            <c:numRef>
              <c:f>Arkusz1!$C$6:$F$6</c:f>
              <c:numCache>
                <c:formatCode>General</c:formatCode>
                <c:ptCount val="4"/>
                <c:pt idx="0">
                  <c:v>68</c:v>
                </c:pt>
                <c:pt idx="1">
                  <c:v>58</c:v>
                </c:pt>
                <c:pt idx="2">
                  <c:v>66</c:v>
                </c:pt>
                <c:pt idx="3">
                  <c:v>66</c:v>
                </c:pt>
              </c:numCache>
            </c:numRef>
          </c:val>
        </c:ser>
        <c:ser>
          <c:idx val="1"/>
          <c:order val="1"/>
          <c:tx>
            <c:strRef>
              <c:f>Arkusz1!$B$7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2.1285949070792915E-2"/>
                  <c:y val="3.67436025626782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7367648805305216E-2"/>
                  <c:y val="3.67436025626782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5204249336280643E-2"/>
                  <c:y val="1.46974410250712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2.4326798938049028E-2"/>
                  <c:y val="3.674360256267863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  <a:r>
                      <a:rPr lang="pl-PL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Arkusz1!$C$5:$F$5</c:f>
              <c:strCache>
                <c:ptCount val="4"/>
                <c:pt idx="0">
                  <c:v>Warszawa</c:v>
                </c:pt>
                <c:pt idx="1">
                  <c:v>Poznań</c:v>
                </c:pt>
                <c:pt idx="2">
                  <c:v>Wrocław</c:v>
                </c:pt>
                <c:pt idx="3">
                  <c:v>Kraków</c:v>
                </c:pt>
              </c:strCache>
            </c:strRef>
          </c:cat>
          <c:val>
            <c:numRef>
              <c:f>Arkusz1!$C$7:$F$7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56</c:v>
                </c:pt>
                <c:pt idx="3">
                  <c:v>53</c:v>
                </c:pt>
              </c:numCache>
            </c:numRef>
          </c:val>
        </c:ser>
        <c:axId val="111648128"/>
        <c:axId val="111740032"/>
      </c:barChart>
      <c:catAx>
        <c:axId val="111648128"/>
        <c:scaling>
          <c:orientation val="minMax"/>
        </c:scaling>
        <c:axPos val="b"/>
        <c:tickLblPos val="nextTo"/>
        <c:crossAx val="111740032"/>
        <c:crosses val="autoZero"/>
        <c:auto val="1"/>
        <c:lblAlgn val="ctr"/>
        <c:lblOffset val="100"/>
      </c:catAx>
      <c:valAx>
        <c:axId val="111740032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tickLblPos val="nextTo"/>
        <c:crossAx val="1116481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OPIS!$B$1</c:f>
              <c:strCache>
                <c:ptCount val="1"/>
                <c:pt idx="0">
                  <c:v>frekwencja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howVal val="1"/>
          </c:dLbls>
          <c:cat>
            <c:strRef>
              <c:f>OPIS!$A$2:$A$11</c:f>
              <c:strCache>
                <c:ptCount val="10"/>
                <c:pt idx="0">
                  <c:v>Warszawa</c:v>
                </c:pt>
                <c:pt idx="1">
                  <c:v>Poznań</c:v>
                </c:pt>
                <c:pt idx="2">
                  <c:v>Gdańsk</c:v>
                </c:pt>
                <c:pt idx="3">
                  <c:v>Kraków</c:v>
                </c:pt>
                <c:pt idx="4">
                  <c:v>Wrocław</c:v>
                </c:pt>
                <c:pt idx="5">
                  <c:v>Szczecin</c:v>
                </c:pt>
                <c:pt idx="6">
                  <c:v>Łódź</c:v>
                </c:pt>
                <c:pt idx="7">
                  <c:v>Bydgoszcz</c:v>
                </c:pt>
                <c:pt idx="8">
                  <c:v>Lublin</c:v>
                </c:pt>
                <c:pt idx="9">
                  <c:v>Białystok</c:v>
                </c:pt>
              </c:strCache>
            </c:strRef>
          </c:cat>
          <c:val>
            <c:numRef>
              <c:f>OPIS!$B$2:$B$11</c:f>
              <c:numCache>
                <c:formatCode>General</c:formatCode>
                <c:ptCount val="10"/>
                <c:pt idx="0">
                  <c:v>77.400000000000006</c:v>
                </c:pt>
                <c:pt idx="1">
                  <c:v>75.430000000000007</c:v>
                </c:pt>
                <c:pt idx="2">
                  <c:v>74.930000000000007</c:v>
                </c:pt>
                <c:pt idx="3">
                  <c:v>73.77</c:v>
                </c:pt>
                <c:pt idx="4">
                  <c:v>73.59</c:v>
                </c:pt>
                <c:pt idx="5">
                  <c:v>70.430000000000007</c:v>
                </c:pt>
                <c:pt idx="6">
                  <c:v>70.290000000000006</c:v>
                </c:pt>
                <c:pt idx="7">
                  <c:v>70.149999999999991</c:v>
                </c:pt>
                <c:pt idx="8">
                  <c:v>69.36</c:v>
                </c:pt>
                <c:pt idx="9">
                  <c:v>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40-4C27-AE61-B90E047CF12D}"/>
            </c:ext>
          </c:extLst>
        </c:ser>
        <c:gapWidth val="219"/>
        <c:overlap val="-27"/>
        <c:axId val="111897216"/>
        <c:axId val="111911296"/>
      </c:barChart>
      <c:catAx>
        <c:axId val="111897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11911296"/>
        <c:crosses val="autoZero"/>
        <c:auto val="1"/>
        <c:lblAlgn val="ctr"/>
        <c:lblOffset val="100"/>
      </c:catAx>
      <c:valAx>
        <c:axId val="111911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1189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ACA6-A97F-4A95-A9BB-75AE527F1C12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D42B-9896-40FE-AE9B-CFEB75A038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11019" t="17473" r="31100" b="73684"/>
          <a:stretch>
            <a:fillRect/>
          </a:stretch>
        </p:blipFill>
        <p:spPr bwMode="auto">
          <a:xfrm>
            <a:off x="0" y="71435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0" y="6381328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156176" y="6525344"/>
            <a:ext cx="2987824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BIURO STRATEGII MIASTA 2022</a:t>
            </a:r>
          </a:p>
        </p:txBody>
      </p:sp>
      <p:pic>
        <p:nvPicPr>
          <p:cNvPr id="1028" name="Picture 4" descr="D:\Users\umsysl01\Desktop\Untitled.jpg"/>
          <p:cNvPicPr>
            <a:picLocks noChangeAspect="1" noChangeArrowheads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0" y="6553200"/>
            <a:ext cx="1034315" cy="304800"/>
          </a:xfrm>
          <a:prstGeom prst="rect">
            <a:avLst/>
          </a:prstGeom>
          <a:noFill/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357158" y="2857496"/>
            <a:ext cx="8640960" cy="28803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/>
            <a:r>
              <a:rPr lang="pl-PL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Strategia</a:t>
            </a:r>
          </a:p>
          <a:p>
            <a:pPr algn="r"/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WROCŁAW 2030</a:t>
            </a:r>
          </a:p>
          <a:p>
            <a:pPr algn="r"/>
            <a:endParaRPr lang="pl-PL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D:\Users\umsysl01\Desktop\LOGO STRATEGIA 2030 copy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71584"/>
            <a:ext cx="2088232" cy="1044807"/>
          </a:xfrm>
          <a:prstGeom prst="rect">
            <a:avLst/>
          </a:prstGeom>
          <a:noFill/>
        </p:spPr>
      </p:pic>
      <p:grpSp>
        <p:nvGrpSpPr>
          <p:cNvPr id="2" name="Grupa 8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rostokąt 12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0" y="6309320"/>
            <a:ext cx="262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Perspektywy, CWUR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0" y="714356"/>
            <a:ext cx="9144000" cy="100013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200" b="1" dirty="0" smtClean="0"/>
              <a:t>3. MIEJSCE UCZELNI WYŻSZYCH W RANKINGACH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/>
          </a:p>
        </p:txBody>
      </p:sp>
      <p:grpSp>
        <p:nvGrpSpPr>
          <p:cNvPr id="2" name="Grupa 11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rostokąt 14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7" name="Prostokąt 16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683569" y="3385594"/>
          <a:ext cx="7704855" cy="1978265"/>
        </p:xfrm>
        <a:graphic>
          <a:graphicData uri="http://schemas.openxmlformats.org/drawingml/2006/table">
            <a:tbl>
              <a:tblPr/>
              <a:tblGrid>
                <a:gridCol w="2190073"/>
                <a:gridCol w="855199"/>
                <a:gridCol w="772319"/>
                <a:gridCol w="971816"/>
                <a:gridCol w="971816"/>
                <a:gridCol w="971816"/>
                <a:gridCol w="971816"/>
              </a:tblGrid>
              <a:tr h="332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Uczelnia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(CWUR/ </a:t>
                      </a:r>
                      <a:r>
                        <a:rPr lang="pl-PL" sz="800" b="1" dirty="0" err="1">
                          <a:latin typeface="Verdana"/>
                          <a:ea typeface="Calibri"/>
                          <a:cs typeface="Times New Roman"/>
                        </a:rPr>
                        <a:t>World</a:t>
                      </a: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b="1" dirty="0" err="1">
                          <a:latin typeface="Verdana"/>
                          <a:ea typeface="Calibri"/>
                          <a:cs typeface="Times New Roman"/>
                        </a:rPr>
                        <a:t>Rank</a:t>
                      </a: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2018/2019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2019/2020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2020/2021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2021/2022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66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Wrocławski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890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888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776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928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833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865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6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Politechnika Wrocławska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963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844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929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976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941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Medyczny we Wrocławiu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900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940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931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Uczelnia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(CWUR/ National </a:t>
                      </a:r>
                      <a:r>
                        <a:rPr lang="pl-PL" sz="800" b="1" dirty="0" err="1">
                          <a:latin typeface="Verdana"/>
                          <a:ea typeface="Calibri"/>
                          <a:cs typeface="Times New Roman"/>
                        </a:rPr>
                        <a:t>Rank</a:t>
                      </a: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2018/2019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2019/2020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2020/2021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2021/2022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66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Wrocławski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61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Politechnika Wrocławska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11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Uniwersytet Medyczny we Wrocławiu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-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683569" y="1772816"/>
          <a:ext cx="7704855" cy="1152126"/>
        </p:xfrm>
        <a:graphic>
          <a:graphicData uri="http://schemas.openxmlformats.org/drawingml/2006/table">
            <a:tbl>
              <a:tblPr/>
              <a:tblGrid>
                <a:gridCol w="3281470"/>
                <a:gridCol w="765393"/>
                <a:gridCol w="765393"/>
                <a:gridCol w="766164"/>
                <a:gridCol w="765393"/>
                <a:gridCol w="680521"/>
                <a:gridCol w="680521"/>
              </a:tblGrid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Uczelnia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2021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Wrocławski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13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Politechnika Wrocławska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Medyczny we Wrocławiu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15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17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Przyrodniczy we Wrocławiu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32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34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25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23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Uniwersytet Ekonomiczny we Wrocławiu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34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35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40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44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45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38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dirty="0" smtClean="0"/>
              <a:t>4. PKB NA GŁOWĘ MIESZKAŃCA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JAKO ODSETEK ŚREDNIEJ UNIJNEJ (WG PARYTETU SIŁY NABYWCZEJ)</a:t>
            </a:r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9512" y="5805264"/>
            <a:ext cx="8532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l-PL" sz="1400" b="1" dirty="0" smtClean="0"/>
              <a:t>Źródło: 2015-2019 –</a:t>
            </a:r>
            <a:r>
              <a:rPr lang="pl-PL" sz="1400" b="1" dirty="0" err="1" smtClean="0"/>
              <a:t>Eurostat</a:t>
            </a:r>
            <a:r>
              <a:rPr lang="pl-PL" sz="1400" b="1" dirty="0" smtClean="0"/>
              <a:t>; </a:t>
            </a:r>
          </a:p>
          <a:p>
            <a:pPr marL="514350" indent="-514350"/>
            <a:r>
              <a:rPr lang="pl-PL" sz="1100" b="1" dirty="0" smtClean="0"/>
              <a:t>*obliczenia własne </a:t>
            </a:r>
          </a:p>
        </p:txBody>
      </p:sp>
      <p:grpSp>
        <p:nvGrpSpPr>
          <p:cNvPr id="2" name="Grupa 17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Prostokąt 20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3" name="Prostokąt 22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83568" y="2132854"/>
          <a:ext cx="7704856" cy="2664306"/>
        </p:xfrm>
        <a:graphic>
          <a:graphicData uri="http://schemas.openxmlformats.org/drawingml/2006/table">
            <a:tbl>
              <a:tblPr/>
              <a:tblGrid>
                <a:gridCol w="1092479"/>
                <a:gridCol w="1092479"/>
                <a:gridCol w="1264976"/>
                <a:gridCol w="1149978"/>
                <a:gridCol w="1552472"/>
                <a:gridCol w="1552472"/>
              </a:tblGrid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Miasto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2019-2020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latin typeface="Verdana"/>
                          <a:ea typeface="Calibri"/>
                          <a:cs typeface="Times New Roman"/>
                        </a:rPr>
                        <a:t>Wrocław</a:t>
                      </a:r>
                      <a:endParaRPr lang="pl-PL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latin typeface="Verdana"/>
                          <a:ea typeface="Calibri"/>
                          <a:cs typeface="Times New Roman"/>
                        </a:rPr>
                        <a:t>114</a:t>
                      </a:r>
                      <a:endParaRPr lang="pl-PL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latin typeface="Verdana"/>
                          <a:ea typeface="Calibri"/>
                          <a:cs typeface="Times New Roman"/>
                        </a:rPr>
                        <a:t>  121    </a:t>
                      </a:r>
                      <a:endParaRPr lang="pl-PL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 smtClean="0">
                          <a:latin typeface="Verdana"/>
                          <a:ea typeface="Calibri"/>
                          <a:cs typeface="Times New Roman"/>
                        </a:rPr>
                        <a:t>128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 smtClean="0">
                          <a:latin typeface="Verdana"/>
                          <a:ea typeface="Calibri"/>
                          <a:cs typeface="Times New Roman"/>
                        </a:rPr>
                        <a:t>134*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Warszawa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202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  210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Times New Roman"/>
                        </a:rPr>
                        <a:t>217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226*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Poznań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137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139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Times New Roman"/>
                        </a:rPr>
                        <a:t>148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154*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Kraków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Times New Roman"/>
                        </a:rPr>
                        <a:t>124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128*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Łódź	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87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91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Times New Roman"/>
                        </a:rPr>
                        <a:t>95                        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101*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Drezno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Times New Roman"/>
                        </a:rPr>
                        <a:t>122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127*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Berlin	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128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Barcelona 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109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Times New Roman"/>
                        </a:rPr>
                        <a:t>109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101*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92,7%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6309320"/>
            <a:ext cx="2915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</a:t>
            </a:r>
            <a:r>
              <a:rPr lang="pl-PL" sz="1600" b="1" dirty="0" err="1" smtClean="0"/>
              <a:t>GaWC</a:t>
            </a:r>
            <a:r>
              <a:rPr lang="pl-PL" sz="1600" b="1" dirty="0" smtClean="0"/>
              <a:t>/ wybrane miasta</a:t>
            </a: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dirty="0" smtClean="0"/>
              <a:t>5. MIEJSCE W RANKINGU </a:t>
            </a:r>
            <a:r>
              <a:rPr lang="pl-PL" sz="3200" b="1" dirty="0" err="1" smtClean="0"/>
              <a:t>GaWC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22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Prostokąt 34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7" name="Prostokąt 36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41" name="Prostokąt 40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47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graphicFrame>
        <p:nvGraphicFramePr>
          <p:cNvPr id="43" name="Tabela 42"/>
          <p:cNvGraphicFramePr>
            <a:graphicFrameLocks noGrp="1"/>
          </p:cNvGraphicFramePr>
          <p:nvPr/>
        </p:nvGraphicFramePr>
        <p:xfrm>
          <a:off x="683568" y="1916832"/>
          <a:ext cx="7704856" cy="3816420"/>
        </p:xfrm>
        <a:graphic>
          <a:graphicData uri="http://schemas.openxmlformats.org/drawingml/2006/table">
            <a:tbl>
              <a:tblPr/>
              <a:tblGrid>
                <a:gridCol w="1860748"/>
                <a:gridCol w="1948036"/>
                <a:gridCol w="1948036"/>
                <a:gridCol w="1948036"/>
              </a:tblGrid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grupa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</a:tr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Alpha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Warszawa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Warszawa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Alpha-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Barcelona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Barcelona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Warszawa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Beta+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Barcelona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Beta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Beta-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Gamma+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Gamma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Wrocław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Gamma-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Wrocław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Lipsk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Drezno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Wrocław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Poznań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Poznań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Katowice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High sufficiency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Poznań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Kraków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Kraków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Sufficiency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Katowice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Łódź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Kraków Katowice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Łódź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Drezno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Lipsk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Lipsk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Drezno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Łódź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dirty="0" smtClean="0"/>
              <a:t>6. FREKWENCJA W WYBORACH OSIEDLOWYCH 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upa 10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rostokąt 13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Prostokąt 15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pic>
        <p:nvPicPr>
          <p:cNvPr id="1026" name="Picture 2" descr="D:\Users\umkawr02\Desktop\wybory.png"/>
          <p:cNvPicPr>
            <a:picLocks noChangeAspect="1" noChangeArrowheads="1"/>
          </p:cNvPicPr>
          <p:nvPr/>
        </p:nvPicPr>
        <p:blipFill>
          <a:blip r:embed="rId3" cstate="print"/>
          <a:srcRect l="8689" t="2326" r="6641" b="8118"/>
          <a:stretch>
            <a:fillRect/>
          </a:stretch>
        </p:blipFill>
        <p:spPr bwMode="auto">
          <a:xfrm>
            <a:off x="899592" y="1268760"/>
            <a:ext cx="7560840" cy="519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" name="Picture 1" descr="M:\DSM\BSM\wszyscy\KOMITET MONITORUJĄCY\wybory samorzadowe.png"/>
          <p:cNvPicPr>
            <a:picLocks noChangeAspect="1" noChangeArrowheads="1"/>
          </p:cNvPicPr>
          <p:nvPr/>
        </p:nvPicPr>
        <p:blipFill>
          <a:blip r:embed="rId3" cstate="print"/>
          <a:srcRect t="5102" b="4336"/>
          <a:stretch>
            <a:fillRect/>
          </a:stretch>
        </p:blipFill>
        <p:spPr bwMode="auto">
          <a:xfrm>
            <a:off x="357158" y="1857364"/>
            <a:ext cx="7339013" cy="4429156"/>
          </a:xfrm>
          <a:prstGeom prst="rect">
            <a:avLst/>
          </a:prstGeom>
          <a:noFill/>
        </p:spPr>
      </p:pic>
      <p:cxnSp>
        <p:nvCxnSpPr>
          <p:cNvPr id="16" name="Łącznik prosty 15"/>
          <p:cNvCxnSpPr/>
          <p:nvPr/>
        </p:nvCxnSpPr>
        <p:spPr>
          <a:xfrm flipV="1">
            <a:off x="1333843" y="1382486"/>
            <a:ext cx="6601843" cy="1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16200000" flipV="1">
            <a:off x="4556685" y="3355415"/>
            <a:ext cx="3945218" cy="2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16200000" flipV="1">
            <a:off x="3136885" y="3355965"/>
            <a:ext cx="3962400" cy="6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16200000" flipV="1">
            <a:off x="1668183" y="3353548"/>
            <a:ext cx="3948953" cy="2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16200000" flipV="1">
            <a:off x="236849" y="3352085"/>
            <a:ext cx="3945886" cy="8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V="1">
            <a:off x="1355598" y="3349412"/>
            <a:ext cx="6601843" cy="1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V="1">
            <a:off x="1328400" y="4011706"/>
            <a:ext cx="6618812" cy="12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1339270" y="4661141"/>
            <a:ext cx="6601843" cy="1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V="1">
            <a:off x="1339285" y="5328557"/>
            <a:ext cx="6601843" cy="1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a 42"/>
          <p:cNvSpPr/>
          <p:nvPr/>
        </p:nvSpPr>
        <p:spPr>
          <a:xfrm>
            <a:off x="7875564" y="1693874"/>
            <a:ext cx="139700" cy="101600"/>
          </a:xfrm>
          <a:prstGeom prst="ellipse">
            <a:avLst/>
          </a:prstGeom>
          <a:solidFill>
            <a:srgbClr val="C75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5" name="Łącznik prosty 44"/>
          <p:cNvCxnSpPr/>
          <p:nvPr/>
        </p:nvCxnSpPr>
        <p:spPr>
          <a:xfrm flipV="1">
            <a:off x="6578600" y="1773767"/>
            <a:ext cx="1325033" cy="1134534"/>
          </a:xfrm>
          <a:prstGeom prst="line">
            <a:avLst/>
          </a:prstGeom>
          <a:ln w="19050">
            <a:solidFill>
              <a:srgbClr val="C75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rot="16200000" flipV="1">
            <a:off x="5962938" y="3348966"/>
            <a:ext cx="3962400" cy="6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1344713" y="2032241"/>
            <a:ext cx="6601843" cy="1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1344728" y="2699657"/>
            <a:ext cx="6601843" cy="1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V="1">
            <a:off x="5190067" y="2163233"/>
            <a:ext cx="1282700" cy="38100"/>
          </a:xfrm>
          <a:prstGeom prst="line">
            <a:avLst/>
          </a:prstGeom>
          <a:ln w="19050">
            <a:solidFill>
              <a:srgbClr val="FBD1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flipV="1">
            <a:off x="6599767" y="2121877"/>
            <a:ext cx="1342618" cy="41356"/>
          </a:xfrm>
          <a:prstGeom prst="line">
            <a:avLst/>
          </a:prstGeom>
          <a:ln w="19050">
            <a:solidFill>
              <a:srgbClr val="FBD1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a 51"/>
          <p:cNvSpPr/>
          <p:nvPr/>
        </p:nvSpPr>
        <p:spPr>
          <a:xfrm>
            <a:off x="7869703" y="2063151"/>
            <a:ext cx="139700" cy="125482"/>
          </a:xfrm>
          <a:prstGeom prst="ellipse">
            <a:avLst/>
          </a:prstGeom>
          <a:solidFill>
            <a:srgbClr val="FBD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6462933" y="2112974"/>
            <a:ext cx="139700" cy="101600"/>
          </a:xfrm>
          <a:prstGeom prst="ellipse">
            <a:avLst/>
          </a:prstGeom>
          <a:solidFill>
            <a:srgbClr val="FBD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5198009" y="2218787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5555199" y="2273292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/>
          <p:cNvSpPr/>
          <p:nvPr/>
        </p:nvSpPr>
        <p:spPr>
          <a:xfrm>
            <a:off x="6113474" y="2289697"/>
            <a:ext cx="414326" cy="24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536268" y="2344615"/>
            <a:ext cx="104856" cy="158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/>
          <p:cNvSpPr/>
          <p:nvPr/>
        </p:nvSpPr>
        <p:spPr>
          <a:xfrm>
            <a:off x="888550" y="123191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+mj-lt"/>
              </a:rPr>
              <a:t>60</a:t>
            </a:r>
            <a:endParaRPr lang="pl-PL" sz="1200" dirty="0">
              <a:latin typeface="+mj-lt"/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7643834" y="1428736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+mj-lt"/>
              </a:rPr>
              <a:t>53,93 %</a:t>
            </a:r>
            <a:endParaRPr lang="pl-PL" sz="1200" dirty="0">
              <a:latin typeface="+mj-lt"/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7643834" y="2143116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+mj-lt"/>
              </a:rPr>
              <a:t>48,83 %</a:t>
            </a:r>
            <a:endParaRPr lang="pl-PL" sz="1200" dirty="0">
              <a:latin typeface="+mj-lt"/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7691978" y="5446197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latin typeface="+mj-lt"/>
              </a:rPr>
              <a:t>2018</a:t>
            </a:r>
            <a:endParaRPr lang="pl-PL" sz="1200" dirty="0">
              <a:latin typeface="+mj-lt"/>
            </a:endParaRPr>
          </a:p>
        </p:txBody>
      </p:sp>
      <p:sp>
        <p:nvSpPr>
          <p:cNvPr id="36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dirty="0" smtClean="0"/>
              <a:t>7. FREKWENCJA W WYBORACH SAMORZĄDOWYCH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3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Prostokąt 3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2" name="Prostokąt 41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39" name="Prostokąt 38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44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ytuł 1"/>
          <p:cNvSpPr txBox="1">
            <a:spLocks/>
          </p:cNvSpPr>
          <p:nvPr/>
        </p:nvSpPr>
        <p:spPr>
          <a:xfrm>
            <a:off x="5940152" y="1412776"/>
            <a:ext cx="2808312" cy="216024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/>
              <a:t>FREKWENCJA </a:t>
            </a:r>
            <a:br>
              <a:rPr lang="pl-PL" sz="2000" b="1" dirty="0" smtClean="0"/>
            </a:br>
            <a:r>
              <a:rPr lang="pl-PL" sz="2000" b="1" dirty="0" smtClean="0"/>
              <a:t>W WYBORACH PREZYDENCKICH </a:t>
            </a:r>
            <a:br>
              <a:rPr lang="pl-PL" sz="2000" b="1" dirty="0" smtClean="0"/>
            </a:br>
            <a:r>
              <a:rPr lang="pl-PL" sz="2000" b="1" dirty="0" smtClean="0"/>
              <a:t>W 2020 r.  </a:t>
            </a:r>
            <a:br>
              <a:rPr lang="pl-PL" sz="2000" b="1" dirty="0" smtClean="0"/>
            </a:br>
            <a:r>
              <a:rPr lang="pl-PL" sz="2000" b="1" dirty="0" smtClean="0"/>
              <a:t>W WYBRANYCH DUŻYCH MIASTACH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3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Prostokąt 3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9" name="Prostokąt 38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44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pic>
        <p:nvPicPr>
          <p:cNvPr id="46" name="Obraz 45" descr="wybor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5400600" cy="3849787"/>
          </a:xfrm>
          <a:prstGeom prst="rect">
            <a:avLst/>
          </a:prstGeom>
        </p:spPr>
      </p:pic>
      <p:graphicFrame>
        <p:nvGraphicFramePr>
          <p:cNvPr id="48" name="Wykres 4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BA7FABB5-5E51-4DD9-93EE-32838A0429C1}"/>
              </a:ext>
            </a:extLst>
          </p:cNvPr>
          <p:cNvGraphicFramePr/>
          <p:nvPr/>
        </p:nvGraphicFramePr>
        <p:xfrm>
          <a:off x="3131840" y="4941168"/>
          <a:ext cx="5904656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Prostokąt 48"/>
          <p:cNvSpPr/>
          <p:nvPr/>
        </p:nvSpPr>
        <p:spPr>
          <a:xfrm>
            <a:off x="539552" y="4725144"/>
            <a:ext cx="1403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PKW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1728192" y="6237312"/>
            <a:ext cx="1403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714356"/>
            <a:ext cx="9144000" cy="100013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400" b="1" dirty="0" smtClean="0"/>
              <a:t>8. LICZBA DNI W ROKU, DLA KTÓRYCH PRZEKROCZONA JEST </a:t>
            </a:r>
            <a:br>
              <a:rPr lang="pl-PL" sz="2400" b="1" dirty="0" smtClean="0"/>
            </a:br>
            <a:r>
              <a:rPr lang="pl-PL" sz="2400" b="1" dirty="0" smtClean="0"/>
              <a:t>NORMA PYŁU ZAWIESZONEGO PM10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889729" y="2501257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883603" y="4482515"/>
            <a:ext cx="632904" cy="18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rostokąt 1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24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755576" y="2348880"/>
          <a:ext cx="7632849" cy="3081112"/>
        </p:xfrm>
        <a:graphic>
          <a:graphicData uri="http://schemas.openxmlformats.org/drawingml/2006/table">
            <a:tbl>
              <a:tblPr/>
              <a:tblGrid>
                <a:gridCol w="1111083"/>
                <a:gridCol w="844594"/>
                <a:gridCol w="824160"/>
                <a:gridCol w="865880"/>
                <a:gridCol w="970603"/>
                <a:gridCol w="844594"/>
                <a:gridCol w="1086393"/>
                <a:gridCol w="1085542"/>
              </a:tblGrid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Miasto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2015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2016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2017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2018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2019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2021***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67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 smtClean="0">
                          <a:latin typeface="Verdana"/>
                          <a:ea typeface="Calibri"/>
                          <a:cs typeface="Calibri"/>
                        </a:rPr>
                        <a:t>Wrocław*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69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50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50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48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25</a:t>
                      </a:r>
                      <a:b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dotrzymana liczba przekroczeń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</a:t>
                      </a:r>
                      <a:b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dotrzymana liczba przekroczeń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34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dotrzymana liczba przekroczeń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Calibri"/>
                        </a:rPr>
                        <a:t>Kraków*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200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165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130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161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127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82</a:t>
                      </a:r>
                      <a:endParaRPr lang="pl-PL" sz="800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Calibri"/>
                        </a:rPr>
                        <a:t>Warszawa*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80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76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79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112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</a:t>
                      </a:r>
                      <a:br>
                        <a:rPr lang="pl-PL" sz="800" kern="120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pl-PL" sz="800" kern="120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dotrzymana liczba przekroczeń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dotrzymana liczba przekroczeń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Calibri"/>
                        </a:rPr>
                        <a:t>Katowice*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110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104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102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109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75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80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ze stacji pomiarowej automatycznej 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87624" y="1844824"/>
            <a:ext cx="6624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PM10 – liczba dni z przekroczeniem (max)/dopuszczalne przekroczenie – 35 dni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9512" y="5949280"/>
            <a:ext cx="857959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Jakość powietrza - dane za lata 2019-2021 opracowane na podstawie źródła danych ze strony: https://powietrze.gios.gov.pl/</a:t>
            </a:r>
          </a:p>
          <a:p>
            <a:r>
              <a:rPr lang="pl-PL" sz="800" dirty="0" smtClean="0"/>
              <a:t>*liczba dni z przekroczeniami liczona na stacjach Wrocław – Korzeniowskiego manualna, Kraków – aleja Krasińskiego manualna, Katowice – Plebiscytowa/A4 manualna, Warszawa – Bajkowa manualna</a:t>
            </a:r>
          </a:p>
          <a:p>
            <a:r>
              <a:rPr lang="pl-PL" sz="800" dirty="0" smtClean="0"/>
              <a:t>***wyniki pomiarów za rok 2021 mają status wyników wstępnie zweryfikowanych, co oznacza, że na kolejnych etapach weryfikacji na poziomie wojewódzkim, a następnie krajowym mogą ulec zmianie. </a:t>
            </a:r>
          </a:p>
          <a:p>
            <a:r>
              <a:rPr lang="pl-PL" sz="800" dirty="0" smtClean="0"/>
              <a:t>Źródło: GIOŚ</a:t>
            </a:r>
          </a:p>
          <a:p>
            <a:endParaRPr lang="pl-PL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714356"/>
            <a:ext cx="9144000" cy="100013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400" b="1" dirty="0" smtClean="0"/>
              <a:t>9. </a:t>
            </a:r>
            <a:r>
              <a:rPr lang="pl-PL" sz="2400" b="1" dirty="0" smtClean="0"/>
              <a:t>STĘŻENIE ŚREDNIOROCZNE </a:t>
            </a:r>
            <a:r>
              <a:rPr lang="pl-PL" sz="2400" b="1" dirty="0" smtClean="0"/>
              <a:t>PYŁU ZAWIESZONEGO PM2,5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rostokąt 1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24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683569" y="2348880"/>
          <a:ext cx="7848872" cy="3600399"/>
        </p:xfrm>
        <a:graphic>
          <a:graphicData uri="http://schemas.openxmlformats.org/drawingml/2006/table">
            <a:tbl>
              <a:tblPr/>
              <a:tblGrid>
                <a:gridCol w="1121393"/>
                <a:gridCol w="747009"/>
                <a:gridCol w="747889"/>
                <a:gridCol w="840092"/>
                <a:gridCol w="1028310"/>
                <a:gridCol w="1121393"/>
                <a:gridCol w="1121393"/>
                <a:gridCol w="1121393"/>
              </a:tblGrid>
              <a:tr h="332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Miasto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2015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Calibri"/>
                        </a:rPr>
                        <a:t>2016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Calibri"/>
                        </a:rPr>
                        <a:t>2017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Calibri"/>
                        </a:rPr>
                        <a:t>2018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latin typeface="Verdana"/>
                          <a:ea typeface="Calibri"/>
                          <a:cs typeface="Times New Roman"/>
                        </a:rPr>
                        <a:t>2019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2021***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93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 smtClean="0">
                          <a:latin typeface="Verdana"/>
                          <a:ea typeface="Calibri"/>
                          <a:cs typeface="Calibri"/>
                        </a:rPr>
                        <a:t>Wrocław**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30,3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27,4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brak przekroczeń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(20,7-23,0)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brak przekroczeń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(21,5-23,3)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brak przekroczeń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(15-19)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latin typeface="Verdana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brak przekroczeń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Calibri"/>
                        </a:rPr>
                        <a:t>(15-18)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Calibri"/>
                        </a:rPr>
                        <a:t>17-21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Calibri"/>
                        </a:rPr>
                        <a:t>Kraków**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33,3-43,8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29,1-37,9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28,4-40,1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27-39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24-29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20-25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Calibri"/>
                        </a:rPr>
                        <a:t>24-25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Calibri"/>
                        </a:rPr>
                        <a:t>Warszawa**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28,1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25,6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27,6-34,1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brak przekroczeń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(20-25)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Verdana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dane z rocznej oceny  GIOŚ - maj 2020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brak przekroczeń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(14-18)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Calibri"/>
                        </a:rPr>
                        <a:t>16-21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latin typeface="Verdana"/>
                          <a:ea typeface="Calibri"/>
                          <a:cs typeface="Calibri"/>
                        </a:rPr>
                        <a:t>Katowice**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27,3-33,1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26,6-34,2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30,7-39,3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Calibri"/>
                        </a:rPr>
                        <a:t>30-35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24-28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Calibri"/>
                        </a:rPr>
                        <a:t>20-24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Calibri"/>
                        </a:rPr>
                        <a:t>23-26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Prostokąt 25"/>
          <p:cNvSpPr/>
          <p:nvPr/>
        </p:nvSpPr>
        <p:spPr>
          <a:xfrm>
            <a:off x="1259632" y="170080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PM2,5 (µg/m3)/dopuszczalne stężenie średnioroczne – 25 µg/m3 (do roku 2019); </a:t>
            </a:r>
            <a:br>
              <a:rPr lang="pl-PL" sz="1400" b="1" dirty="0" smtClean="0"/>
            </a:br>
            <a:r>
              <a:rPr lang="pl-PL" sz="1400" b="1" dirty="0" smtClean="0"/>
              <a:t>– 20 µg/m3 (od roku 2020)</a:t>
            </a:r>
            <a:endParaRPr lang="pl-PL" sz="1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5949280"/>
            <a:ext cx="857959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Jakość powietrza - dane za lata 2019-2021 opracowane na podstawie źródła danych ze strony: https://powietrze.gios.gov.pl/</a:t>
            </a:r>
          </a:p>
          <a:p>
            <a:r>
              <a:rPr lang="pl-PL" sz="800" dirty="0" smtClean="0"/>
              <a:t>** dane pomiarowe ze stacji manualnych i automatycznych</a:t>
            </a:r>
          </a:p>
          <a:p>
            <a:r>
              <a:rPr lang="pl-PL" sz="800" dirty="0" smtClean="0"/>
              <a:t>***wyniki pomiarów za rok 2021 mają status wyników wstępnie zweryfikowanych, co oznacza, że na kolejnych etapach weryfikacji na poziomie wojewódzkim, a następnie krajowym mogą ulec zmianie. </a:t>
            </a:r>
          </a:p>
          <a:p>
            <a:r>
              <a:rPr lang="pl-PL" sz="800" dirty="0" smtClean="0"/>
              <a:t>Źródło: GIOŚ</a:t>
            </a:r>
          </a:p>
          <a:p>
            <a:endParaRPr lang="pl-PL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1628800"/>
            <a:ext cx="271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stan na 2021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0" y="714356"/>
            <a:ext cx="9144000" cy="100013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b="1" dirty="0" smtClean="0"/>
              <a:t>10. ODSETEK LUDNOŚCI MIESZKAJĄCEJ W ODLEGŁOŚCI </a:t>
            </a:r>
            <a:br>
              <a:rPr lang="pl-PL" sz="2400" b="1" dirty="0" smtClean="0"/>
            </a:br>
            <a:r>
              <a:rPr lang="pl-PL" sz="2400" b="1" dirty="0" smtClean="0"/>
              <a:t>DO 300 M DO TERENÓW ZIELENI O DOWOLNEJ POWIERZCHNI</a:t>
            </a:r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1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15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pic>
        <p:nvPicPr>
          <p:cNvPr id="19" name="Picture 2" descr="M:\DSM\BSM\wszyscy\KOMITET MONITORUJĄCY\ziel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1691680" cy="1038223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0" y="2132856"/>
            <a:ext cx="176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stan na 2017 </a:t>
            </a:r>
          </a:p>
        </p:txBody>
      </p:sp>
      <p:pic>
        <p:nvPicPr>
          <p:cNvPr id="21" name="Picture 2" descr="M:\DSM\BSM\wszyscy\KOMITET MONITORUJĄCY\ziel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1691680" cy="1038223"/>
          </a:xfrm>
          <a:prstGeom prst="rect">
            <a:avLst/>
          </a:prstGeom>
          <a:noFill/>
        </p:spPr>
      </p:pic>
      <p:sp>
        <p:nvSpPr>
          <p:cNvPr id="22" name="Prostokąt 21"/>
          <p:cNvSpPr/>
          <p:nvPr/>
        </p:nvSpPr>
        <p:spPr>
          <a:xfrm>
            <a:off x="0" y="4437112"/>
            <a:ext cx="176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stan na 2021 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899592" y="5157192"/>
            <a:ext cx="504056" cy="163706"/>
          </a:xfrm>
          <a:prstGeom prst="rect">
            <a:avLst/>
          </a:prstGeom>
          <a:solidFill>
            <a:srgbClr val="DA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79512" y="501317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864822" y="5101733"/>
            <a:ext cx="5405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solidFill>
                  <a:schemeClr val="bg1"/>
                </a:solidFill>
              </a:rPr>
              <a:t>93,7%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07713" y="4932075"/>
            <a:ext cx="5405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solidFill>
                  <a:srgbClr val="DA6708"/>
                </a:solidFill>
              </a:rPr>
              <a:t>80,7%</a:t>
            </a:r>
            <a:endParaRPr lang="pl-PL" sz="1100" b="1" dirty="0">
              <a:solidFill>
                <a:srgbClr val="DA6708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1" y="6309320"/>
            <a:ext cx="1547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UMW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179512" y="501317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215043" y="4967590"/>
            <a:ext cx="5405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solidFill>
                  <a:schemeClr val="accent6">
                    <a:lumMod val="75000"/>
                  </a:schemeClr>
                </a:solidFill>
              </a:rPr>
              <a:t>81,2%</a:t>
            </a:r>
            <a:endParaRPr lang="pl-PL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Obraz 29" descr="wskaznik_zieleni_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7164288" cy="506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3835" t="16400" r="23519" b="4851"/>
          <a:stretch>
            <a:fillRect/>
          </a:stretch>
        </p:blipFill>
        <p:spPr bwMode="auto">
          <a:xfrm>
            <a:off x="0" y="764704"/>
            <a:ext cx="9144000" cy="55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835" t="16400" r="23519" b="4851"/>
          <a:stretch>
            <a:fillRect/>
          </a:stretch>
        </p:blipFill>
        <p:spPr bwMode="auto">
          <a:xfrm>
            <a:off x="0" y="0"/>
            <a:ext cx="9144000" cy="55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0" y="652534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812360" y="645333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835" t="16400" r="23519" b="4851"/>
          <a:stretch>
            <a:fillRect/>
          </a:stretch>
        </p:blipFill>
        <p:spPr bwMode="auto">
          <a:xfrm>
            <a:off x="0" y="476672"/>
            <a:ext cx="9144000" cy="55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51520" y="836712"/>
            <a:ext cx="3744416" cy="532859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r>
              <a:rPr lang="pl-PL" sz="1200" dirty="0" smtClean="0"/>
              <a:t> </a:t>
            </a:r>
          </a:p>
          <a:p>
            <a:pPr algn="just"/>
            <a:r>
              <a:rPr lang="pl-PL" sz="1200" b="1" dirty="0" smtClean="0"/>
              <a:t>WSKAŹNIKI „GŁÓWNE” STRATEGII</a:t>
            </a:r>
            <a:r>
              <a:rPr lang="pl-PL" sz="1200" dirty="0" smtClean="0"/>
              <a:t> </a:t>
            </a:r>
          </a:p>
          <a:p>
            <a:r>
              <a:rPr lang="pl-PL" sz="1200" b="1" dirty="0" smtClean="0"/>
              <a:t> </a:t>
            </a:r>
            <a:endParaRPr lang="pl-PL" sz="1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DŁUGOŚĆ ŻYCIA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WYNIKI MATUR NA POZIOMIE ROZSZERZONYM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MIEJSCE UCZELNI WYŻSZYCH W RANKINGACH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PKB NA GŁOWĘ MIESZKAŃCA JAKO ODSETEK ŚREDNIEJ UNIJNEJ (WG PARYTETU SIŁY NABYWCZEJ)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MIEJSCE W RANKINGU GAWC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FREKWENCJA W WYBORACH OSIEDLOWYCH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FREKWENCJA W WYBORACH SAMORZĄDOWYCH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LICZBA DNI W ROKU, DLA KTÓRYCH PRZEKROCZONA JEST NORMA PYŁU ZAWIESZONEGO PM10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LICZBA DNI W ROKU, DLA KTÓRYCH PRZEKROCZONA JEST NORMA PYŁU ZAWIESZONEGO PM2,5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200" dirty="0" smtClean="0"/>
              <a:t>PROCENT LUDNOŚCI MIESZKAJĄCEJ </a:t>
            </a:r>
            <a:br>
              <a:rPr lang="pl-PL" sz="1200" dirty="0" smtClean="0"/>
            </a:br>
            <a:r>
              <a:rPr lang="pl-PL" sz="1200" dirty="0" smtClean="0"/>
              <a:t>W ODLEGŁOŚCI DO 300 METRÓW OD TERENÓW ZIELENI O DOWOLNEJ POWIERZCHNI</a:t>
            </a:r>
            <a:endParaRPr lang="pl-PL" sz="1200" dirty="0"/>
          </a:p>
        </p:txBody>
      </p:sp>
      <p:pic>
        <p:nvPicPr>
          <p:cNvPr id="11" name="Obraz 10"/>
          <p:cNvPicPr/>
          <p:nvPr/>
        </p:nvPicPr>
        <p:blipFill>
          <a:blip r:embed="rId2" cstate="print"/>
          <a:srcRect l="37817" t="17962" r="38353" b="76961"/>
          <a:stretch>
            <a:fillRect/>
          </a:stretch>
        </p:blipFill>
        <p:spPr bwMode="auto">
          <a:xfrm>
            <a:off x="4714876" y="928670"/>
            <a:ext cx="360040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6238" t="15350" r="33560" b="4851"/>
          <a:stretch>
            <a:fillRect/>
          </a:stretch>
        </p:blipFill>
        <p:spPr bwMode="auto">
          <a:xfrm>
            <a:off x="4070278" y="1357298"/>
            <a:ext cx="507372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31691" t="78350" r="51772" b="12200"/>
          <a:stretch>
            <a:fillRect/>
          </a:stretch>
        </p:blipFill>
        <p:spPr bwMode="auto">
          <a:xfrm>
            <a:off x="5580112" y="5733256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11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rostokąt 14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M:\DSM\BSM\wszyscy\KOMITET MONITORUJĄCY\wskaźniki.png"/>
          <p:cNvPicPr>
            <a:picLocks noChangeAspect="1" noChangeArrowheads="1"/>
          </p:cNvPicPr>
          <p:nvPr/>
        </p:nvPicPr>
        <p:blipFill>
          <a:blip r:embed="rId2" cstate="print"/>
          <a:srcRect t="25956" b="22936"/>
          <a:stretch>
            <a:fillRect/>
          </a:stretch>
        </p:blipFill>
        <p:spPr bwMode="auto">
          <a:xfrm>
            <a:off x="0" y="2492896"/>
            <a:ext cx="9144000" cy="4143404"/>
          </a:xfrm>
          <a:prstGeom prst="rect">
            <a:avLst/>
          </a:prstGeom>
          <a:noFill/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85720" y="1357298"/>
            <a:ext cx="8568952" cy="65662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just"/>
            <a:r>
              <a:rPr lang="pl-PL" sz="1600" dirty="0" smtClean="0"/>
              <a:t> </a:t>
            </a:r>
          </a:p>
          <a:p>
            <a:pPr algn="ctr"/>
            <a:r>
              <a:rPr lang="pl-PL" sz="3600" b="1" dirty="0" smtClean="0">
                <a:solidFill>
                  <a:schemeClr val="accent6">
                    <a:lumMod val="75000"/>
                  </a:schemeClr>
                </a:solidFill>
              </a:rPr>
              <a:t>MONITOROWANIE WSKAŹNIKÓW </a:t>
            </a:r>
          </a:p>
          <a:p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2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15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1" name="Prostokąt 10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Wykres 22"/>
          <p:cNvGraphicFramePr/>
          <p:nvPr/>
        </p:nvGraphicFramePr>
        <p:xfrm>
          <a:off x="539552" y="1628800"/>
          <a:ext cx="8117929" cy="457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Prostokąt 29"/>
          <p:cNvSpPr/>
          <p:nvPr/>
        </p:nvSpPr>
        <p:spPr>
          <a:xfrm>
            <a:off x="0" y="6309320"/>
            <a:ext cx="2051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</a:t>
            </a:r>
            <a:r>
              <a:rPr lang="pl-PL" sz="1600" b="1" dirty="0" err="1" smtClean="0"/>
              <a:t>Eurostat</a:t>
            </a:r>
            <a:r>
              <a:rPr lang="pl-PL" sz="1600" b="1" dirty="0" smtClean="0"/>
              <a:t>/GUS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sz="3200" b="1" dirty="0" smtClean="0"/>
              <a:t>1. DŁUGOŚĆ ŻYCIA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PRZECIĘTNE DALSZE TRWANIE ŻYCIA - KOBIETY</a:t>
            </a:r>
          </a:p>
          <a:p>
            <a:pPr algn="ctr"/>
            <a:r>
              <a:rPr lang="pl-PL" sz="2000" b="1" dirty="0" smtClean="0"/>
              <a:t> 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rostokąt 1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Wykres 18"/>
          <p:cNvGraphicFramePr/>
          <p:nvPr/>
        </p:nvGraphicFramePr>
        <p:xfrm>
          <a:off x="539552" y="1628800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sz="3200" b="1" dirty="0" smtClean="0"/>
              <a:t>1. DŁUGOŚĆ ŻYCIA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PRZECIĘTNE DALSZE TRWANIE ŻYCIA - MĘŻCZYŹNI</a:t>
            </a:r>
          </a:p>
          <a:p>
            <a:pPr algn="ctr"/>
            <a:r>
              <a:rPr lang="pl-PL" sz="2000" b="1" dirty="0" smtClean="0"/>
              <a:t> 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0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rostokąt 13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Prostokąt 15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6309320"/>
            <a:ext cx="2051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</a:t>
            </a:r>
            <a:r>
              <a:rPr lang="pl-PL" sz="1600" b="1" dirty="0" err="1" smtClean="0"/>
              <a:t>Eurostat</a:t>
            </a:r>
            <a:r>
              <a:rPr lang="pl-PL" sz="1600" b="1" dirty="0" smtClean="0"/>
              <a:t>/GUS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Wykres 30"/>
          <p:cNvGraphicFramePr/>
          <p:nvPr/>
        </p:nvGraphicFramePr>
        <p:xfrm>
          <a:off x="395536" y="1484784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Prostokąt 29"/>
          <p:cNvSpPr/>
          <p:nvPr/>
        </p:nvSpPr>
        <p:spPr>
          <a:xfrm>
            <a:off x="0" y="6309320"/>
            <a:ext cx="1259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GUS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PRZECIĘTNE DALSZE TRWANIE ŻYCIA – KOBIETY 2020</a:t>
            </a:r>
          </a:p>
          <a:p>
            <a:pPr algn="ctr"/>
            <a:r>
              <a:rPr lang="pl-PL" sz="2000" b="1" dirty="0" smtClean="0"/>
              <a:t> 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rostokąt 1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Wykres 26"/>
          <p:cNvGraphicFramePr/>
          <p:nvPr/>
        </p:nvGraphicFramePr>
        <p:xfrm>
          <a:off x="395536" y="1484784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Prostokąt 29"/>
          <p:cNvSpPr/>
          <p:nvPr/>
        </p:nvSpPr>
        <p:spPr>
          <a:xfrm>
            <a:off x="0" y="6309320"/>
            <a:ext cx="1259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GUS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0" y="714356"/>
            <a:ext cx="9144000" cy="57150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PRZECIĘTNE DALSZE TRWANIE ŻYCIA – MĘŻCZYŹNI 2020</a:t>
            </a:r>
          </a:p>
          <a:p>
            <a:pPr algn="ctr"/>
            <a:r>
              <a:rPr lang="pl-PL" sz="2000" b="1" dirty="0" smtClean="0"/>
              <a:t> 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6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rostokąt 19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0" y="714356"/>
            <a:ext cx="9144000" cy="100013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dirty="0" smtClean="0"/>
              <a:t>2. WYNIKI MATUR NA POZIOMIE ROZSZERZONYM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1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15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" y="6309320"/>
            <a:ext cx="125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OKE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51517" y="1988840"/>
          <a:ext cx="8568957" cy="3538696"/>
        </p:xfrm>
        <a:graphic>
          <a:graphicData uri="http://schemas.openxmlformats.org/drawingml/2006/table">
            <a:tbl>
              <a:tblPr/>
              <a:tblGrid>
                <a:gridCol w="735549"/>
                <a:gridCol w="647806"/>
                <a:gridCol w="647806"/>
                <a:gridCol w="647806"/>
                <a:gridCol w="647806"/>
                <a:gridCol w="649672"/>
                <a:gridCol w="649672"/>
                <a:gridCol w="657140"/>
                <a:gridCol w="657140"/>
                <a:gridCol w="657140"/>
                <a:gridCol w="657140"/>
                <a:gridCol w="657140"/>
                <a:gridCol w="657140"/>
              </a:tblGrid>
              <a:tr h="459051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8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średnia </a:t>
                      </a: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wynikowa dla przedmiotu dodatkowego na poziomie </a:t>
                      </a: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rozszerzonym w 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8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język </a:t>
                      </a: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polski</a:t>
                      </a: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8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matematyka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8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2016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2017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2018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2019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 smtClean="0">
                          <a:latin typeface="Verdana"/>
                          <a:ea typeface="Calibri"/>
                          <a:cs typeface="Times New Roman"/>
                        </a:rPr>
                        <a:t>2021</a:t>
                      </a: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2016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2017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2018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2019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2020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2021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Polska</a:t>
                      </a: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61,0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52,0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51,0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55,0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57,0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49,0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31,0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47,0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29,0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39,0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31,9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31,0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Dolny Śląsk</a:t>
                      </a: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68,5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57,6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57,4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58,3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57,5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50,0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29,9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35,5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27,3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36,9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32,6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28,0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latin typeface="Verdana"/>
                          <a:ea typeface="Calibri"/>
                          <a:cs typeface="Times New Roman"/>
                        </a:rPr>
                        <a:t>Wrocław</a:t>
                      </a:r>
                      <a:endParaRPr lang="pl-PL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75,5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66,0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66,2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65,8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66,2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56,0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37,3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41,7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Verdana"/>
                          <a:ea typeface="Calibri"/>
                          <a:cs typeface="Times New Roman"/>
                        </a:rPr>
                        <a:t>34,1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Verdana"/>
                          <a:ea typeface="Calibri"/>
                          <a:cs typeface="Times New Roman"/>
                        </a:rPr>
                        <a:t>45,9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latin typeface="Verdana"/>
                          <a:ea typeface="Calibri"/>
                          <a:cs typeface="Times New Roman"/>
                        </a:rPr>
                        <a:t>41,7</a:t>
                      </a:r>
                      <a:endParaRPr lang="pl-PL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35,0</a:t>
                      </a:r>
                      <a:endParaRPr lang="pl-PL" sz="800" b="1" kern="1200" dirty="0">
                        <a:solidFill>
                          <a:schemeClr val="tx1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Wykres 31"/>
          <p:cNvGraphicFramePr/>
          <p:nvPr/>
        </p:nvGraphicFramePr>
        <p:xfrm>
          <a:off x="4644008" y="2276872"/>
          <a:ext cx="4301877" cy="358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Wykres 21"/>
          <p:cNvGraphicFramePr/>
          <p:nvPr/>
        </p:nvGraphicFramePr>
        <p:xfrm>
          <a:off x="251520" y="2348880"/>
          <a:ext cx="417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265" t="53539" r="71121" b="34694"/>
          <a:stretch>
            <a:fillRect/>
          </a:stretch>
        </p:blipFill>
        <p:spPr bwMode="auto">
          <a:xfrm>
            <a:off x="7308304" y="0"/>
            <a:ext cx="1835696" cy="6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0" y="714356"/>
            <a:ext cx="9144000" cy="100013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b="1" dirty="0" smtClean="0"/>
              <a:t>2. WYNIKI MATUR NA POZIOMIE ROZSZERZONYM</a:t>
            </a:r>
          </a:p>
          <a:p>
            <a:pPr algn="ctr"/>
            <a:endParaRPr lang="pl-PL" sz="2000" b="1" dirty="0" smtClean="0"/>
          </a:p>
          <a:p>
            <a:pPr marL="514350" indent="-514350" algn="ctr"/>
            <a:endParaRPr lang="pl-PL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a 11"/>
          <p:cNvGrpSpPr/>
          <p:nvPr/>
        </p:nvGrpSpPr>
        <p:grpSpPr>
          <a:xfrm>
            <a:off x="-1" y="0"/>
            <a:ext cx="9144001" cy="714356"/>
            <a:chOff x="-1" y="0"/>
            <a:chExt cx="9144001" cy="7143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265" t="53539" r="71121" b="34694"/>
            <a:stretch>
              <a:fillRect/>
            </a:stretch>
          </p:blipFill>
          <p:spPr bwMode="auto">
            <a:xfrm>
              <a:off x="7308304" y="0"/>
              <a:ext cx="1835696" cy="67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15"/>
            <p:cNvSpPr/>
            <p:nvPr/>
          </p:nvSpPr>
          <p:spPr>
            <a:xfrm>
              <a:off x="-1" y="561032"/>
              <a:ext cx="221454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715272" y="571480"/>
              <a:ext cx="1428728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2220944" y="44545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WSKAŹNIKI GŁÓWNE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0" y="6641134"/>
            <a:ext cx="9144000" cy="131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pl-PL" dirty="0"/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7812360" y="6569126"/>
            <a:ext cx="1253142" cy="28887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BSM 2022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" y="6309320"/>
            <a:ext cx="125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1600" b="1" dirty="0" smtClean="0"/>
              <a:t>Źródło: OKE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395536" y="2060848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/>
              <a:t>WYNIKI MATUR NA POZIOMIE ROZSZERZONYM Z JĘZYKA POLSKIEGO</a:t>
            </a:r>
            <a:endParaRPr lang="pl-PL" sz="1000" b="1" dirty="0"/>
          </a:p>
        </p:txBody>
      </p:sp>
      <p:sp>
        <p:nvSpPr>
          <p:cNvPr id="24" name="Prostokąt 23"/>
          <p:cNvSpPr/>
          <p:nvPr/>
        </p:nvSpPr>
        <p:spPr>
          <a:xfrm>
            <a:off x="4788024" y="2060849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/>
              <a:t>WYNIKI MATUR NA POZIOMIE ROZSZERZONYM Z MATEMATYKI</a:t>
            </a:r>
            <a:endParaRPr lang="pl-PL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833</Words>
  <Application>Microsoft Office PowerPoint</Application>
  <PresentationFormat>Pokaz na ekranie (4:3)</PresentationFormat>
  <Paragraphs>483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>UMW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ummakl01</dc:creator>
  <cp:lastModifiedBy>ummakl01</cp:lastModifiedBy>
  <cp:revision>105</cp:revision>
  <dcterms:created xsi:type="dcterms:W3CDTF">2020-09-24T09:32:35Z</dcterms:created>
  <dcterms:modified xsi:type="dcterms:W3CDTF">2022-03-29T11:31:35Z</dcterms:modified>
</cp:coreProperties>
</file>