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9" r:id="rId6"/>
    <p:sldId id="272" r:id="rId7"/>
    <p:sldId id="273" r:id="rId8"/>
    <p:sldId id="274" r:id="rId9"/>
    <p:sldId id="261" r:id="rId10"/>
    <p:sldId id="263" r:id="rId11"/>
    <p:sldId id="275" r:id="rId12"/>
    <p:sldId id="264" r:id="rId13"/>
    <p:sldId id="265" r:id="rId14"/>
    <p:sldId id="266" r:id="rId15"/>
    <p:sldId id="267" r:id="rId16"/>
    <p:sldId id="268" r:id="rId17"/>
    <p:sldId id="269" r:id="rId18"/>
    <p:sldId id="276" r:id="rId19"/>
    <p:sldId id="277" r:id="rId20"/>
    <p:sldId id="270" r:id="rId21"/>
    <p:sldId id="278" r:id="rId22"/>
    <p:sldId id="271" r:id="rId23"/>
    <p:sldId id="262" r:id="rId24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39CA9-8D84-4F01-9483-020B36D02F84}" type="datetimeFigureOut">
              <a:rPr lang="pl-PL" smtClean="0"/>
              <a:t>18.05.2020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3B98-DE83-4420-99C4-0BAD2B7706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9908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39CA9-8D84-4F01-9483-020B36D02F84}" type="datetimeFigureOut">
              <a:rPr lang="pl-PL" smtClean="0"/>
              <a:t>18.05.2020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3B98-DE83-4420-99C4-0BAD2B7706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76256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39CA9-8D84-4F01-9483-020B36D02F84}" type="datetimeFigureOut">
              <a:rPr lang="pl-PL" smtClean="0"/>
              <a:t>18.05.2020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3B98-DE83-4420-99C4-0BAD2B7706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78701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39CA9-8D84-4F01-9483-020B36D02F84}" type="datetimeFigureOut">
              <a:rPr lang="pl-PL" smtClean="0"/>
              <a:t>18.05.2020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3B98-DE83-4420-99C4-0BAD2B7706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32171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39CA9-8D84-4F01-9483-020B36D02F84}" type="datetimeFigureOut">
              <a:rPr lang="pl-PL" smtClean="0"/>
              <a:t>18.05.2020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3B98-DE83-4420-99C4-0BAD2B7706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7101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39CA9-8D84-4F01-9483-020B36D02F84}" type="datetimeFigureOut">
              <a:rPr lang="pl-PL" smtClean="0"/>
              <a:t>18.05.2020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3B98-DE83-4420-99C4-0BAD2B7706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86815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39CA9-8D84-4F01-9483-020B36D02F84}" type="datetimeFigureOut">
              <a:rPr lang="pl-PL" smtClean="0"/>
              <a:t>18.05.2020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3B98-DE83-4420-99C4-0BAD2B7706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22480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39CA9-8D84-4F01-9483-020B36D02F84}" type="datetimeFigureOut">
              <a:rPr lang="pl-PL" smtClean="0"/>
              <a:t>18.05.2020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3B98-DE83-4420-99C4-0BAD2B7706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8211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39CA9-8D84-4F01-9483-020B36D02F84}" type="datetimeFigureOut">
              <a:rPr lang="pl-PL" smtClean="0"/>
              <a:t>18.05.2020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3B98-DE83-4420-99C4-0BAD2B7706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10661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39CA9-8D84-4F01-9483-020B36D02F84}" type="datetimeFigureOut">
              <a:rPr lang="pl-PL" smtClean="0"/>
              <a:t>18.05.2020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3B98-DE83-4420-99C4-0BAD2B7706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13510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39CA9-8D84-4F01-9483-020B36D02F84}" type="datetimeFigureOut">
              <a:rPr lang="pl-PL" smtClean="0"/>
              <a:t>18.05.2020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3B98-DE83-4420-99C4-0BAD2B7706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58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39CA9-8D84-4F01-9483-020B36D02F84}" type="datetimeFigureOut">
              <a:rPr lang="pl-PL" smtClean="0"/>
              <a:t>18.05.2020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93B98-DE83-4420-99C4-0BAD2B7706A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2321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900708" y="1700808"/>
            <a:ext cx="7342584" cy="1152128"/>
          </a:xfrm>
        </p:spPr>
        <p:txBody>
          <a:bodyPr>
            <a:normAutofit fontScale="90000"/>
          </a:bodyPr>
          <a:lstStyle/>
          <a:p>
            <a:r>
              <a:rPr lang="pl-PL" dirty="0"/>
              <a:t>Jaka powinna być </a:t>
            </a:r>
            <a:r>
              <a:rPr lang="pl-PL" dirty="0" err="1"/>
              <a:t>elektromobilność</a:t>
            </a:r>
            <a:r>
              <a:rPr lang="pl-PL" dirty="0"/>
              <a:t>?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87624" y="3481920"/>
            <a:ext cx="6368752" cy="1675272"/>
          </a:xfrm>
        </p:spPr>
        <p:txBody>
          <a:bodyPr>
            <a:normAutofit/>
          </a:bodyPr>
          <a:lstStyle/>
          <a:p>
            <a:r>
              <a:rPr lang="pl-PL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Konsultacje społeczne „Wrocławskiej strategii rozwoju </a:t>
            </a:r>
            <a:r>
              <a:rPr lang="pl-PL" sz="28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elektromobilności</a:t>
            </a:r>
            <a:r>
              <a:rPr lang="pl-PL" sz="2800" dirty="0">
                <a:solidFill>
                  <a:schemeClr val="bg1">
                    <a:lumMod val="65000"/>
                  </a:schemeClr>
                </a:solidFill>
              </a:rPr>
              <a:t>”</a:t>
            </a: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5949280"/>
            <a:ext cx="1629984" cy="693110"/>
          </a:xfrm>
          <a:prstGeom prst="rect">
            <a:avLst/>
          </a:prstGeom>
        </p:spPr>
      </p:pic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xmlns="" id="{75972545-3ED1-4E18-A2D5-5E6CE789E2F2}"/>
              </a:ext>
            </a:extLst>
          </p:cNvPr>
          <p:cNvCxnSpPr>
            <a:cxnSpLocks/>
          </p:cNvCxnSpPr>
          <p:nvPr/>
        </p:nvCxnSpPr>
        <p:spPr>
          <a:xfrm>
            <a:off x="2555776" y="3068960"/>
            <a:ext cx="396044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FB559667-2CD0-4B50-977F-CCD20EC14C9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28197"/>
            <a:ext cx="1979712" cy="1026791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xmlns="" id="{87FA050B-BB84-4D1C-9D05-0295716EB03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826" y="139500"/>
            <a:ext cx="1876127" cy="93577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xmlns="" id="{97048DD2-B6E7-4B4F-A83E-CBD482AC72C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6074836"/>
            <a:ext cx="5159187" cy="441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983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400" dirty="0"/>
              <a:t>4. Co skłoniłoby cię do zakupu samochodu elektrycznego? </a:t>
            </a:r>
            <a:r>
              <a:rPr lang="pl-PL" sz="2000" dirty="0"/>
              <a:t>(Wybierz maksymalnie 3 odpowiedzi)</a:t>
            </a:r>
          </a:p>
          <a:p>
            <a:pPr marL="0" indent="0">
              <a:buNone/>
            </a:pPr>
            <a:endParaRPr lang="pl-PL" sz="1400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2896610"/>
              </p:ext>
            </p:extLst>
          </p:nvPr>
        </p:nvGraphicFramePr>
        <p:xfrm>
          <a:off x="539552" y="1340768"/>
          <a:ext cx="8136904" cy="53752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7064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6626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308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Czynnik</a:t>
                      </a:r>
                    </a:p>
                  </a:txBody>
                  <a:tcPr marL="55618" marR="55618" marT="55618" marB="5561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Liczba odpowiedzi</a:t>
                      </a:r>
                    </a:p>
                  </a:txBody>
                  <a:tcPr marL="55618" marR="55618" marT="55618" marB="55618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08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Dofinansowanie zakupu w ramach ogólnodostępnych programów dopłat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18" marR="55618" marT="55618" marB="5561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203 odpowiedzi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18" marR="55618" marT="55618" marB="55618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448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Ulgi podatkowe przy zakupie (np. zwrot akcyzy)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18" marR="55618" marT="55618" marB="5561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114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odpowiedzi</a:t>
                      </a:r>
                      <a:endParaRPr lang="pl-P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18" marR="55618" marT="55618" marB="55618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448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Ulgi podatkowe w okresie eksploatacji (np. odliczenie od dochodu)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18" marR="55618" marT="55618" marB="5561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123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odpowiedzi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18" marR="55618" marT="55618" marB="55618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448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Możliwość korzystania z darmowych, przeznaczonych specjalnie dla tych pojazdów, miejsc parkingowych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18" marR="55618" marT="55618" marB="5561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73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odpowiedzi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18" marR="55618" marT="55618" marB="55618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448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Preferencyjne warunki ładowania pojazdów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18" marR="55618" marT="55618" marB="5561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92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odpowiedzi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18" marR="55618" marT="55618" marB="55618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448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Wyłączność na poruszanie się po strefie czystego transportu ustanowionej w mieście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18" marR="55618" marT="55618" marB="5561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43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odpowiedzi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18" marR="55618" marT="55618" marB="55618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448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Możliwość korzystania z buspasów 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18" marR="55618" marT="55618" marB="5561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50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odpowiedzi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18" marR="55618" marT="55618" marB="55618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6448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Większa ilość punktów ładowania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18" marR="55618" marT="55618" marB="5561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160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odpowiedzi</a:t>
                      </a:r>
                      <a:endParaRPr lang="pl-P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5618" marR="55618" marT="55618" marB="55618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04404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45365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sz="2400" dirty="0"/>
          </a:p>
          <a:p>
            <a:pPr marL="0" indent="0" algn="ctr">
              <a:buNone/>
            </a:pPr>
            <a:endParaRPr lang="pl-PL" sz="2400" dirty="0"/>
          </a:p>
          <a:p>
            <a:pPr marL="0" indent="0" algn="ctr">
              <a:buNone/>
            </a:pPr>
            <a:r>
              <a:rPr lang="pl-PL" sz="2400" dirty="0"/>
              <a:t>4.a. Inne. Jakie?</a:t>
            </a:r>
          </a:p>
          <a:p>
            <a:pPr marL="0" indent="0">
              <a:buNone/>
            </a:pPr>
            <a:endParaRPr lang="pl-PL" dirty="0"/>
          </a:p>
          <a:p>
            <a:pPr>
              <a:buFontTx/>
              <a:buChar char="-"/>
            </a:pPr>
            <a:r>
              <a:rPr lang="pl-PL" sz="1800" dirty="0"/>
              <a:t>Nic </a:t>
            </a:r>
            <a:r>
              <a:rPr lang="pl-PL" sz="1800" dirty="0">
                <a:solidFill>
                  <a:srgbClr val="00B0F0"/>
                </a:solidFill>
              </a:rPr>
              <a:t>(22 opinie)</a:t>
            </a:r>
          </a:p>
          <a:p>
            <a:pPr>
              <a:buFontTx/>
              <a:buChar char="-"/>
            </a:pPr>
            <a:r>
              <a:rPr lang="pl-PL" sz="1800" dirty="0"/>
              <a:t>Cena i inne ulgi finansowe </a:t>
            </a:r>
            <a:r>
              <a:rPr lang="pl-PL" sz="1800" dirty="0">
                <a:solidFill>
                  <a:srgbClr val="00B0F0"/>
                </a:solidFill>
              </a:rPr>
              <a:t>(15 opinii)</a:t>
            </a:r>
          </a:p>
          <a:p>
            <a:pPr>
              <a:buFontTx/>
              <a:buChar char="-"/>
            </a:pPr>
            <a:r>
              <a:rPr lang="pl-PL" sz="1800" dirty="0"/>
              <a:t>Większy zasięg / krótsze i tańsze ładowanie </a:t>
            </a:r>
            <a:r>
              <a:rPr lang="pl-PL" sz="1800" dirty="0">
                <a:solidFill>
                  <a:srgbClr val="00B0F0"/>
                </a:solidFill>
              </a:rPr>
              <a:t>(13 opinii)</a:t>
            </a:r>
          </a:p>
          <a:p>
            <a:pPr>
              <a:buFontTx/>
              <a:buChar char="-"/>
            </a:pPr>
            <a:r>
              <a:rPr lang="pl-PL" sz="1800" dirty="0"/>
              <a:t>Dostępność miejsc ładowania </a:t>
            </a:r>
            <a:r>
              <a:rPr lang="pl-PL" sz="1800" dirty="0">
                <a:solidFill>
                  <a:srgbClr val="00B0F0"/>
                </a:solidFill>
              </a:rPr>
              <a:t>(10 opinii)</a:t>
            </a:r>
          </a:p>
          <a:p>
            <a:pPr>
              <a:buFontTx/>
              <a:buChar char="-"/>
            </a:pPr>
            <a:r>
              <a:rPr lang="pl-PL" sz="1800" dirty="0"/>
              <a:t>Bardziej ekologiczne rozwiązania </a:t>
            </a:r>
            <a:r>
              <a:rPr lang="pl-PL" sz="1800" dirty="0">
                <a:solidFill>
                  <a:srgbClr val="00B0F0"/>
                </a:solidFill>
              </a:rPr>
              <a:t>(6 opinii)</a:t>
            </a:r>
          </a:p>
          <a:p>
            <a:pPr>
              <a:buFontTx/>
              <a:buChar char="-"/>
            </a:pPr>
            <a:r>
              <a:rPr lang="pl-PL" sz="1800" dirty="0"/>
              <a:t>Łatwiejsza naprawa usterek </a:t>
            </a:r>
            <a:r>
              <a:rPr lang="pl-PL" sz="1800" dirty="0">
                <a:solidFill>
                  <a:srgbClr val="00B0F0"/>
                </a:solidFill>
              </a:rPr>
              <a:t>(2 opinie)</a:t>
            </a:r>
          </a:p>
          <a:p>
            <a:pPr>
              <a:buFontTx/>
              <a:buChar char="-"/>
            </a:pPr>
            <a:r>
              <a:rPr lang="pl-PL" sz="1800" dirty="0"/>
              <a:t>Inne </a:t>
            </a:r>
            <a:r>
              <a:rPr lang="pl-PL" sz="1800" dirty="0">
                <a:solidFill>
                  <a:srgbClr val="00B0F0"/>
                </a:solidFill>
              </a:rPr>
              <a:t>(10 opinii)</a:t>
            </a: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3C8130A4-D17A-4DDA-86CD-7700AF8286E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28197"/>
            <a:ext cx="1979712" cy="1026791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xmlns="" id="{03ACC5FD-E71A-4977-98F8-9C6C4D0DBF4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5949280"/>
            <a:ext cx="1629984" cy="693110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xmlns="" id="{AFA820EF-A69B-42B6-A487-542A8BBACA6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826" y="139500"/>
            <a:ext cx="1876127" cy="935770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xmlns="" id="{4715A0A0-1C99-4EA2-B717-A3C743A7C94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6074836"/>
            <a:ext cx="5159187" cy="441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4539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sz="2400" dirty="0"/>
          </a:p>
          <a:p>
            <a:pPr marL="0" indent="0" algn="ctr">
              <a:buNone/>
            </a:pPr>
            <a:r>
              <a:rPr lang="pl-PL" sz="2400" dirty="0"/>
              <a:t>5. Jestem zwolennikiem/zwolenniczką pojazdów elektrycznych. Jakie jest twoje zdanie?</a:t>
            </a:r>
          </a:p>
          <a:p>
            <a:pPr marL="0" indent="0">
              <a:buNone/>
            </a:pPr>
            <a:endParaRPr lang="pl-PL" sz="1800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8475411"/>
              </p:ext>
            </p:extLst>
          </p:nvPr>
        </p:nvGraphicFramePr>
        <p:xfrm>
          <a:off x="755576" y="2996952"/>
          <a:ext cx="7632848" cy="17808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7191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7191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7191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7191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7260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27260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11993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Opinia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</a:rPr>
                        <a:t>Zdecydowanie się zgadzam</a:t>
                      </a:r>
                      <a:endParaRPr lang="pl-PL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</a:rPr>
                        <a:t>Raczej się zgadzam</a:t>
                      </a:r>
                      <a:endParaRPr lang="pl-PL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</a:rPr>
                        <a:t>Nie mam zdania</a:t>
                      </a:r>
                      <a:endParaRPr lang="pl-PL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</a:rPr>
                        <a:t>Raczej się nie zgadzam</a:t>
                      </a:r>
                      <a:endParaRPr lang="pl-PL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</a:rPr>
                        <a:t>Zdecydowanie się nie zgadzam</a:t>
                      </a:r>
                      <a:endParaRPr lang="pl-PL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815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Liczba odpowiedzi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124 odpowiedzi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147 odpowiedzi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45 odpowiedzi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54 odpowiedzi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39 odpowiedzi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E762FE40-B6D7-42D1-A6FC-04EAFC0C2A2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28197"/>
            <a:ext cx="1979712" cy="1026791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xmlns="" id="{7DDAF64A-B2E3-4046-A416-E505172919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5949280"/>
            <a:ext cx="1629984" cy="693110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xmlns="" id="{5051454C-C301-4AE8-80F6-B971E8872A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826" y="139500"/>
            <a:ext cx="1876127" cy="935770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xmlns="" id="{D8319A32-2D55-4DC0-A923-CD5F6833CB1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6074836"/>
            <a:ext cx="5159187" cy="441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1886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476673"/>
            <a:ext cx="8229600" cy="39604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sz="2400" dirty="0"/>
          </a:p>
          <a:p>
            <a:pPr marL="0" indent="0" algn="ctr">
              <a:buNone/>
            </a:pPr>
            <a:endParaRPr lang="pl-PL" sz="2400" dirty="0"/>
          </a:p>
          <a:p>
            <a:pPr marL="0" indent="0" algn="ctr">
              <a:buNone/>
            </a:pPr>
            <a:endParaRPr lang="pl-PL" sz="2400" dirty="0"/>
          </a:p>
          <a:p>
            <a:pPr marL="0" indent="0" algn="ctr">
              <a:buNone/>
            </a:pPr>
            <a:r>
              <a:rPr lang="pl-PL" sz="2400" dirty="0"/>
              <a:t>6. Pojazdy elektryczne to przyszłość motoryzacji. Jakie jest twoje zdanie?</a:t>
            </a:r>
          </a:p>
          <a:p>
            <a:pPr marL="0" indent="0">
              <a:buNone/>
            </a:pPr>
            <a:endParaRPr lang="pl-PL" sz="1800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2894547"/>
              </p:ext>
            </p:extLst>
          </p:nvPr>
        </p:nvGraphicFramePr>
        <p:xfrm>
          <a:off x="539552" y="3140968"/>
          <a:ext cx="7848874" cy="19442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0790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0790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0790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0790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0861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0861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7736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Opinia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</a:rPr>
                        <a:t>Zdecydowanie się zgadzam</a:t>
                      </a:r>
                      <a:endParaRPr lang="pl-PL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effectLst/>
                        </a:rPr>
                        <a:t>Raczej się zgadzam</a:t>
                      </a:r>
                      <a:endParaRPr lang="pl-PL" sz="14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effectLst/>
                        </a:rPr>
                        <a:t>Nie mam zdania</a:t>
                      </a:r>
                      <a:endParaRPr lang="pl-PL" sz="14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>
                          <a:effectLst/>
                        </a:rPr>
                        <a:t>Raczej się nie zgadzam</a:t>
                      </a:r>
                      <a:endParaRPr lang="pl-PL" sz="14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</a:rPr>
                        <a:t>Zdecydowanie się nie zgadzam</a:t>
                      </a:r>
                      <a:endParaRPr lang="pl-PL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705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Liczba odpowiedzi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119 odpowiedzi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146 odpowiedzi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44 odpowiedzi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54 odpowiedzi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46 odpowiedzi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9C8E2843-1313-4A92-9EE5-3569F7E497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28197"/>
            <a:ext cx="1979712" cy="1026791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xmlns="" id="{469DFE84-3858-4E7A-AEB8-95A0997D0BC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5949280"/>
            <a:ext cx="1629984" cy="693110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xmlns="" id="{07235EB0-AB91-4CE0-80BF-44F852736F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826" y="139500"/>
            <a:ext cx="1876127" cy="935770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xmlns="" id="{809A8233-F7A9-441B-8FAA-C1081A0197F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6074836"/>
            <a:ext cx="5159187" cy="441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3109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404665"/>
            <a:ext cx="8229600" cy="46085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sz="2400" dirty="0"/>
          </a:p>
          <a:p>
            <a:pPr marL="0" indent="0" algn="ctr">
              <a:buNone/>
            </a:pPr>
            <a:endParaRPr lang="pl-PL" sz="2400" dirty="0"/>
          </a:p>
          <a:p>
            <a:pPr marL="0" indent="0" algn="ctr">
              <a:buNone/>
            </a:pPr>
            <a:r>
              <a:rPr lang="pl-PL" sz="2400" dirty="0"/>
              <a:t>7. Bez aktywnego wsparcia państwa rynek pojazdów napędzanych prądem będzie rozwijał się zbyt wolno. Jakie jest twoje zdanie?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0640667"/>
              </p:ext>
            </p:extLst>
          </p:nvPr>
        </p:nvGraphicFramePr>
        <p:xfrm>
          <a:off x="719571" y="2996952"/>
          <a:ext cx="7704858" cy="23762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8391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8391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8391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8391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8460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28460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14257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Opinia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</a:rPr>
                        <a:t>Zdecydowanie się zgadzam</a:t>
                      </a:r>
                      <a:endParaRPr lang="pl-PL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</a:rPr>
                        <a:t>Raczej się zgadzam</a:t>
                      </a:r>
                      <a:endParaRPr lang="pl-PL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</a:rPr>
                        <a:t>Nie mam zdania</a:t>
                      </a:r>
                      <a:endParaRPr lang="pl-PL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</a:rPr>
                        <a:t>Raczej się nie zgadzam</a:t>
                      </a:r>
                      <a:endParaRPr lang="pl-PL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Zdecydowanie się nie zgadzam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505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Liczba odpowiedzi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158 odpowiedzi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118 odpowiedzi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40 odpowiedzi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38 odpowiedzi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55 odpowiedzi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E5020AD7-BCFD-42AE-9EEB-7701F5C9D84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28197"/>
            <a:ext cx="1979712" cy="1026791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xmlns="" id="{DACCF568-8037-4A6B-859C-995FCC56E7D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5949280"/>
            <a:ext cx="1629984" cy="693110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xmlns="" id="{FEF98067-07D1-48F2-A94D-CA203BC2D01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826" y="139500"/>
            <a:ext cx="1876127" cy="935770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xmlns="" id="{70DEBABC-ADA3-4001-82D0-B3E0338EFCE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6074836"/>
            <a:ext cx="5159187" cy="441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643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548681"/>
            <a:ext cx="8229600" cy="46805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sz="2400" dirty="0"/>
          </a:p>
          <a:p>
            <a:pPr marL="0" indent="0" algn="ctr">
              <a:buNone/>
            </a:pPr>
            <a:endParaRPr lang="pl-PL" sz="2400" dirty="0"/>
          </a:p>
          <a:p>
            <a:pPr marL="0" indent="0" algn="ctr">
              <a:buNone/>
            </a:pPr>
            <a:r>
              <a:rPr lang="pl-PL" sz="2400" dirty="0"/>
              <a:t>8. Transport zeroemisyjny pozwoli miastu zmniejszyć problem smogu. Jakie jest twoje zdanie?</a:t>
            </a:r>
          </a:p>
          <a:p>
            <a:pPr marL="0" indent="0">
              <a:buNone/>
            </a:pP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9666294"/>
              </p:ext>
            </p:extLst>
          </p:nvPr>
        </p:nvGraphicFramePr>
        <p:xfrm>
          <a:off x="863588" y="2698515"/>
          <a:ext cx="7416824" cy="26642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3591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3591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3591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3591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3658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23658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15859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Opinia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</a:rPr>
                        <a:t>Zdecydowanie się zgadzam</a:t>
                      </a:r>
                      <a:endParaRPr lang="pl-PL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</a:rPr>
                        <a:t>Raczej się zgadzam</a:t>
                      </a:r>
                      <a:endParaRPr lang="pl-PL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</a:rPr>
                        <a:t>Nie mam zdania</a:t>
                      </a:r>
                      <a:endParaRPr lang="pl-PL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</a:rPr>
                        <a:t>Raczej się nie zgadzam</a:t>
                      </a:r>
                      <a:endParaRPr lang="pl-PL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</a:rPr>
                        <a:t>Zdecydowanie się nie zgadzam</a:t>
                      </a:r>
                      <a:endParaRPr lang="pl-PL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783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Liczba</a:t>
                      </a:r>
                      <a:r>
                        <a:rPr lang="pl-PL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odpowiedzi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119 odpowiedzi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155 odpowiedzi</a:t>
                      </a:r>
                      <a:endParaRPr lang="pl-PL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44 odpowiedzi</a:t>
                      </a:r>
                      <a:endParaRPr lang="pl-PL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45 odpowiedzi</a:t>
                      </a:r>
                      <a:endParaRPr lang="pl-PL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46 odpowiedzi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647825" y="35734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xmlns="" id="{A08C75BC-574D-4A2E-9041-01B5421663C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28197"/>
            <a:ext cx="1979712" cy="1026791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xmlns="" id="{C5360C45-BAA4-4805-A9FC-E03F54E74AC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5949280"/>
            <a:ext cx="1629984" cy="693110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xmlns="" id="{94A6072D-0100-4C5C-BAE3-F95A4CF9745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826" y="139500"/>
            <a:ext cx="1876127" cy="935770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xmlns="" id="{F6C192AC-A672-4611-8A33-6400A1B6017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6074836"/>
            <a:ext cx="5159187" cy="441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3228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1764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sz="2400" dirty="0"/>
          </a:p>
          <a:p>
            <a:pPr marL="0" indent="0" algn="ctr">
              <a:buNone/>
            </a:pPr>
            <a:r>
              <a:rPr lang="pl-PL" sz="2400" dirty="0"/>
              <a:t>9. Gdyby po mieście jeździły autobusy zeroemisyjne (brak spalin, hałasu, wyższy komfort jazdy) zamieniłbym/zamieniłabym środek transportu z samochodu na komunikację miejską.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sz="1800" b="1" dirty="0"/>
              <a:t>TAK</a:t>
            </a:r>
            <a:r>
              <a:rPr lang="pl-PL" sz="1800" dirty="0"/>
              <a:t> – 165 odpowiedzi</a:t>
            </a:r>
          </a:p>
          <a:p>
            <a:pPr marL="0" indent="0">
              <a:buNone/>
            </a:pPr>
            <a:endParaRPr lang="pl-PL" sz="1800" dirty="0"/>
          </a:p>
          <a:p>
            <a:pPr marL="0" indent="0">
              <a:buNone/>
            </a:pPr>
            <a:r>
              <a:rPr lang="pl-PL" sz="1800" b="1" dirty="0"/>
              <a:t>NIE MAM ZDANIA </a:t>
            </a:r>
            <a:r>
              <a:rPr lang="pl-PL" sz="1800" dirty="0"/>
              <a:t>– 79 odpowiedzi</a:t>
            </a:r>
          </a:p>
          <a:p>
            <a:pPr marL="0" indent="0">
              <a:buNone/>
            </a:pPr>
            <a:endParaRPr lang="pl-PL" sz="1800" dirty="0"/>
          </a:p>
          <a:p>
            <a:pPr marL="0" indent="0">
              <a:buNone/>
            </a:pPr>
            <a:r>
              <a:rPr lang="pl-PL" sz="1800" b="1" dirty="0"/>
              <a:t>NIE</a:t>
            </a:r>
            <a:r>
              <a:rPr lang="pl-PL" sz="1800" dirty="0"/>
              <a:t> – 165 odpowiedzi</a:t>
            </a:r>
          </a:p>
          <a:p>
            <a:pPr marL="0" indent="0">
              <a:buNone/>
            </a:pPr>
            <a:endParaRPr lang="pl-PL" sz="1800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xmlns="" id="{063A23D9-71D7-41E3-A2FD-FB14F5681EF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28197"/>
            <a:ext cx="1979712" cy="1026791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846665CB-C2D6-4684-82B1-BDF2A945408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5949280"/>
            <a:ext cx="1629984" cy="693110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xmlns="" id="{53D6244D-6EF8-488D-B00F-6E007295953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826" y="139500"/>
            <a:ext cx="1876127" cy="935770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xmlns="" id="{A2AEF6AF-4162-49EF-9A5B-3B83577038C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6074836"/>
            <a:ext cx="5159187" cy="441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9424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548681"/>
            <a:ext cx="8229600" cy="44644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sz="2400" dirty="0"/>
          </a:p>
          <a:p>
            <a:pPr marL="0" indent="0" algn="ctr">
              <a:buNone/>
            </a:pPr>
            <a:endParaRPr lang="pl-PL" sz="2400" dirty="0"/>
          </a:p>
          <a:p>
            <a:pPr marL="0" indent="0" algn="ctr">
              <a:buNone/>
            </a:pPr>
            <a:r>
              <a:rPr lang="pl-PL" sz="2400" dirty="0"/>
              <a:t>10. Na ile twoim zdaniem istotnym kierunkiem rozwoju Wrocławia jest transport nisko- i zeroemisyjny?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9837928"/>
              </p:ext>
            </p:extLst>
          </p:nvPr>
        </p:nvGraphicFramePr>
        <p:xfrm>
          <a:off x="611560" y="2780929"/>
          <a:ext cx="7776866" cy="23762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1077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1077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1077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1077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1077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11149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11149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11881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Opinia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Najważniejszym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Ważnym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Umiarkowanie ważnym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Nie mam zdania</a:t>
                      </a:r>
                      <a:endParaRPr lang="pl-PL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Nieważnym</a:t>
                      </a:r>
                      <a:endParaRPr lang="pl-PL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Niepotrzebnym</a:t>
                      </a:r>
                      <a:endParaRPr lang="pl-PL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881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Liczba</a:t>
                      </a:r>
                      <a:r>
                        <a:rPr lang="pl-PL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odpowiedzi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42  odpowiedzi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170  odpowiedzi</a:t>
                      </a:r>
                      <a:endParaRPr lang="pl-PL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118 odpowiedzi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11 odpowiedzi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29 odpowiedzi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39 odpowiedzi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983E5840-8DA8-4595-865A-E76C7818BE8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28197"/>
            <a:ext cx="1979712" cy="1026791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xmlns="" id="{84B703FD-DD2C-4040-A59B-46EEC6E8485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5949280"/>
            <a:ext cx="1629984" cy="693110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xmlns="" id="{824674E6-B654-43B7-9997-958749DD56E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826" y="139500"/>
            <a:ext cx="1876127" cy="935770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xmlns="" id="{F05328FE-DA8C-498D-B3C6-2C239D78D2A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6074836"/>
            <a:ext cx="5159187" cy="441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1168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sz="2400" dirty="0"/>
          </a:p>
          <a:p>
            <a:pPr marL="0" indent="0" algn="ctr">
              <a:buNone/>
            </a:pPr>
            <a:endParaRPr lang="pl-PL" sz="2400" dirty="0"/>
          </a:p>
          <a:p>
            <a:pPr marL="0" indent="0" algn="ctr">
              <a:buNone/>
            </a:pPr>
            <a:r>
              <a:rPr lang="pl-PL" sz="2400" dirty="0"/>
              <a:t>11. Gdzie najchętniej korzystałbyś/korzystałabyś z infrastruktury stacji ładowania samochodów?</a:t>
            </a:r>
          </a:p>
          <a:p>
            <a:pPr marL="0" indent="0">
              <a:buNone/>
            </a:pPr>
            <a:endParaRPr lang="pl-PL" dirty="0"/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8067359"/>
              </p:ext>
            </p:extLst>
          </p:nvPr>
        </p:nvGraphicFramePr>
        <p:xfrm>
          <a:off x="611560" y="2852936"/>
          <a:ext cx="7704855" cy="25234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4097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4097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4097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4097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4097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8722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Miejsce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</a:rPr>
                        <a:t>W domu</a:t>
                      </a:r>
                      <a:endParaRPr lang="pl-PL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</a:rPr>
                        <a:t>W miejscu pracy</a:t>
                      </a:r>
                      <a:endParaRPr lang="pl-PL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</a:rPr>
                        <a:t>W miejscach publicznych, takich jak: stacje ładowania na parkingach i stacje benzynowe czy przy centrach handlowych</a:t>
                      </a:r>
                      <a:endParaRPr lang="pl-PL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</a:rPr>
                        <a:t>Nie mam zdania</a:t>
                      </a:r>
                      <a:endParaRPr lang="pl-PL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749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Liczba odpowiedzi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165 odpowiedzi</a:t>
                      </a:r>
                      <a:endParaRPr lang="pl-PL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64 odpowiedzi</a:t>
                      </a:r>
                      <a:endParaRPr lang="pl-PL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115 odpowiedzi</a:t>
                      </a:r>
                      <a:endParaRPr lang="pl-PL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49 odpowiedzi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6" name="Obraz 5">
            <a:extLst>
              <a:ext uri="{FF2B5EF4-FFF2-40B4-BE49-F238E27FC236}">
                <a16:creationId xmlns:a16="http://schemas.microsoft.com/office/drawing/2014/main" xmlns="" id="{6D123DC5-C638-4057-9C6E-97BE6A0469A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28197"/>
            <a:ext cx="1979712" cy="1026791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CF2D5506-F708-4AFC-AE6F-F2C3E4E51E2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5949280"/>
            <a:ext cx="1629984" cy="693110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xmlns="" id="{58E60130-3065-4C62-873B-F1C45C7A96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826" y="139500"/>
            <a:ext cx="1876127" cy="935770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xmlns="" id="{54F9B643-84BB-41FF-97F3-56FCCB8C7F4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6074836"/>
            <a:ext cx="5159187" cy="441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5426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sz="2400" dirty="0"/>
              <a:t>11.a.  Inne. Jakie?</a:t>
            </a:r>
          </a:p>
          <a:p>
            <a:pPr marL="0" indent="0">
              <a:buNone/>
            </a:pPr>
            <a:endParaRPr lang="pl-PL" dirty="0"/>
          </a:p>
          <a:p>
            <a:pPr>
              <a:buFontTx/>
              <a:buChar char="-"/>
            </a:pPr>
            <a:r>
              <a:rPr lang="pl-PL" sz="1800" dirty="0"/>
              <a:t>Nigdzie / nie będę korzystać / sprzeciw dla budowy stacji ładowania </a:t>
            </a:r>
            <a:r>
              <a:rPr lang="pl-PL" sz="1800" dirty="0">
                <a:solidFill>
                  <a:srgbClr val="00B0F0"/>
                </a:solidFill>
              </a:rPr>
              <a:t>(14 opinii)</a:t>
            </a:r>
          </a:p>
          <a:p>
            <a:pPr marL="0" indent="0">
              <a:buNone/>
            </a:pPr>
            <a:endParaRPr lang="pl-PL" sz="1800" dirty="0"/>
          </a:p>
          <a:p>
            <a:pPr>
              <a:buFontTx/>
              <a:buChar char="-"/>
            </a:pPr>
            <a:r>
              <a:rPr lang="pl-PL" sz="1800" dirty="0"/>
              <a:t>Inne opinie </a:t>
            </a:r>
            <a:r>
              <a:rPr lang="pl-PL" sz="1800" dirty="0">
                <a:solidFill>
                  <a:srgbClr val="00B0F0"/>
                </a:solidFill>
              </a:rPr>
              <a:t>(8 opinii)</a:t>
            </a:r>
          </a:p>
          <a:p>
            <a:pPr marL="0" indent="0">
              <a:buNone/>
            </a:pPr>
            <a:endParaRPr lang="pl-PL" sz="1800" dirty="0"/>
          </a:p>
          <a:p>
            <a:pPr>
              <a:buFontTx/>
              <a:buChar char="-"/>
            </a:pPr>
            <a:r>
              <a:rPr lang="pl-PL" sz="1800" dirty="0"/>
              <a:t>W domu / w pracy </a:t>
            </a:r>
            <a:r>
              <a:rPr lang="pl-PL" sz="1800" dirty="0">
                <a:solidFill>
                  <a:srgbClr val="00B0F0"/>
                </a:solidFill>
              </a:rPr>
              <a:t>(4 opinie)</a:t>
            </a:r>
          </a:p>
          <a:p>
            <a:pPr marL="0" indent="0">
              <a:buNone/>
            </a:pPr>
            <a:endParaRPr lang="pl-PL" sz="1800" dirty="0"/>
          </a:p>
          <a:p>
            <a:pPr>
              <a:buFontTx/>
              <a:buChar char="-"/>
            </a:pPr>
            <a:r>
              <a:rPr lang="pl-PL" sz="1800" dirty="0"/>
              <a:t>Inne lokalizacje </a:t>
            </a:r>
            <a:r>
              <a:rPr lang="pl-PL" sz="1800" dirty="0">
                <a:solidFill>
                  <a:srgbClr val="00B0F0"/>
                </a:solidFill>
              </a:rPr>
              <a:t>(4 opinie)</a:t>
            </a:r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xmlns="" id="{53FEECF0-66A2-4283-95F2-17A1D3BDC59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28197"/>
            <a:ext cx="1979712" cy="1026791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070E79A4-99AA-4AF5-8F7F-D0C30F432DD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5949280"/>
            <a:ext cx="1629984" cy="693110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xmlns="" id="{F6429AC3-587C-4EF5-811A-4BEFB954B1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826" y="139500"/>
            <a:ext cx="1876127" cy="935770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xmlns="" id="{E2D66076-C5AE-438E-822D-DCDDE4AF998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6074836"/>
            <a:ext cx="5159187" cy="441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962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/>
              <a:t>Agenda spotkania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865394"/>
            <a:ext cx="8867328" cy="4525963"/>
          </a:xfrm>
        </p:spPr>
        <p:txBody>
          <a:bodyPr>
            <a:normAutofit/>
          </a:bodyPr>
          <a:lstStyle/>
          <a:p>
            <a:r>
              <a:rPr lang="pl-PL" sz="2000" dirty="0"/>
              <a:t>Informacje o konsultacjach</a:t>
            </a:r>
          </a:p>
          <a:p>
            <a:endParaRPr lang="pl-PL" sz="2000" dirty="0"/>
          </a:p>
          <a:p>
            <a:r>
              <a:rPr lang="pl-PL" sz="2000" dirty="0"/>
              <a:t>Wnioski z ankiety wstępnej</a:t>
            </a:r>
          </a:p>
          <a:p>
            <a:endParaRPr lang="pl-PL" sz="2000" dirty="0"/>
          </a:p>
          <a:p>
            <a:r>
              <a:rPr lang="pl-PL" sz="2000" dirty="0"/>
              <a:t>Zaprezentowanie Wrocławskiej strategii rozwoju </a:t>
            </a:r>
            <a:r>
              <a:rPr lang="pl-PL" sz="2000" dirty="0" err="1"/>
              <a:t>elektromobilności</a:t>
            </a:r>
            <a:endParaRPr lang="pl-PL" sz="2000" dirty="0"/>
          </a:p>
          <a:p>
            <a:endParaRPr lang="pl-PL" sz="2000" dirty="0"/>
          </a:p>
          <a:p>
            <a:r>
              <a:rPr lang="pl-PL" sz="2000" dirty="0"/>
              <a:t>Sesja pytań i odpowiedzi</a:t>
            </a:r>
          </a:p>
          <a:p>
            <a:endParaRPr lang="pl-PL" sz="2000" dirty="0"/>
          </a:p>
          <a:p>
            <a:r>
              <a:rPr lang="pl-PL" sz="2000" dirty="0"/>
              <a:t>Zakończenie</a:t>
            </a:r>
          </a:p>
        </p:txBody>
      </p:sp>
      <p:cxnSp>
        <p:nvCxnSpPr>
          <p:cNvPr id="5" name="Łącznik prosty 4">
            <a:extLst>
              <a:ext uri="{FF2B5EF4-FFF2-40B4-BE49-F238E27FC236}">
                <a16:creationId xmlns:a16="http://schemas.microsoft.com/office/drawing/2014/main" xmlns="" id="{40053C81-96CC-4B05-BEFF-B2BDEF89EB81}"/>
              </a:ext>
            </a:extLst>
          </p:cNvPr>
          <p:cNvCxnSpPr>
            <a:cxnSpLocks/>
          </p:cNvCxnSpPr>
          <p:nvPr/>
        </p:nvCxnSpPr>
        <p:spPr>
          <a:xfrm>
            <a:off x="2304256" y="1417638"/>
            <a:ext cx="4535488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4B0720FF-1BD8-4BF5-A643-7FDB6883DE1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28197"/>
            <a:ext cx="1979712" cy="1026791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xmlns="" id="{4994EEBF-AD26-4539-B516-892CCACE1B4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5949280"/>
            <a:ext cx="1629984" cy="693110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xmlns="" id="{363580DA-EFBF-4D2B-94F5-256F531791C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826" y="139500"/>
            <a:ext cx="1876127" cy="93577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xmlns="" id="{3C730046-9A70-4656-B785-7F7DB0320DB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6074836"/>
            <a:ext cx="5159187" cy="441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7014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88640"/>
            <a:ext cx="8229600" cy="6552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sz="2400" dirty="0"/>
          </a:p>
          <a:p>
            <a:pPr marL="0" indent="0" algn="ctr">
              <a:buNone/>
            </a:pPr>
            <a:r>
              <a:rPr lang="pl-PL" sz="2400" dirty="0"/>
              <a:t>12. Jakie, twoim zdaniem, należy podejmować działania, i jakie inwestycje w zakresie transportu i infrastruktury transportowej trzeba wdrażać na terenie Wrocławia, aby przyczyniło się to do rozwoju </a:t>
            </a:r>
            <a:r>
              <a:rPr lang="pl-PL" sz="2400" dirty="0" err="1"/>
              <a:t>elektromobilności</a:t>
            </a:r>
            <a:r>
              <a:rPr lang="pl-PL" sz="2400" dirty="0"/>
              <a:t>?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1084812"/>
              </p:ext>
            </p:extLst>
          </p:nvPr>
        </p:nvGraphicFramePr>
        <p:xfrm>
          <a:off x="539552" y="2636912"/>
          <a:ext cx="8064896" cy="37816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3244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3244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Działania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Liczba</a:t>
                      </a:r>
                      <a:r>
                        <a:rPr lang="pl-PL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odpowiedzi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</a:rPr>
                        <a:t>Rozwój publicznej infrastruktury ładowania pojazdów elektrycznych</a:t>
                      </a:r>
                      <a:endParaRPr lang="pl-PL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245 odpowiedzi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</a:rPr>
                        <a:t>Zakup autobusów elektrycznych do komunikacji miejskiej</a:t>
                      </a:r>
                      <a:endParaRPr lang="pl-PL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243 odpowiedzi</a:t>
                      </a:r>
                      <a:endParaRPr lang="pl-PL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</a:rPr>
                        <a:t>Rozwój systemu wypożyczania rowerów elektrycznych</a:t>
                      </a:r>
                      <a:endParaRPr lang="pl-PL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137 odpowiedzi</a:t>
                      </a:r>
                      <a:endParaRPr lang="pl-PL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</a:rPr>
                        <a:t>Rozwój systemu wypożyczania samochodów/samochodów elektrycznych na minuty</a:t>
                      </a:r>
                      <a:endParaRPr lang="pl-PL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129 odpowiedzi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</a:rPr>
                        <a:t>Miejsca parkingowe przeznaczone dla samochodów elektrycznych/ samochodów na minuty</a:t>
                      </a:r>
                      <a:endParaRPr lang="pl-PL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118 odpowiedzi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</a:rPr>
                        <a:t>Projekty badawcze w zakresie wykorzystania pojazdów autonomicznych</a:t>
                      </a:r>
                      <a:endParaRPr lang="pl-PL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96 odpowiedzi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</a:rPr>
                        <a:t>Rozwój systemu wypożyczania skuterów elektrycznych</a:t>
                      </a:r>
                      <a:endParaRPr lang="pl-PL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63 odpowiedzi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</a:rPr>
                        <a:t>Rozwój systemu wypożyczania hulajnóg elektrycznych</a:t>
                      </a:r>
                      <a:endParaRPr lang="pl-PL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59 odpowiedzi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</a:rPr>
                        <a:t>Nie mam zdania</a:t>
                      </a:r>
                      <a:endParaRPr lang="pl-PL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30 odpowiedzi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55275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496855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sz="2400" dirty="0"/>
              <a:t>12.a. Inne. Jakie?</a:t>
            </a:r>
          </a:p>
          <a:p>
            <a:pPr marL="0" indent="0" algn="ctr">
              <a:buNone/>
            </a:pPr>
            <a:endParaRPr lang="pl-PL" sz="2400" dirty="0"/>
          </a:p>
          <a:p>
            <a:pPr marL="0" indent="0">
              <a:buNone/>
            </a:pPr>
            <a:endParaRPr lang="pl-PL" sz="1800" dirty="0"/>
          </a:p>
          <a:p>
            <a:pPr>
              <a:buFontTx/>
              <a:buChar char="-"/>
            </a:pPr>
            <a:r>
              <a:rPr lang="pl-PL" sz="1800" dirty="0"/>
              <a:t>Rozwoju </a:t>
            </a:r>
            <a:r>
              <a:rPr lang="pl-PL" sz="1800" dirty="0" err="1"/>
              <a:t>elektromobilności</a:t>
            </a:r>
            <a:r>
              <a:rPr lang="pl-PL" sz="1800" dirty="0"/>
              <a:t> nie trzeba wspierać </a:t>
            </a:r>
            <a:r>
              <a:rPr lang="pl-PL" sz="1800" dirty="0">
                <a:solidFill>
                  <a:srgbClr val="00B0F0"/>
                </a:solidFill>
              </a:rPr>
              <a:t>(15 opinii)</a:t>
            </a:r>
          </a:p>
          <a:p>
            <a:pPr>
              <a:buFontTx/>
              <a:buChar char="-"/>
            </a:pPr>
            <a:r>
              <a:rPr lang="pl-PL" sz="1800" dirty="0"/>
              <a:t>Inwestowanie w transport publiczny (autobusy, tramwaje, kolej) </a:t>
            </a:r>
            <a:r>
              <a:rPr lang="pl-PL" sz="1800" dirty="0">
                <a:solidFill>
                  <a:srgbClr val="00B0F0"/>
                </a:solidFill>
              </a:rPr>
              <a:t>(14 opinii)</a:t>
            </a:r>
          </a:p>
          <a:p>
            <a:pPr>
              <a:buFontTx/>
              <a:buChar char="-"/>
            </a:pPr>
            <a:r>
              <a:rPr lang="pl-PL" sz="1800" dirty="0"/>
              <a:t>Inne działania służące rozwojowi </a:t>
            </a:r>
            <a:r>
              <a:rPr lang="pl-PL" sz="1800" dirty="0" err="1"/>
              <a:t>elektromobilności</a:t>
            </a:r>
            <a:r>
              <a:rPr lang="pl-PL" sz="1800" dirty="0"/>
              <a:t> i pojazdów napędzanych paliwami alternatywnymi </a:t>
            </a:r>
            <a:r>
              <a:rPr lang="pl-PL" sz="1800" dirty="0">
                <a:solidFill>
                  <a:srgbClr val="00B0F0"/>
                </a:solidFill>
              </a:rPr>
              <a:t>(13 opinii)</a:t>
            </a:r>
          </a:p>
          <a:p>
            <a:pPr>
              <a:buFontTx/>
              <a:buChar char="-"/>
            </a:pPr>
            <a:r>
              <a:rPr lang="pl-PL" sz="1800" dirty="0"/>
              <a:t>Inwestowanie w infrastrukturę transportową </a:t>
            </a:r>
            <a:r>
              <a:rPr lang="pl-PL" sz="1800" dirty="0">
                <a:solidFill>
                  <a:srgbClr val="00B0F0"/>
                </a:solidFill>
              </a:rPr>
              <a:t>(5 opinii)</a:t>
            </a:r>
          </a:p>
          <a:p>
            <a:pPr>
              <a:buFontTx/>
              <a:buChar char="-"/>
            </a:pPr>
            <a:r>
              <a:rPr lang="pl-PL" sz="1800" dirty="0"/>
              <a:t>Inne opinie </a:t>
            </a:r>
            <a:r>
              <a:rPr lang="pl-PL" sz="1800" dirty="0">
                <a:solidFill>
                  <a:srgbClr val="00B0F0"/>
                </a:solidFill>
              </a:rPr>
              <a:t>(5 opinii)</a:t>
            </a:r>
          </a:p>
          <a:p>
            <a:pPr>
              <a:buFontTx/>
              <a:buChar char="-"/>
            </a:pPr>
            <a:endParaRPr lang="pl-PL" sz="1800" dirty="0"/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xmlns="" id="{AFD374DF-49C6-4F9B-9B36-6701B4618AA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28197"/>
            <a:ext cx="1979712" cy="1026791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8095909A-5F88-4D46-8710-C448D2644E6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5949280"/>
            <a:ext cx="1629984" cy="693110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xmlns="" id="{7867BB8B-055D-4936-BC36-02D1BEA39DB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826" y="139500"/>
            <a:ext cx="1876127" cy="935770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xmlns="" id="{AC64D7A0-B495-4204-9CEF-64EF3376D20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6074836"/>
            <a:ext cx="5159187" cy="441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6277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669182"/>
            <a:ext cx="8229600" cy="55196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sz="2400" dirty="0"/>
          </a:p>
          <a:p>
            <a:pPr marL="0" indent="0" algn="ctr">
              <a:buNone/>
            </a:pPr>
            <a:endParaRPr lang="pl-PL" sz="2400" dirty="0"/>
          </a:p>
          <a:p>
            <a:pPr marL="0" indent="0" algn="ctr">
              <a:buNone/>
            </a:pPr>
            <a:r>
              <a:rPr lang="pl-PL" sz="2400" dirty="0"/>
              <a:t>13. Jeśli chciałbyś/chciałabyś złożyć do opracowywanej „Wrocławskiej strategii rozwoju </a:t>
            </a:r>
            <a:r>
              <a:rPr lang="pl-PL" sz="2400" dirty="0" err="1"/>
              <a:t>elektromobilności</a:t>
            </a:r>
            <a:r>
              <a:rPr lang="pl-PL" sz="2400" dirty="0"/>
              <a:t>” inną opinię, prosimy o wpisanie jej wraz z uzasadnieniem poniżej. </a:t>
            </a:r>
          </a:p>
          <a:p>
            <a:pPr marL="0" indent="0">
              <a:buNone/>
            </a:pPr>
            <a:endParaRPr lang="pl-PL" dirty="0"/>
          </a:p>
          <a:p>
            <a:pPr>
              <a:buFontTx/>
              <a:buChar char="-"/>
            </a:pPr>
            <a:r>
              <a:rPr lang="pl-PL" sz="1800" dirty="0"/>
              <a:t>Rozwijanie (infrastruktury dla) komunikacji zbiorowej oraz infrastruktury rowerowej </a:t>
            </a:r>
            <a:r>
              <a:rPr lang="pl-PL" sz="1800" dirty="0">
                <a:solidFill>
                  <a:srgbClr val="00B0F0"/>
                </a:solidFill>
              </a:rPr>
              <a:t>(27 opinii)</a:t>
            </a:r>
          </a:p>
          <a:p>
            <a:pPr>
              <a:buFontTx/>
              <a:buChar char="-"/>
            </a:pPr>
            <a:r>
              <a:rPr lang="pl-PL" sz="1800" dirty="0"/>
              <a:t>Rozwój innych sposobów przemieszczania się  </a:t>
            </a:r>
            <a:r>
              <a:rPr lang="pl-PL" sz="1800" dirty="0">
                <a:solidFill>
                  <a:srgbClr val="00B0F0"/>
                </a:solidFill>
              </a:rPr>
              <a:t>(3 opinie)</a:t>
            </a:r>
          </a:p>
          <a:p>
            <a:pPr>
              <a:buFontTx/>
              <a:buChar char="-"/>
            </a:pPr>
            <a:r>
              <a:rPr lang="pl-PL" sz="1800" dirty="0"/>
              <a:t>Sprzeciw dla dotowania </a:t>
            </a:r>
            <a:r>
              <a:rPr lang="pl-PL" sz="1800" dirty="0" err="1"/>
              <a:t>elektromobilności</a:t>
            </a:r>
            <a:r>
              <a:rPr lang="pl-PL" sz="1800" dirty="0"/>
              <a:t> </a:t>
            </a:r>
            <a:r>
              <a:rPr lang="pl-PL" sz="1800" dirty="0">
                <a:solidFill>
                  <a:srgbClr val="00B0F0"/>
                </a:solidFill>
              </a:rPr>
              <a:t>(25 opinii)</a:t>
            </a:r>
          </a:p>
          <a:p>
            <a:pPr>
              <a:buFontTx/>
              <a:buChar char="-"/>
            </a:pPr>
            <a:r>
              <a:rPr lang="pl-PL" sz="1800" dirty="0"/>
              <a:t>Opinie dot. rozwoju </a:t>
            </a:r>
            <a:r>
              <a:rPr lang="pl-PL" sz="1800" dirty="0" err="1"/>
              <a:t>elektromobilności</a:t>
            </a:r>
            <a:r>
              <a:rPr lang="pl-PL" sz="1800" dirty="0"/>
              <a:t> (samochodów) </a:t>
            </a:r>
            <a:r>
              <a:rPr lang="pl-PL" sz="1800" dirty="0">
                <a:solidFill>
                  <a:srgbClr val="00B0F0"/>
                </a:solidFill>
              </a:rPr>
              <a:t>(21 opinii)</a:t>
            </a:r>
          </a:p>
          <a:p>
            <a:pPr>
              <a:buFontTx/>
              <a:buChar char="-"/>
            </a:pPr>
            <a:r>
              <a:rPr lang="pl-PL" sz="1800" dirty="0"/>
              <a:t>Sprzeciw dla ograniczeń dla aut </a:t>
            </a:r>
            <a:r>
              <a:rPr lang="pl-PL" sz="1800" dirty="0">
                <a:solidFill>
                  <a:srgbClr val="00B0F0"/>
                </a:solidFill>
              </a:rPr>
              <a:t>(3 opinie)</a:t>
            </a:r>
          </a:p>
          <a:p>
            <a:pPr>
              <a:buFontTx/>
              <a:buChar char="-"/>
            </a:pPr>
            <a:r>
              <a:rPr lang="pl-PL" sz="1800" dirty="0"/>
              <a:t>Inne </a:t>
            </a:r>
            <a:r>
              <a:rPr lang="pl-PL" sz="1800" dirty="0">
                <a:solidFill>
                  <a:srgbClr val="00B0F0"/>
                </a:solidFill>
              </a:rPr>
              <a:t>(12 opinii)</a:t>
            </a: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xmlns="" id="{DDFCDB40-A0C3-41E7-82A6-9B14026949C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28197"/>
            <a:ext cx="1979712" cy="1026791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84FDADDA-6652-4430-85F5-A1D6793A2E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5949280"/>
            <a:ext cx="1629984" cy="693110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xmlns="" id="{2A3BEAF3-00FD-4148-9E44-7631C782D3C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826" y="139500"/>
            <a:ext cx="1876127" cy="935770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xmlns="" id="{0153F6EF-B8DC-496F-8254-95FBC4EB5D5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6074836"/>
            <a:ext cx="5159187" cy="441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778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7301" y="0"/>
            <a:ext cx="484939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8562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/>
              <a:t>Co konsultujemy?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2131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000" dirty="0">
                <a:solidFill>
                  <a:srgbClr val="00B0F0"/>
                </a:solidFill>
              </a:rPr>
              <a:t>Dokument pn.: „Wrocławska strategia rozwoju </a:t>
            </a:r>
            <a:r>
              <a:rPr lang="pl-PL" sz="2000" dirty="0" err="1">
                <a:solidFill>
                  <a:srgbClr val="00B0F0"/>
                </a:solidFill>
              </a:rPr>
              <a:t>elektromobilności</a:t>
            </a:r>
            <a:r>
              <a:rPr lang="pl-PL" sz="2000" dirty="0">
                <a:solidFill>
                  <a:srgbClr val="00B0F0"/>
                </a:solidFill>
              </a:rPr>
              <a:t>”.</a:t>
            </a:r>
          </a:p>
          <a:p>
            <a:pPr marL="0" indent="0">
              <a:buNone/>
            </a:pPr>
            <a:endParaRPr lang="pl-PL" sz="2000" dirty="0"/>
          </a:p>
          <a:p>
            <a:r>
              <a:rPr lang="pl-PL" sz="2000" dirty="0"/>
              <a:t>Rozwój infrastruktury ładowania dla pojazdów z alternatywnym paliwem</a:t>
            </a:r>
          </a:p>
          <a:p>
            <a:endParaRPr lang="pl-PL" sz="2000" dirty="0"/>
          </a:p>
          <a:p>
            <a:r>
              <a:rPr lang="pl-PL" sz="2000" dirty="0"/>
              <a:t>Udogodnienia dla samochodów elektrycznych i wodorowych oraz współdzielonej mobilności</a:t>
            </a:r>
          </a:p>
          <a:p>
            <a:endParaRPr lang="pl-PL" sz="2000" dirty="0"/>
          </a:p>
          <a:p>
            <a:r>
              <a:rPr lang="pl-PL" sz="2000" dirty="0"/>
              <a:t>Integracja nowych technologii w zakresie transportu</a:t>
            </a:r>
          </a:p>
          <a:p>
            <a:endParaRPr lang="pl-PL" sz="2000" dirty="0"/>
          </a:p>
          <a:p>
            <a:r>
              <a:rPr lang="pl-PL" sz="2000" dirty="0"/>
              <a:t>Rozwój </a:t>
            </a:r>
            <a:r>
              <a:rPr lang="pl-PL" sz="2000" dirty="0" err="1"/>
              <a:t>bezemisyjnego</a:t>
            </a:r>
            <a:r>
              <a:rPr lang="pl-PL" sz="2000" dirty="0"/>
              <a:t> transportu publicznego</a:t>
            </a:r>
          </a:p>
          <a:p>
            <a:endParaRPr lang="pl-PL" sz="2000" dirty="0"/>
          </a:p>
          <a:p>
            <a:r>
              <a:rPr lang="pl-PL" sz="2000" dirty="0"/>
              <a:t>Działania Gminy w zakresie propagowania </a:t>
            </a:r>
            <a:r>
              <a:rPr lang="pl-PL" sz="2000" dirty="0" err="1"/>
              <a:t>elektromobilności</a:t>
            </a:r>
            <a:endParaRPr lang="pl-PL" sz="2000" dirty="0"/>
          </a:p>
          <a:p>
            <a:pPr marL="0" indent="0">
              <a:buNone/>
            </a:pPr>
            <a:endParaRPr lang="pl-PL" b="1" dirty="0"/>
          </a:p>
          <a:p>
            <a:endParaRPr lang="pl-PL" dirty="0"/>
          </a:p>
        </p:txBody>
      </p:sp>
      <p:cxnSp>
        <p:nvCxnSpPr>
          <p:cNvPr id="6" name="Łącznik prosty 5">
            <a:extLst>
              <a:ext uri="{FF2B5EF4-FFF2-40B4-BE49-F238E27FC236}">
                <a16:creationId xmlns:a16="http://schemas.microsoft.com/office/drawing/2014/main" xmlns="" id="{56B303E1-4BDC-4A3C-9544-1A6BD9CC39DB}"/>
              </a:ext>
            </a:extLst>
          </p:cNvPr>
          <p:cNvCxnSpPr>
            <a:cxnSpLocks/>
          </p:cNvCxnSpPr>
          <p:nvPr/>
        </p:nvCxnSpPr>
        <p:spPr>
          <a:xfrm>
            <a:off x="2304256" y="1417638"/>
            <a:ext cx="4535488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CC0503C2-C4FC-46E4-A131-A60972316D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28197"/>
            <a:ext cx="1979712" cy="1026791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xmlns="" id="{BACAB0D9-B799-4ABD-A3AD-59A17F5E846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5949280"/>
            <a:ext cx="1629984" cy="693110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xmlns="" id="{2396EB4E-E6D8-45B9-A83E-63F4F49D596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826" y="139500"/>
            <a:ext cx="1876127" cy="935770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xmlns="" id="{15004718-783F-425A-B4CD-146467A46BC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6074836"/>
            <a:ext cx="5159187" cy="441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669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/>
              <a:t>Jak konsultujemy?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525963"/>
          </a:xfrm>
        </p:spPr>
        <p:txBody>
          <a:bodyPr>
            <a:normAutofit/>
          </a:bodyPr>
          <a:lstStyle/>
          <a:p>
            <a:r>
              <a:rPr lang="pl-PL" sz="2400" b="1" dirty="0"/>
              <a:t>ANKIETA WSTĘPNA</a:t>
            </a:r>
            <a:r>
              <a:rPr lang="pl-PL" sz="2400" dirty="0"/>
              <a:t> | 23.03–05.04.2020 r. | 408 ankiet</a:t>
            </a:r>
          </a:p>
          <a:p>
            <a:endParaRPr lang="pl-PL" sz="2400" dirty="0"/>
          </a:p>
          <a:p>
            <a:r>
              <a:rPr lang="pl-PL" sz="2400" b="1" dirty="0">
                <a:solidFill>
                  <a:srgbClr val="00B0F0"/>
                </a:solidFill>
              </a:rPr>
              <a:t>WIDEOSPOTKANIE KONSULTACYJNE</a:t>
            </a:r>
            <a:r>
              <a:rPr lang="pl-PL" sz="2400" dirty="0">
                <a:solidFill>
                  <a:srgbClr val="00B0F0"/>
                </a:solidFill>
              </a:rPr>
              <a:t> | 20.05.2020 r., g. 17:30</a:t>
            </a:r>
          </a:p>
          <a:p>
            <a:pPr marL="0" indent="0">
              <a:buNone/>
            </a:pPr>
            <a:endParaRPr lang="pl-PL" sz="2400" dirty="0"/>
          </a:p>
          <a:p>
            <a:r>
              <a:rPr lang="pl-PL" sz="2400" b="1" dirty="0"/>
              <a:t>FORMULARZ OPINII</a:t>
            </a:r>
            <a:r>
              <a:rPr lang="pl-PL" sz="2400" dirty="0"/>
              <a:t> | 18.05-31.05.2020 r. | dostępny na stronie konsultacji</a:t>
            </a:r>
          </a:p>
        </p:txBody>
      </p:sp>
      <p:cxnSp>
        <p:nvCxnSpPr>
          <p:cNvPr id="5" name="Łącznik prosty 4">
            <a:extLst>
              <a:ext uri="{FF2B5EF4-FFF2-40B4-BE49-F238E27FC236}">
                <a16:creationId xmlns:a16="http://schemas.microsoft.com/office/drawing/2014/main" xmlns="" id="{7B2B11EC-B5AD-4350-8E14-984C3DCEDE8D}"/>
              </a:ext>
            </a:extLst>
          </p:cNvPr>
          <p:cNvCxnSpPr>
            <a:cxnSpLocks/>
          </p:cNvCxnSpPr>
          <p:nvPr/>
        </p:nvCxnSpPr>
        <p:spPr>
          <a:xfrm>
            <a:off x="2304256" y="1417638"/>
            <a:ext cx="4535488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546FE715-75B1-4347-A483-ABF65148AB4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28197"/>
            <a:ext cx="1979712" cy="1026791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xmlns="" id="{508CF36F-5C6D-46EA-9ECA-C8674DD3CC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5949280"/>
            <a:ext cx="1629984" cy="693110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xmlns="" id="{5C064A9C-D3F1-435B-B3FB-54423B4C588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826" y="139500"/>
            <a:ext cx="1876127" cy="935770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xmlns="" id="{759A457A-3BC1-4BA6-B5E6-982D3087F26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6074836"/>
            <a:ext cx="5159187" cy="441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8445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Wnioski z ankiety</a:t>
            </a:r>
          </a:p>
        </p:txBody>
      </p:sp>
      <p:pic>
        <p:nvPicPr>
          <p:cNvPr id="1028" name="Picture 4" descr="Ankiety online - zalety i wady ankiet internetowych - czy warto?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6689" y="1988840"/>
            <a:ext cx="5687616" cy="3839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Łącznik prosty 4">
            <a:extLst>
              <a:ext uri="{FF2B5EF4-FFF2-40B4-BE49-F238E27FC236}">
                <a16:creationId xmlns:a16="http://schemas.microsoft.com/office/drawing/2014/main" xmlns="" id="{1539DCCD-002B-499E-9EDF-461A563AFD61}"/>
              </a:ext>
            </a:extLst>
          </p:cNvPr>
          <p:cNvCxnSpPr>
            <a:cxnSpLocks/>
          </p:cNvCxnSpPr>
          <p:nvPr/>
        </p:nvCxnSpPr>
        <p:spPr>
          <a:xfrm>
            <a:off x="2304256" y="1417638"/>
            <a:ext cx="4535488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Obraz 7">
            <a:extLst>
              <a:ext uri="{FF2B5EF4-FFF2-40B4-BE49-F238E27FC236}">
                <a16:creationId xmlns:a16="http://schemas.microsoft.com/office/drawing/2014/main" xmlns="" id="{1171DB2C-FD7D-4B15-87F7-9C967B2E549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28197"/>
            <a:ext cx="1979712" cy="1026791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xmlns="" id="{C36B6E6D-B172-49A0-BC10-AF131CAA002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5949280"/>
            <a:ext cx="1629984" cy="693110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xmlns="" id="{D630A181-8D23-48A5-A24B-90655B2CFD0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826" y="139500"/>
            <a:ext cx="1876127" cy="935770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xmlns="" id="{0B400793-7474-4CA3-A8A3-D3FDDB2A4F8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6074836"/>
            <a:ext cx="5159187" cy="441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158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8245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400" dirty="0"/>
              <a:t>1. Czy korzystasz ze środków transportu wypożyczanych na minuty np. hulajnoga elektryczna, rower miejski, skuter elektryczny, samochód elektryczny? </a:t>
            </a:r>
          </a:p>
          <a:p>
            <a:pPr marL="0" indent="0">
              <a:buNone/>
            </a:pPr>
            <a:endParaRPr lang="pl-PL" sz="2800" b="1" dirty="0"/>
          </a:p>
          <a:p>
            <a:pPr marL="0" indent="0">
              <a:buNone/>
            </a:pPr>
            <a:r>
              <a:rPr lang="pl-PL" sz="2800" b="1" dirty="0"/>
              <a:t>TAK</a:t>
            </a:r>
            <a:r>
              <a:rPr lang="pl-PL" sz="2800" dirty="0"/>
              <a:t> - 209 odpowiedzi</a:t>
            </a:r>
          </a:p>
          <a:p>
            <a:pPr marL="0" indent="0">
              <a:buNone/>
            </a:pPr>
            <a:endParaRPr lang="pl-PL" sz="2800" dirty="0"/>
          </a:p>
          <a:p>
            <a:pPr marL="0" indent="0">
              <a:buNone/>
            </a:pPr>
            <a:r>
              <a:rPr lang="pl-PL" sz="2800" b="1" dirty="0"/>
              <a:t>NIE </a:t>
            </a:r>
            <a:r>
              <a:rPr lang="pl-PL" sz="2800" dirty="0"/>
              <a:t>– 200 odpowiedzi</a:t>
            </a:r>
          </a:p>
          <a:p>
            <a:pPr marL="457200" indent="-457200">
              <a:buAutoNum type="arabicPeriod"/>
            </a:pPr>
            <a:endParaRPr lang="pl-PL" sz="1900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xmlns="" id="{E85FD2C9-9579-4668-B520-DE5EB737082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28197"/>
            <a:ext cx="1979712" cy="1026791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B40572F8-590A-40A6-9BA6-353178AA3C2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5949280"/>
            <a:ext cx="1629984" cy="693110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xmlns="" id="{B9030851-C7FF-4266-A1A2-C6421A784C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826" y="139500"/>
            <a:ext cx="1876127" cy="935770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xmlns="" id="{C384099F-9054-4AAB-9D54-A108AE7B6B8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6074836"/>
            <a:ext cx="5159187" cy="441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194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sz="2400" dirty="0"/>
          </a:p>
          <a:p>
            <a:pPr marL="0" indent="0" algn="ctr">
              <a:buNone/>
            </a:pPr>
            <a:endParaRPr lang="pl-PL" sz="2400" dirty="0"/>
          </a:p>
          <a:p>
            <a:pPr marL="0" indent="0" algn="ctr">
              <a:buNone/>
            </a:pPr>
            <a:r>
              <a:rPr lang="pl-PL" sz="2400" dirty="0"/>
              <a:t>2. Co skłania/skłoniłoby cię do korzystania ze środków transportu wypożyczanych na minuty np.: hulajnoga elektryczna, rower miejski, skuter elektryczny, samochód elektryczny?</a:t>
            </a:r>
          </a:p>
          <a:p>
            <a:pPr marL="0" indent="0" algn="ctr">
              <a:buNone/>
            </a:pPr>
            <a:r>
              <a:rPr lang="pl-PL" sz="2400" dirty="0"/>
              <a:t>(wybierz dowolną liczbę odpowiedzi)</a:t>
            </a:r>
          </a:p>
          <a:p>
            <a:pPr marL="0" indent="0" algn="ctr">
              <a:buNone/>
            </a:pPr>
            <a:endParaRPr lang="pl-PL" sz="2400" dirty="0"/>
          </a:p>
          <a:p>
            <a:pPr marL="0" indent="0" algn="ctr">
              <a:buNone/>
            </a:pPr>
            <a:endParaRPr lang="pl-PL" sz="2400" dirty="0"/>
          </a:p>
          <a:p>
            <a:pPr marL="0" indent="0">
              <a:buNone/>
            </a:pPr>
            <a:endParaRPr lang="pl-PL" sz="1800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2204848"/>
              </p:ext>
            </p:extLst>
          </p:nvPr>
        </p:nvGraphicFramePr>
        <p:xfrm>
          <a:off x="457200" y="3645024"/>
          <a:ext cx="8229600" cy="16332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6889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Czynnik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</a:rPr>
                        <a:t>koszty przejazdu</a:t>
                      </a:r>
                      <a:endParaRPr lang="pl-PL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</a:rPr>
                        <a:t>wygoda</a:t>
                      </a:r>
                      <a:endParaRPr lang="pl-PL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</a:rPr>
                        <a:t>szybkość przemieszczania się po mieście</a:t>
                      </a:r>
                      <a:endParaRPr lang="pl-PL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400" b="0">
                          <a:effectLst/>
                        </a:rPr>
                        <a:t>aspekt ekologiczny</a:t>
                      </a:r>
                      <a:endParaRPr lang="pl-PL" sz="1400" b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</a:rPr>
                        <a:t>dostępność środków transportu</a:t>
                      </a:r>
                      <a:endParaRPr lang="pl-PL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Liczba odpowiedzi</a:t>
                      </a: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</a:rPr>
                        <a:t>235 odpowiedzi</a:t>
                      </a:r>
                      <a:endParaRPr lang="pl-PL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</a:rPr>
                        <a:t>186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</a:rPr>
                        <a:t>odpowiedzi</a:t>
                      </a:r>
                      <a:endParaRPr lang="pl-PL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</a:rPr>
                        <a:t>208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</a:rPr>
                        <a:t>odpowiedzi</a:t>
                      </a:r>
                      <a:endParaRPr lang="pl-PL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</a:rPr>
                        <a:t>208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</a:rPr>
                        <a:t>odpowiedzi</a:t>
                      </a:r>
                      <a:endParaRPr lang="pl-PL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</a:rPr>
                        <a:t>231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pl-PL" sz="1400" b="0" dirty="0">
                          <a:effectLst/>
                        </a:rPr>
                        <a:t>odpowiedzi</a:t>
                      </a:r>
                      <a:endParaRPr lang="pl-PL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8F97617B-35DF-4AB7-9C50-9CC395D650E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28197"/>
            <a:ext cx="1979712" cy="1026791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xmlns="" id="{8C31BE67-47B0-492B-899F-77E2B7F9438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5949280"/>
            <a:ext cx="1629984" cy="693110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xmlns="" id="{9DE442E2-C3F8-4338-80BC-BA2B919D177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826" y="139500"/>
            <a:ext cx="1876127" cy="935770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xmlns="" id="{4E23AF67-5787-43B3-9588-7565FEEBFFD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6074836"/>
            <a:ext cx="5159187" cy="441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70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845719"/>
            <a:ext cx="8229600" cy="55774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l-PL" sz="2400" dirty="0"/>
          </a:p>
          <a:p>
            <a:pPr marL="0" indent="0" algn="ctr">
              <a:buNone/>
            </a:pPr>
            <a:r>
              <a:rPr lang="pl-PL" sz="2400" dirty="0"/>
              <a:t>2.a. Inne. Jakie?</a:t>
            </a:r>
            <a:br>
              <a:rPr lang="pl-PL" sz="2400" dirty="0"/>
            </a:br>
            <a:endParaRPr lang="pl-PL" dirty="0"/>
          </a:p>
          <a:p>
            <a:pPr>
              <a:buFontTx/>
              <a:buChar char="-"/>
            </a:pPr>
            <a:r>
              <a:rPr lang="pl-PL" sz="2000" dirty="0"/>
              <a:t>Nic / posiadam własny środek transportu </a:t>
            </a:r>
            <a:r>
              <a:rPr lang="pl-PL" sz="2000" dirty="0">
                <a:solidFill>
                  <a:srgbClr val="00B0F0"/>
                </a:solidFill>
              </a:rPr>
              <a:t>(12 opinii)</a:t>
            </a:r>
          </a:p>
          <a:p>
            <a:pPr>
              <a:buFontTx/>
              <a:buChar char="-"/>
            </a:pPr>
            <a:r>
              <a:rPr lang="pl-PL" sz="2000" dirty="0"/>
              <a:t>Sposób naliczania opłat / cena </a:t>
            </a:r>
            <a:r>
              <a:rPr lang="pl-PL" sz="2000" dirty="0">
                <a:solidFill>
                  <a:srgbClr val="00B0F0"/>
                </a:solidFill>
              </a:rPr>
              <a:t>(9 opinii)</a:t>
            </a:r>
          </a:p>
          <a:p>
            <a:pPr>
              <a:buFontTx/>
              <a:buChar char="-"/>
            </a:pPr>
            <a:r>
              <a:rPr lang="pl-PL" sz="2000" dirty="0"/>
              <a:t>Bezpieczeństwo </a:t>
            </a:r>
            <a:r>
              <a:rPr lang="pl-PL" sz="2000" dirty="0">
                <a:solidFill>
                  <a:srgbClr val="00B0F0"/>
                </a:solidFill>
              </a:rPr>
              <a:t>(7 opinii)</a:t>
            </a:r>
          </a:p>
          <a:p>
            <a:pPr>
              <a:buFontTx/>
              <a:buChar char="-"/>
            </a:pPr>
            <a:r>
              <a:rPr lang="pl-PL" sz="2000" dirty="0"/>
              <a:t>Rozwój infrastruktury np. ścieżek rowerowych </a:t>
            </a:r>
            <a:r>
              <a:rPr lang="pl-PL" sz="2000" dirty="0">
                <a:solidFill>
                  <a:srgbClr val="00B0F0"/>
                </a:solidFill>
              </a:rPr>
              <a:t>(6 opinii)</a:t>
            </a:r>
          </a:p>
          <a:p>
            <a:pPr>
              <a:buFontTx/>
              <a:buChar char="-"/>
            </a:pPr>
            <a:r>
              <a:rPr lang="pl-PL" sz="2000" dirty="0"/>
              <a:t>Uproszczenie korzystania </a:t>
            </a:r>
            <a:r>
              <a:rPr lang="pl-PL" sz="2000" dirty="0">
                <a:solidFill>
                  <a:srgbClr val="00B0F0"/>
                </a:solidFill>
              </a:rPr>
              <a:t>(6 opinii)</a:t>
            </a:r>
          </a:p>
          <a:p>
            <a:pPr>
              <a:buFontTx/>
              <a:buChar char="-"/>
            </a:pPr>
            <a:r>
              <a:rPr lang="pl-PL" sz="2000" dirty="0"/>
              <a:t>Alternatywa dla MPK </a:t>
            </a:r>
            <a:r>
              <a:rPr lang="pl-PL" sz="2000" dirty="0">
                <a:solidFill>
                  <a:srgbClr val="00B0F0"/>
                </a:solidFill>
              </a:rPr>
              <a:t>(5 opinii)</a:t>
            </a:r>
          </a:p>
          <a:p>
            <a:pPr>
              <a:buFontTx/>
              <a:buChar char="-"/>
            </a:pPr>
            <a:r>
              <a:rPr lang="pl-PL" sz="2000" dirty="0"/>
              <a:t>Udogodnienia np. możliwość korzystania z </a:t>
            </a:r>
            <a:r>
              <a:rPr lang="pl-PL" sz="2000" dirty="0" err="1"/>
              <a:t>busapasa</a:t>
            </a:r>
            <a:r>
              <a:rPr lang="pl-PL" sz="2000" dirty="0"/>
              <a:t> / miejsca parkingowe </a:t>
            </a:r>
            <a:r>
              <a:rPr lang="pl-PL" sz="2000" dirty="0">
                <a:solidFill>
                  <a:srgbClr val="00B0F0"/>
                </a:solidFill>
              </a:rPr>
              <a:t>(4 opinie)</a:t>
            </a:r>
          </a:p>
          <a:p>
            <a:pPr>
              <a:buFontTx/>
              <a:buChar char="-"/>
            </a:pPr>
            <a:r>
              <a:rPr lang="pl-PL" sz="2000" dirty="0"/>
              <a:t>Sprawność </a:t>
            </a:r>
            <a:r>
              <a:rPr lang="pl-PL" sz="2000" dirty="0">
                <a:solidFill>
                  <a:srgbClr val="00B0F0"/>
                </a:solidFill>
              </a:rPr>
              <a:t>(4 opinie)</a:t>
            </a:r>
          </a:p>
          <a:p>
            <a:pPr>
              <a:buFontTx/>
              <a:buChar char="-"/>
            </a:pPr>
            <a:r>
              <a:rPr lang="pl-PL" sz="2000" dirty="0"/>
              <a:t>Frajda </a:t>
            </a:r>
            <a:r>
              <a:rPr lang="pl-PL" sz="2000" dirty="0">
                <a:solidFill>
                  <a:srgbClr val="00B0F0"/>
                </a:solidFill>
              </a:rPr>
              <a:t>(4 opinie)</a:t>
            </a:r>
          </a:p>
          <a:p>
            <a:pPr>
              <a:buFontTx/>
              <a:buChar char="-"/>
            </a:pPr>
            <a:r>
              <a:rPr lang="pl-PL" sz="2000" dirty="0"/>
              <a:t>Inne </a:t>
            </a:r>
            <a:r>
              <a:rPr lang="pl-PL" sz="2000" dirty="0">
                <a:solidFill>
                  <a:srgbClr val="00B0F0"/>
                </a:solidFill>
              </a:rPr>
              <a:t>(18 opinii)</a:t>
            </a:r>
          </a:p>
          <a:p>
            <a:pPr>
              <a:buFontTx/>
              <a:buChar char="-"/>
            </a:pPr>
            <a:endParaRPr lang="pl-PL" sz="1800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xmlns="" id="{E4792B6F-6666-4364-B740-22AE5DE6671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28197"/>
            <a:ext cx="1979712" cy="1026791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07F8259D-5957-4153-821B-B8057C2BE91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5949280"/>
            <a:ext cx="1629984" cy="693110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xmlns="" id="{FB52A54C-CB87-45A2-BF73-AB7A50C542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826" y="139500"/>
            <a:ext cx="1876127" cy="935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647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dirty="0"/>
          </a:p>
          <a:p>
            <a:pPr marL="0" indent="0" algn="ctr">
              <a:buNone/>
            </a:pPr>
            <a:endParaRPr lang="pl-PL" sz="2400" dirty="0"/>
          </a:p>
          <a:p>
            <a:pPr marL="0" indent="0" algn="ctr">
              <a:buNone/>
            </a:pPr>
            <a:r>
              <a:rPr lang="pl-PL" sz="2400" dirty="0"/>
              <a:t>3. Czy kiedykolwiek rozważałeś/rozważałaś zakup samochodu elektrycznego? </a:t>
            </a:r>
          </a:p>
          <a:p>
            <a:pPr marL="0" indent="0">
              <a:buNone/>
            </a:pPr>
            <a:endParaRPr lang="pl-PL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4890237"/>
              </p:ext>
            </p:extLst>
          </p:nvPr>
        </p:nvGraphicFramePr>
        <p:xfrm>
          <a:off x="457200" y="2483184"/>
          <a:ext cx="8280923" cy="31609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8276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8276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8276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8276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8276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18353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183539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4840" algn="l"/>
                        </a:tabLst>
                      </a:pPr>
                      <a:r>
                        <a:rPr lang="pl-P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Odpowiedź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4840" algn="l"/>
                        </a:tabLst>
                      </a:pPr>
                      <a:r>
                        <a:rPr lang="pl-PL" sz="1400" b="0" dirty="0">
                          <a:effectLst/>
                        </a:rPr>
                        <a:t>Jestem posiadaczem/posiadaczką takiego auta lub korzystam z tego rodzaju pojazdu w ramach wypożyczalni samochodów na minuty  </a:t>
                      </a:r>
                      <a:endParaRPr lang="pl-PL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4840" algn="l"/>
                        </a:tabLst>
                      </a:pPr>
                      <a:r>
                        <a:rPr lang="pl-PL" sz="1400" b="0" dirty="0">
                          <a:effectLst/>
                        </a:rPr>
                        <a:t>Rozważam zakup w najbliższym czasie</a:t>
                      </a:r>
                      <a:endParaRPr lang="pl-PL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4840" algn="l"/>
                        </a:tabLst>
                      </a:pPr>
                      <a:r>
                        <a:rPr lang="pl-PL" sz="1400" b="0" dirty="0">
                          <a:effectLst/>
                        </a:rPr>
                        <a:t>Rozważam zakup, lecz nie wiem, kiedy to nastąpi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4840" algn="l"/>
                        </a:tabLst>
                      </a:pPr>
                      <a:r>
                        <a:rPr lang="pl-PL" sz="1400" b="0" dirty="0">
                          <a:effectLst/>
                        </a:rPr>
                        <a:t> </a:t>
                      </a:r>
                      <a:endParaRPr lang="pl-PL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4840" algn="l"/>
                        </a:tabLst>
                      </a:pPr>
                      <a:r>
                        <a:rPr lang="pl-PL" sz="1400" b="0" dirty="0">
                          <a:effectLst/>
                        </a:rPr>
                        <a:t>Rozważałem/rozważałam to, lecz ostatecznie nie zdecydowałem/zdecydowałam się</a:t>
                      </a:r>
                      <a:endParaRPr lang="pl-PL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4840" algn="l"/>
                        </a:tabLst>
                      </a:pPr>
                      <a:r>
                        <a:rPr lang="pl-PL" sz="1400" b="0" dirty="0">
                          <a:effectLst/>
                        </a:rPr>
                        <a:t>Nigdy nie brałem/brałam pod uwagę zakupu takiego pojazdu  </a:t>
                      </a:r>
                      <a:endParaRPr lang="pl-PL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4840" algn="l"/>
                        </a:tabLst>
                      </a:pPr>
                      <a:r>
                        <a:rPr lang="pl-PL" sz="1400" b="0" dirty="0">
                          <a:effectLst/>
                        </a:rPr>
                        <a:t>Nie mam zadania</a:t>
                      </a:r>
                      <a:endParaRPr lang="pl-PL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4840" algn="l"/>
                        </a:tabLst>
                      </a:pPr>
                      <a:r>
                        <a:rPr lang="pl-PL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Liczba odpowiedzi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4840" algn="l"/>
                        </a:tabLst>
                      </a:pPr>
                      <a:r>
                        <a:rPr lang="pl-PL" sz="1400">
                          <a:effectLst/>
                        </a:rPr>
                        <a:t>22 odpowiedzi</a:t>
                      </a:r>
                      <a:endParaRPr lang="pl-PL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4840" algn="l"/>
                        </a:tabLst>
                      </a:pPr>
                      <a:r>
                        <a:rPr lang="pl-PL" sz="1400">
                          <a:effectLst/>
                        </a:rPr>
                        <a:t>8 odpowiedzi</a:t>
                      </a:r>
                      <a:endParaRPr lang="pl-PL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4840" algn="l"/>
                        </a:tabLst>
                      </a:pPr>
                      <a:r>
                        <a:rPr lang="pl-PL" sz="1400">
                          <a:effectLst/>
                        </a:rPr>
                        <a:t>139 odpowiedzi</a:t>
                      </a:r>
                      <a:endParaRPr lang="pl-PL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4840" algn="l"/>
                        </a:tabLst>
                      </a:pPr>
                      <a:r>
                        <a:rPr lang="pl-PL" sz="1400">
                          <a:effectLst/>
                        </a:rPr>
                        <a:t>73 odpowiedzi</a:t>
                      </a:r>
                      <a:endParaRPr lang="pl-PL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4840" algn="l"/>
                        </a:tabLst>
                      </a:pPr>
                      <a:r>
                        <a:rPr lang="pl-PL" sz="1400">
                          <a:effectLst/>
                        </a:rPr>
                        <a:t>146 odpowiedzi</a:t>
                      </a:r>
                      <a:endParaRPr lang="pl-PL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24840" algn="l"/>
                        </a:tabLst>
                      </a:pPr>
                      <a:r>
                        <a:rPr lang="pl-PL" sz="1400" dirty="0">
                          <a:effectLst/>
                        </a:rPr>
                        <a:t>21 odpowiedzi</a:t>
                      </a:r>
                      <a:endParaRPr lang="pl-P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7" name="Obraz 6">
            <a:extLst>
              <a:ext uri="{FF2B5EF4-FFF2-40B4-BE49-F238E27FC236}">
                <a16:creationId xmlns:a16="http://schemas.microsoft.com/office/drawing/2014/main" xmlns="" id="{46A7E947-955E-4E37-9934-EE7F10DE78E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28197"/>
            <a:ext cx="1979712" cy="1026791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xmlns="" id="{57878848-38E9-4F9F-8C7F-76783F31001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5949280"/>
            <a:ext cx="1629984" cy="693110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xmlns="" id="{5AC7A44A-D998-4C3D-9410-D25EF305B7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6826" y="139500"/>
            <a:ext cx="1876127" cy="935770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xmlns="" id="{1832C116-6B4E-4DA6-BC01-7F99F7CF2A5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6074836"/>
            <a:ext cx="5159187" cy="441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58372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1014</Words>
  <Application>Microsoft Office PowerPoint</Application>
  <PresentationFormat>Pokaz na ekranie (4:3)</PresentationFormat>
  <Paragraphs>276</Paragraphs>
  <Slides>23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23</vt:i4>
      </vt:variant>
    </vt:vector>
  </HeadingPairs>
  <TitlesOfParts>
    <vt:vector size="24" baseType="lpstr">
      <vt:lpstr>Motyw pakietu Office</vt:lpstr>
      <vt:lpstr>Jaka powinna być elektromobilność?</vt:lpstr>
      <vt:lpstr>Agenda spotkania</vt:lpstr>
      <vt:lpstr>Co konsultujemy?</vt:lpstr>
      <vt:lpstr>Jak konsultujemy?</vt:lpstr>
      <vt:lpstr>Wnioski z ankiety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Jaka powinna być elektromobilność?</dc:title>
  <dc:creator>Tomek</dc:creator>
  <cp:lastModifiedBy>Tomek</cp:lastModifiedBy>
  <cp:revision>50</cp:revision>
  <dcterms:created xsi:type="dcterms:W3CDTF">2020-04-17T09:09:25Z</dcterms:created>
  <dcterms:modified xsi:type="dcterms:W3CDTF">2020-05-18T11:50:42Z</dcterms:modified>
</cp:coreProperties>
</file>