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40" r:id="rId2"/>
    <p:sldId id="479" r:id="rId3"/>
    <p:sldId id="480" r:id="rId4"/>
    <p:sldId id="481" r:id="rId5"/>
    <p:sldId id="482" r:id="rId6"/>
    <p:sldId id="484" r:id="rId7"/>
    <p:sldId id="473" r:id="rId8"/>
    <p:sldId id="475" r:id="rId9"/>
    <p:sldId id="476" r:id="rId10"/>
    <p:sldId id="477" r:id="rId11"/>
    <p:sldId id="478" r:id="rId12"/>
    <p:sldId id="441" r:id="rId13"/>
    <p:sldId id="423" r:id="rId14"/>
    <p:sldId id="472" r:id="rId15"/>
    <p:sldId id="428" r:id="rId16"/>
    <p:sldId id="433" r:id="rId17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CC99"/>
    <a:srgbClr val="FFFF99"/>
    <a:srgbClr val="FFFF66"/>
    <a:srgbClr val="ADEAFF"/>
    <a:srgbClr val="9DE5FF"/>
    <a:srgbClr val="63D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3636" autoAdjust="0"/>
    <p:restoredTop sz="97510" autoAdjust="0"/>
  </p:normalViewPr>
  <p:slideViewPr>
    <p:cSldViewPr>
      <p:cViewPr>
        <p:scale>
          <a:sx n="75" d="100"/>
          <a:sy n="75" d="100"/>
        </p:scale>
        <p:origin x="-2748" y="-99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534653465346563"/>
          <c:y val="0.15584415584415634"/>
          <c:w val="0.81881188118811965"/>
          <c:h val="0.597402597402597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Wykonanie 2015</c:v>
                </c:pt>
              </c:strCache>
            </c:strRef>
          </c:tx>
          <c:spPr>
            <a:solidFill>
              <a:schemeClr val="accent1"/>
            </a:solidFill>
            <a:ln w="1404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383047707271887E-2"/>
                  <c:y val="1.5644426025694161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3.4538212135247805E-2"/>
                  <c:y val="9.9444297931658068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6591176011996717E-2"/>
                  <c:y val="-1.6543048745701068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7977212589253609E-2"/>
                  <c:y val="7.375633069789790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8373265950958092E-2"/>
                  <c:y val="-2.652111667859715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6683168316831708"/>
                  <c:y val="0.125"/>
                </c:manualLayout>
              </c:layout>
              <c:dLblPos val="outEnd"/>
              <c:showVal val="1"/>
            </c:dLbl>
            <c:numFmt formatCode="#,##0" sourceLinked="0"/>
            <c:spPr>
              <a:noFill/>
              <a:ln w="28088">
                <a:noFill/>
              </a:ln>
            </c:spPr>
            <c:txPr>
              <a:bodyPr/>
              <a:lstStyle/>
              <a:p>
                <a:pPr>
                  <a:defRPr sz="154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Wpływy z podatków</c:v>
                </c:pt>
                <c:pt idx="1">
                  <c:v>Wpływy z opłat</c:v>
                </c:pt>
                <c:pt idx="2">
                  <c:v>Dochody z majątku</c:v>
                </c:pt>
                <c:pt idx="3">
                  <c:v>Dochody z usług</c:v>
                </c:pt>
                <c:pt idx="4">
                  <c:v>PIT i CIT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490697</c:v>
                </c:pt>
                <c:pt idx="1">
                  <c:v>278922</c:v>
                </c:pt>
                <c:pt idx="2">
                  <c:v>397841</c:v>
                </c:pt>
                <c:pt idx="3">
                  <c:v>287560</c:v>
                </c:pt>
                <c:pt idx="4">
                  <c:v>1060631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Wykonanie 2016</c:v>
                </c:pt>
              </c:strCache>
            </c:strRef>
          </c:tx>
          <c:spPr>
            <a:solidFill>
              <a:srgbClr val="800000"/>
            </a:solidFill>
            <a:ln w="1404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8346572487262656E-2"/>
                  <c:y val="8.373959235956773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5571329319129282E-2"/>
                  <c:y val="-3.752401763176743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5163803145020411E-2"/>
                  <c:y val="-6.547058411956904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6718851320055581E-2"/>
                  <c:y val="1.9794296047922241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9.3024548402039359E-3"/>
                  <c:y val="-1.7188335907772318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73762376237623761"/>
                  <c:y val="7.954545454545453E-2"/>
                </c:manualLayout>
              </c:layout>
              <c:dLblPos val="outEnd"/>
              <c:showVal val="1"/>
            </c:dLbl>
            <c:numFmt formatCode="#,##0" sourceLinked="0"/>
            <c:spPr>
              <a:noFill/>
              <a:ln w="28088">
                <a:noFill/>
              </a:ln>
            </c:spPr>
            <c:txPr>
              <a:bodyPr/>
              <a:lstStyle/>
              <a:p>
                <a:pPr>
                  <a:defRPr sz="14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Wpływy z podatków</c:v>
                </c:pt>
                <c:pt idx="1">
                  <c:v>Wpływy z opłat</c:v>
                </c:pt>
                <c:pt idx="2">
                  <c:v>Dochody z majątku</c:v>
                </c:pt>
                <c:pt idx="3">
                  <c:v>Dochody z usług</c:v>
                </c:pt>
                <c:pt idx="4">
                  <c:v>PIT i CIT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507655.28243000002</c:v>
                </c:pt>
                <c:pt idx="1">
                  <c:v>280547.80093000003</c:v>
                </c:pt>
                <c:pt idx="2">
                  <c:v>475395.28704999998</c:v>
                </c:pt>
                <c:pt idx="3">
                  <c:v>294031.78418000054</c:v>
                </c:pt>
                <c:pt idx="4">
                  <c:v>1143839.3200300001</c:v>
                </c:pt>
              </c:numCache>
            </c:numRef>
          </c:val>
        </c:ser>
        <c:axId val="97260288"/>
        <c:axId val="97262208"/>
      </c:barChart>
      <c:catAx>
        <c:axId val="97260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327" b="1" i="0" u="none" strike="noStrike" baseline="0">
                    <a:solidFill>
                      <a:schemeClr val="tx1"/>
                    </a:solidFill>
                    <a:latin typeface="Arial "/>
                    <a:ea typeface="Arial "/>
                    <a:cs typeface="Arial "/>
                  </a:defRPr>
                </a:pPr>
                <a:r>
                  <a:rPr lang="pl-PL"/>
                  <a:t>Tysiące</a:t>
                </a:r>
              </a:p>
            </c:rich>
          </c:tx>
          <c:layout>
            <c:manualLayout>
              <c:xMode val="edge"/>
              <c:yMode val="edge"/>
              <c:x val="3.3663366336633659E-2"/>
              <c:y val="3.4090909090909095E-2"/>
            </c:manualLayout>
          </c:layout>
          <c:spPr>
            <a:noFill/>
            <a:ln w="28088">
              <a:noFill/>
            </a:ln>
          </c:spPr>
        </c:title>
        <c:numFmt formatCode="General" sourceLinked="1"/>
        <c:tickLblPos val="nextTo"/>
        <c:spPr>
          <a:ln w="35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262208"/>
        <c:crosses val="autoZero"/>
        <c:auto val="1"/>
        <c:lblAlgn val="ctr"/>
        <c:lblOffset val="100"/>
        <c:tickLblSkip val="1"/>
        <c:tickMarkSkip val="1"/>
      </c:catAx>
      <c:valAx>
        <c:axId val="97262208"/>
        <c:scaling>
          <c:orientation val="minMax"/>
        </c:scaling>
        <c:axPos val="l"/>
        <c:majorGridlines>
          <c:spPr>
            <a:ln w="3511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35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260288"/>
        <c:crosses val="autoZero"/>
        <c:crossBetween val="between"/>
        <c:majorUnit val="200000"/>
      </c:valAx>
      <c:spPr>
        <a:noFill/>
        <a:ln w="1404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3861386138613991"/>
          <c:y val="0.94967532467532645"/>
          <c:w val="0.36534653465346623"/>
          <c:h val="5.1948051948051972E-2"/>
        </c:manualLayout>
      </c:layout>
      <c:spPr>
        <a:solidFill>
          <a:schemeClr val="bg1"/>
        </a:solidFill>
        <a:ln w="3511">
          <a:solidFill>
            <a:schemeClr val="tx1"/>
          </a:solidFill>
          <a:prstDash val="solid"/>
        </a:ln>
      </c:spPr>
      <c:txPr>
        <a:bodyPr/>
        <a:lstStyle/>
        <a:p>
          <a:pPr>
            <a:defRPr sz="121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08" b="1" i="0" u="none" strike="noStrike" baseline="0">
          <a:solidFill>
            <a:schemeClr val="tx1"/>
          </a:solidFill>
          <a:latin typeface="Arial "/>
          <a:ea typeface="Arial "/>
          <a:cs typeface="Arial 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851485148514901"/>
          <c:y val="0.15422077922077918"/>
          <c:w val="0.83564356435643561"/>
          <c:h val="0.5876623376623358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Wykonanie 2015</c:v>
                </c:pt>
              </c:strCache>
            </c:strRef>
          </c:tx>
          <c:spPr>
            <a:solidFill>
              <a:schemeClr val="accent1"/>
            </a:solidFill>
            <a:ln w="1404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5190807304445129E-2"/>
                  <c:y val="-3.2429857751035458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327003242241781E-2"/>
                  <c:y val="-3.364333345891583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3.0406322371468272E-2"/>
                  <c:y val="-3.002900953170328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4591012065541748E-2"/>
                  <c:y val="-1.024542386747114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Mode val="edge"/>
                  <c:yMode val="edge"/>
                  <c:x val="0.67524752475247563"/>
                  <c:y val="0.10551948051948051"/>
                </c:manualLayout>
              </c:layout>
              <c:numFmt formatCode="#,##0" sourceLinked="0"/>
              <c:spPr>
                <a:noFill/>
                <a:ln w="28088">
                  <a:noFill/>
                </a:ln>
              </c:spPr>
              <c:txPr>
                <a:bodyPr/>
                <a:lstStyle/>
                <a:p>
                  <a:pPr>
                    <a:defRPr sz="149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6534653465346536"/>
                  <c:y val="0.14123376623376618"/>
                </c:manualLayout>
              </c:layout>
              <c:numFmt formatCode="#,##0" sourceLinked="0"/>
              <c:spPr>
                <a:noFill/>
                <a:ln w="28088">
                  <a:noFill/>
                </a:ln>
              </c:spPr>
              <c:txPr>
                <a:bodyPr/>
                <a:lstStyle/>
                <a:p>
                  <a:pPr>
                    <a:defRPr sz="149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outEnd"/>
              <c:showVal val="1"/>
            </c:dLbl>
            <c:numFmt formatCode="#,##0" sourceLinked="0"/>
            <c:spPr>
              <a:noFill/>
              <a:ln w="28088">
                <a:noFill/>
              </a:ln>
            </c:spPr>
            <c:txPr>
              <a:bodyPr/>
              <a:lstStyle/>
              <a:p>
                <a:pPr>
                  <a:defRPr sz="154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Subwencja oświatowa</c:v>
                </c:pt>
                <c:pt idx="1">
                  <c:v>Środki europejskie</c:v>
                </c:pt>
                <c:pt idx="2">
                  <c:v>Dotacje z budżetu państwa</c:v>
                </c:pt>
                <c:pt idx="3">
                  <c:v>Pozostałe środki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 formatCode="#,##0.00">
                  <c:v>508276</c:v>
                </c:pt>
                <c:pt idx="1">
                  <c:v>175120</c:v>
                </c:pt>
                <c:pt idx="2">
                  <c:v>185061</c:v>
                </c:pt>
                <c:pt idx="3">
                  <c:v>73137.654130000024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Wykonanie 2016</c:v>
                </c:pt>
              </c:strCache>
            </c:strRef>
          </c:tx>
          <c:spPr>
            <a:solidFill>
              <a:srgbClr val="800000"/>
            </a:solidFill>
            <a:ln w="1404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243260768874485E-2"/>
                  <c:y val="9.167388765399540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786706808707743E-2"/>
                  <c:y val="-1.404701804618920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1541570171375689E-2"/>
                  <c:y val="-1.8872584108804543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3201366373321028E-2"/>
                  <c:y val="-1.2883246053573438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Mode val="edge"/>
                  <c:yMode val="edge"/>
                  <c:x val="0.75445544554455635"/>
                  <c:y val="0.10064935064935045"/>
                </c:manualLayout>
              </c:layout>
              <c:numFmt formatCode="#,##0" sourceLinked="0"/>
              <c:spPr>
                <a:noFill/>
                <a:ln w="28088">
                  <a:noFill/>
                </a:ln>
              </c:spPr>
              <c:txPr>
                <a:bodyPr/>
                <a:lstStyle/>
                <a:p>
                  <a:pPr>
                    <a:defRPr sz="149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73762376237623761"/>
                  <c:y val="0.11363636363636358"/>
                </c:manualLayout>
              </c:layout>
              <c:numFmt formatCode="#,##0" sourceLinked="0"/>
              <c:spPr>
                <a:noFill/>
                <a:ln w="28088">
                  <a:noFill/>
                </a:ln>
              </c:spPr>
              <c:txPr>
                <a:bodyPr/>
                <a:lstStyle/>
                <a:p>
                  <a:pPr>
                    <a:defRPr sz="149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outEnd"/>
              <c:showVal val="1"/>
            </c:dLbl>
            <c:numFmt formatCode="#,##0" sourceLinked="0"/>
            <c:spPr>
              <a:noFill/>
              <a:ln w="28088">
                <a:noFill/>
              </a:ln>
            </c:spPr>
            <c:txPr>
              <a:bodyPr/>
              <a:lstStyle/>
              <a:p>
                <a:pPr>
                  <a:defRPr sz="154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Subwencja oświatowa</c:v>
                </c:pt>
                <c:pt idx="1">
                  <c:v>Środki europejskie</c:v>
                </c:pt>
                <c:pt idx="2">
                  <c:v>Dotacje z budżetu państwa</c:v>
                </c:pt>
                <c:pt idx="3">
                  <c:v>Pozostałe środki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 formatCode="#,##0.00">
                  <c:v>539040.201</c:v>
                </c:pt>
                <c:pt idx="1">
                  <c:v>212819.28718000001</c:v>
                </c:pt>
                <c:pt idx="2">
                  <c:v>389523.66494999995</c:v>
                </c:pt>
                <c:pt idx="3">
                  <c:v>83737.476379999978</c:v>
                </c:pt>
              </c:numCache>
            </c:numRef>
          </c:val>
        </c:ser>
        <c:axId val="118769152"/>
        <c:axId val="118771072"/>
      </c:barChart>
      <c:catAx>
        <c:axId val="118769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327" b="1" i="0" u="none" strike="noStrike" baseline="0">
                    <a:solidFill>
                      <a:schemeClr val="tx1"/>
                    </a:solidFill>
                    <a:latin typeface="Arial "/>
                    <a:ea typeface="Arial "/>
                    <a:cs typeface="Arial "/>
                  </a:defRPr>
                </a:pPr>
                <a:r>
                  <a:rPr lang="pl-PL"/>
                  <a:t>Tysiące</a:t>
                </a:r>
              </a:p>
            </c:rich>
          </c:tx>
          <c:layout>
            <c:manualLayout>
              <c:xMode val="edge"/>
              <c:yMode val="edge"/>
              <c:x val="1.5841584158415908E-2"/>
              <c:y val="3.4090909090909088E-2"/>
            </c:manualLayout>
          </c:layout>
          <c:spPr>
            <a:noFill/>
            <a:ln w="28088">
              <a:noFill/>
            </a:ln>
          </c:spPr>
        </c:title>
        <c:numFmt formatCode="General" sourceLinked="1"/>
        <c:tickLblPos val="nextTo"/>
        <c:spPr>
          <a:ln w="35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18771072"/>
        <c:crosses val="autoZero"/>
        <c:auto val="1"/>
        <c:lblAlgn val="ctr"/>
        <c:lblOffset val="100"/>
        <c:tickLblSkip val="1"/>
        <c:tickMarkSkip val="1"/>
      </c:catAx>
      <c:valAx>
        <c:axId val="118771072"/>
        <c:scaling>
          <c:orientation val="minMax"/>
          <c:max val="800000"/>
        </c:scaling>
        <c:axPos val="l"/>
        <c:majorGridlines>
          <c:spPr>
            <a:ln w="3511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35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18769152"/>
        <c:crosses val="autoZero"/>
        <c:crossBetween val="between"/>
        <c:majorUnit val="200000"/>
      </c:valAx>
      <c:spPr>
        <a:noFill/>
        <a:ln w="1404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2970297029703116"/>
          <c:y val="0.94967532467532645"/>
          <c:w val="0.36534653465346623"/>
          <c:h val="5.1948051948051951E-2"/>
        </c:manualLayout>
      </c:layout>
      <c:spPr>
        <a:solidFill>
          <a:schemeClr val="bg1"/>
        </a:solidFill>
        <a:ln w="3511">
          <a:solidFill>
            <a:schemeClr val="tx1"/>
          </a:solidFill>
          <a:prstDash val="solid"/>
        </a:ln>
      </c:spPr>
      <c:txPr>
        <a:bodyPr/>
        <a:lstStyle/>
        <a:p>
          <a:pPr>
            <a:defRPr sz="121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08" b="1" i="0" u="none" strike="noStrike" baseline="0">
          <a:solidFill>
            <a:schemeClr val="tx1"/>
          </a:solidFill>
          <a:latin typeface="Arial "/>
          <a:ea typeface="Arial "/>
          <a:cs typeface="Arial 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379679144385027"/>
          <c:y val="8.8180112570356545E-2"/>
          <c:w val="0.72941176470588232"/>
          <c:h val="0.7429643527204502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Udziały w PIT </c:v>
                </c:pt>
              </c:strCache>
            </c:strRef>
          </c:tx>
          <c:spPr>
            <a:ln w="38076">
              <a:solidFill>
                <a:srgbClr val="FFFF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8452761041249005E-2"/>
                  <c:y val="-1.73792253454246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8.0573968757540526E-2"/>
                  <c:y val="-1.376762473171139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8.3069508024634184E-2"/>
                  <c:y val="-1.1504278120068536E-3"/>
                </c:manualLayout>
              </c:layout>
              <c:dLblPos val="r"/>
              <c:showVal val="1"/>
            </c:dLbl>
            <c:numFmt formatCode="#,##0" sourceLinked="0"/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Sheet1!$B$2:$D$2</c:f>
              <c:numCache>
                <c:formatCode>#,##0</c:formatCode>
                <c:ptCount val="3"/>
                <c:pt idx="0">
                  <c:v>885</c:v>
                </c:pt>
                <c:pt idx="1">
                  <c:v>958</c:v>
                </c:pt>
                <c:pt idx="2">
                  <c:v>1039</c:v>
                </c:pt>
              </c:numCache>
            </c:numRef>
          </c:val>
        </c:ser>
        <c:dLbls>
          <c:showVal val="1"/>
        </c:dLbls>
        <c:marker val="1"/>
        <c:axId val="139949568"/>
        <c:axId val="139951104"/>
      </c:line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Udziały w CIT</c:v>
                </c:pt>
              </c:strCache>
            </c:strRef>
          </c:tx>
          <c:spPr>
            <a:ln w="38076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6313723608093803E-2"/>
                  <c:y val="-3.314621480056660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9237070361818392E-2"/>
                  <c:y val="-4.778048998935873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8556042813181332E-3"/>
                  <c:y val="3.0210545420738241E-2"/>
                </c:manualLayout>
              </c:layout>
              <c:dLblPos val="r"/>
              <c:showVal val="1"/>
            </c:dLbl>
            <c:numFmt formatCode="#,##0" sourceLinked="0"/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1599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Sheet1!$B$3:$D$3</c:f>
              <c:numCache>
                <c:formatCode>#,##0</c:formatCode>
                <c:ptCount val="3"/>
                <c:pt idx="0">
                  <c:v>86</c:v>
                </c:pt>
                <c:pt idx="1">
                  <c:v>103</c:v>
                </c:pt>
                <c:pt idx="2">
                  <c:v>105</c:v>
                </c:pt>
              </c:numCache>
            </c:numRef>
          </c:val>
        </c:ser>
        <c:dLbls>
          <c:showVal val="1"/>
        </c:dLbls>
        <c:marker val="1"/>
        <c:axId val="139961472"/>
        <c:axId val="139963008"/>
      </c:lineChart>
      <c:catAx>
        <c:axId val="139949568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9951104"/>
        <c:crosses val="autoZero"/>
        <c:lblAlgn val="ctr"/>
        <c:lblOffset val="100"/>
        <c:tickLblSkip val="1"/>
        <c:tickMarkSkip val="1"/>
      </c:catAx>
      <c:valAx>
        <c:axId val="139951104"/>
        <c:scaling>
          <c:orientation val="minMax"/>
          <c:max val="1200"/>
          <c:min val="840"/>
        </c:scaling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Miliony</a:t>
                </a:r>
              </a:p>
            </c:rich>
          </c:tx>
          <c:layout>
            <c:manualLayout>
              <c:xMode val="edge"/>
              <c:yMode val="edge"/>
              <c:x val="2.6737967914438585E-2"/>
              <c:y val="0"/>
            </c:manualLayout>
          </c:layout>
          <c:spPr>
            <a:noFill/>
            <a:ln w="25384">
              <a:noFill/>
            </a:ln>
          </c:spPr>
        </c:title>
        <c:numFmt formatCode="#,##0" sourceLinked="1"/>
        <c:majorTickMark val="cross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9949568"/>
        <c:crosses val="autoZero"/>
        <c:crossBetween val="between"/>
        <c:majorUnit val="40"/>
      </c:valAx>
      <c:catAx>
        <c:axId val="139961472"/>
        <c:scaling>
          <c:orientation val="minMax"/>
        </c:scaling>
        <c:delete val="1"/>
        <c:axPos val="b"/>
        <c:numFmt formatCode="General" sourceLinked="1"/>
        <c:tickLblPos val="none"/>
        <c:crossAx val="139963008"/>
        <c:crosses val="autoZero"/>
        <c:lblAlgn val="ctr"/>
        <c:lblOffset val="100"/>
      </c:catAx>
      <c:valAx>
        <c:axId val="139963008"/>
        <c:scaling>
          <c:orientation val="minMax"/>
          <c:max val="105"/>
          <c:min val="40"/>
        </c:scaling>
        <c:axPos val="r"/>
        <c:title>
          <c:tx>
            <c:rich>
              <a:bodyPr rot="0" vert="horz"/>
              <a:lstStyle/>
              <a:p>
                <a:pPr algn="ctr">
                  <a:defRPr sz="11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Miliony</a:t>
                </a:r>
              </a:p>
            </c:rich>
          </c:tx>
          <c:layout>
            <c:manualLayout>
              <c:xMode val="edge"/>
              <c:yMode val="edge"/>
              <c:x val="0.91016042780748652"/>
              <c:y val="0"/>
            </c:manualLayout>
          </c:layout>
          <c:spPr>
            <a:noFill/>
            <a:ln w="25384">
              <a:noFill/>
            </a:ln>
          </c:spPr>
        </c:title>
        <c:numFmt formatCode="#,##0" sourceLinked="1"/>
        <c:majorTickMark val="cross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9961472"/>
        <c:crosses val="max"/>
        <c:crossBetween val="between"/>
        <c:majorUnit val="5"/>
      </c:valAx>
      <c:spPr>
        <a:noFill/>
        <a:ln w="38076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6452817684522756"/>
          <c:y val="0.9261709391589209"/>
          <c:w val="0.46631016042780887"/>
          <c:h val="5.6285178236397747E-2"/>
        </c:manualLayout>
      </c:layout>
      <c:spPr>
        <a:solidFill>
          <a:schemeClr val="bg1"/>
        </a:solidFill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8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22126929674099549"/>
          <c:y val="0.28903654485049834"/>
          <c:w val="0.60548885077186954"/>
          <c:h val="0.465116279069768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Wsch.</c:v>
                </c:pt>
              </c:strCache>
            </c:strRef>
          </c:tx>
          <c:spPr>
            <a:ln w="1662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808000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FF99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9900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FFFFFF"/>
                  </a:gs>
                  <a:gs pos="100000">
                    <a:srgbClr val="FFFFFF">
                      <a:gamma/>
                      <a:tint val="46667"/>
                      <a:invGamma/>
                    </a:srgbClr>
                  </a:gs>
                </a:gsLst>
                <a:lin ang="5400000" scaled="1"/>
              </a:gra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FFCC99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CC00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993366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00FFFF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99CC00"/>
              </a:solidFill>
              <a:ln w="1662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9418224209234678E-2"/>
                  <c:y val="-0.11975972703134617"/>
                </c:manualLayout>
              </c:layout>
              <c:dLblPos val="bestFit"/>
              <c:showCatName val="1"/>
            </c:dLbl>
            <c:dLbl>
              <c:idx val="1"/>
              <c:layout>
                <c:manualLayout>
                  <c:x val="5.8802343573931964E-2"/>
                  <c:y val="-0.12499796743496384"/>
                </c:manualLayout>
              </c:layout>
              <c:tx>
                <c:rich>
                  <a:bodyPr/>
                  <a:lstStyle/>
                  <a:p>
                    <a:r>
                      <a:rPr lang="pl-PL" sz="1050" baseline="0"/>
                      <a:t>T</a:t>
                    </a:r>
                    <a:r>
                      <a:rPr lang="pl-PL"/>
                      <a:t>ransport i
 łączność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-8.9830081431009727E-3"/>
                  <c:y val="0.13193214591899621"/>
                </c:manualLayout>
              </c:layout>
              <c:dLblPos val="bestFit"/>
              <c:showCatName val="1"/>
            </c:dLbl>
            <c:dLbl>
              <c:idx val="3"/>
              <c:layout>
                <c:manualLayout>
                  <c:x val="3.21172907448821E-2"/>
                  <c:y val="8.3356311846458225E-2"/>
                </c:manualLayout>
              </c:layout>
              <c:dLblPos val="bestFit"/>
              <c:showCatName val="1"/>
            </c:dLbl>
            <c:dLbl>
              <c:idx val="4"/>
              <c:layout>
                <c:manualLayout>
                  <c:x val="-9.9598253477320528E-2"/>
                  <c:y val="0.13873159246677191"/>
                </c:manualLayout>
              </c:layout>
              <c:dLblPos val="bestFit"/>
              <c:showCatName val="1"/>
            </c:dLbl>
            <c:dLbl>
              <c:idx val="5"/>
              <c:layout>
                <c:manualLayout>
                  <c:x val="-9.7265035894275945E-2"/>
                  <c:y val="4.5538238084932972E-2"/>
                </c:manualLayout>
              </c:layout>
              <c:dLblPos val="bestFit"/>
              <c:showCatName val="1"/>
            </c:dLbl>
            <c:dLbl>
              <c:idx val="6"/>
              <c:layout/>
              <c:dLblPos val="bestFit"/>
              <c:showCatName val="1"/>
            </c:dLbl>
            <c:dLbl>
              <c:idx val="7"/>
              <c:layout>
                <c:manualLayout>
                  <c:x val="-5.908097627611654E-2"/>
                  <c:y val="-0.12692964069898235"/>
                </c:manualLayout>
              </c:layout>
              <c:dLblPos val="bestFit"/>
              <c:showCatName val="1"/>
            </c:dLbl>
            <c:dLbl>
              <c:idx val="8"/>
              <c:layout>
                <c:manualLayout>
                  <c:x val="-5.8428651229326625E-2"/>
                  <c:y val="-7.3736664823490852E-2"/>
                </c:manualLayout>
              </c:layout>
              <c:dLblPos val="bestFit"/>
              <c:showCatName val="1"/>
            </c:dLbl>
            <c:dLbl>
              <c:idx val="9"/>
              <c:layout>
                <c:manualLayout>
                  <c:xMode val="edge"/>
                  <c:yMode val="edge"/>
                  <c:x val="0.36535162950257288"/>
                  <c:y val="0.25249169435215946"/>
                </c:manualLayout>
              </c:layout>
              <c:dLblPos val="bestFit"/>
              <c:showCatName val="1"/>
            </c:dLbl>
            <c:dLbl>
              <c:idx val="10"/>
              <c:layout>
                <c:manualLayout>
                  <c:xMode val="edge"/>
                  <c:yMode val="edge"/>
                  <c:x val="0.88679245283019081"/>
                  <c:y val="0.60132890365448821"/>
                </c:manualLayout>
              </c:layout>
              <c:dLblPos val="bestFit"/>
              <c:showCatName val="1"/>
            </c:dLbl>
            <c:dLbl>
              <c:idx val="11"/>
              <c:layout>
                <c:manualLayout>
                  <c:xMode val="edge"/>
                  <c:yMode val="edge"/>
                  <c:x val="0.95883361921097765"/>
                  <c:y val="0.65116279069767469"/>
                </c:manualLayout>
              </c:layout>
              <c:dLblPos val="bestFit"/>
              <c:showCatName val="1"/>
            </c:dLbl>
            <c:spPr>
              <a:noFill/>
              <a:ln w="33239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CatName val="1"/>
            <c:showLeaderLines val="1"/>
          </c:dLbls>
          <c:cat>
            <c:strRef>
              <c:f>Sheet1!$B$1:$J$1</c:f>
              <c:strCache>
                <c:ptCount val="9"/>
                <c:pt idx="0">
                  <c:v>Oświata i wychowanie</c:v>
                </c:pt>
                <c:pt idx="1">
                  <c:v>Transport i łączność</c:v>
                </c:pt>
                <c:pt idx="2">
                  <c:v>Różne rozliczenia</c:v>
                </c:pt>
                <c:pt idx="3">
                  <c:v>Pomoc społeczna</c:v>
                </c:pt>
                <c:pt idx="4">
                  <c:v>Administracja publiczna</c:v>
                </c:pt>
                <c:pt idx="5">
                  <c:v>Gospodarka mieszkaniowa</c:v>
                </c:pt>
                <c:pt idx="6">
                  <c:v>Gospodarka komunalna</c:v>
                </c:pt>
                <c:pt idx="7">
                  <c:v>Kultura</c:v>
                </c:pt>
                <c:pt idx="8">
                  <c:v>Pozostałe</c:v>
                </c:pt>
              </c:strCache>
            </c:strRef>
          </c:cat>
          <c:val>
            <c:numRef>
              <c:f>Sheet1!$B$2:$J$2</c:f>
              <c:numCache>
                <c:formatCode>#,##0.00</c:formatCode>
                <c:ptCount val="9"/>
                <c:pt idx="0" formatCode="0.00">
                  <c:v>28.6</c:v>
                </c:pt>
                <c:pt idx="1">
                  <c:v>15.4</c:v>
                </c:pt>
                <c:pt idx="2">
                  <c:v>5.0999999999999996</c:v>
                </c:pt>
                <c:pt idx="3" formatCode="General">
                  <c:v>14.2</c:v>
                </c:pt>
                <c:pt idx="4" formatCode="General">
                  <c:v>6.5</c:v>
                </c:pt>
                <c:pt idx="5" formatCode="General">
                  <c:v>6.9</c:v>
                </c:pt>
                <c:pt idx="6" formatCode="General">
                  <c:v>11.1</c:v>
                </c:pt>
                <c:pt idx="7" formatCode="General">
                  <c:v>5</c:v>
                </c:pt>
                <c:pt idx="8" formatCode="General">
                  <c:v>7.2</c:v>
                </c:pt>
              </c:numCache>
            </c:numRef>
          </c:val>
        </c:ser>
      </c:pie3DChart>
      <c:spPr>
        <a:noFill/>
        <a:ln w="3323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0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5480649188514442"/>
          <c:y val="0.17058823529411771"/>
          <c:w val="0.81772784019975064"/>
          <c:h val="0.5294117647058823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Wykonanie 2015</c:v>
                </c:pt>
              </c:strCache>
            </c:strRef>
          </c:tx>
          <c:spPr>
            <a:solidFill>
              <a:schemeClr val="accent1"/>
            </a:solidFill>
            <a:ln w="1405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3.0291134357484854E-3"/>
                  <c:y val="-7.642252265636614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044742559161113E-2"/>
                  <c:y val="-9.8432188207327447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51442056774604E-2"/>
                  <c:y val="-2.463044124201458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2067254751050855E-2"/>
                  <c:y val="-2.415651463378397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3.0267598129181221E-2"/>
                  <c:y val="-1.1350467983953971E-3"/>
                </c:manualLayout>
              </c:layout>
              <c:dLblPos val="outEnd"/>
              <c:showVal val="1"/>
            </c:dLbl>
            <c:numFmt formatCode="#,##0" sourceLinked="0"/>
            <c:spPr>
              <a:noFill/>
              <a:ln w="28104">
                <a:noFill/>
              </a:ln>
            </c:spPr>
            <c:txPr>
              <a:bodyPr/>
              <a:lstStyle/>
              <a:p>
                <a:pPr>
                  <a:defRPr sz="154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Oświata</c:v>
                </c:pt>
                <c:pt idx="1">
                  <c:v>Transport</c:v>
                </c:pt>
                <c:pt idx="2">
                  <c:v>Pomoc społeczna</c:v>
                </c:pt>
                <c:pt idx="3">
                  <c:v>Gospodarka komunalna i ochrona środowiska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1023854.6952900001</c:v>
                </c:pt>
                <c:pt idx="1">
                  <c:v>416981.87319000001</c:v>
                </c:pt>
                <c:pt idx="2">
                  <c:v>344956</c:v>
                </c:pt>
                <c:pt idx="3" formatCode="General">
                  <c:v>342622.7683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Wykonanie 2016</c:v>
                </c:pt>
              </c:strCache>
            </c:strRef>
          </c:tx>
          <c:spPr>
            <a:solidFill>
              <a:srgbClr val="800000"/>
            </a:solidFill>
            <a:ln w="1405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2506523860309973E-2"/>
                  <c:y val="-6.082491457435731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4377453538768749E-2"/>
                  <c:y val="-2.302908186005050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3952778597199849E-2"/>
                  <c:y val="-2.83336428465309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6370350808455411E-2"/>
                  <c:y val="-3.80598802438818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3885967536139705E-2"/>
                  <c:y val="-3.6793501533728762E-2"/>
                </c:manualLayout>
              </c:layout>
              <c:dLblPos val="outEnd"/>
              <c:showVal val="1"/>
            </c:dLbl>
            <c:numFmt formatCode="#,##0" sourceLinked="0"/>
            <c:spPr>
              <a:noFill/>
              <a:ln w="28104">
                <a:noFill/>
              </a:ln>
            </c:spPr>
            <c:txPr>
              <a:bodyPr/>
              <a:lstStyle/>
              <a:p>
                <a:pPr>
                  <a:defRPr sz="154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Oświata</c:v>
                </c:pt>
                <c:pt idx="1">
                  <c:v>Transport</c:v>
                </c:pt>
                <c:pt idx="2">
                  <c:v>Pomoc społeczna</c:v>
                </c:pt>
                <c:pt idx="3">
                  <c:v>Gospodarka komunalna i ochrona środowiska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1055535.78223</c:v>
                </c:pt>
                <c:pt idx="1">
                  <c:v>432850.67594999995</c:v>
                </c:pt>
                <c:pt idx="2">
                  <c:v>553923.14236999908</c:v>
                </c:pt>
                <c:pt idx="3" formatCode="General">
                  <c:v>363694.72045999998</c:v>
                </c:pt>
              </c:numCache>
            </c:numRef>
          </c:val>
        </c:ser>
        <c:axId val="140948992"/>
        <c:axId val="140950912"/>
      </c:barChart>
      <c:catAx>
        <c:axId val="140948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32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/>
                  <a:t>Tysiące</a:t>
                </a:r>
              </a:p>
            </c:rich>
          </c:tx>
          <c:layout>
            <c:manualLayout>
              <c:xMode val="edge"/>
              <c:yMode val="edge"/>
              <c:x val="2.9962546816479401E-2"/>
              <c:y val="1.7647058823529412E-2"/>
            </c:manualLayout>
          </c:layout>
          <c:spPr>
            <a:noFill/>
            <a:ln w="28104">
              <a:noFill/>
            </a:ln>
          </c:spPr>
        </c:title>
        <c:numFmt formatCode="General" sourceLinked="1"/>
        <c:tickLblPos val="nextTo"/>
        <c:spPr>
          <a:ln w="35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0950912"/>
        <c:crosses val="autoZero"/>
        <c:auto val="1"/>
        <c:lblAlgn val="ctr"/>
        <c:lblOffset val="100"/>
        <c:tickLblSkip val="1"/>
        <c:tickMarkSkip val="1"/>
      </c:catAx>
      <c:valAx>
        <c:axId val="140950912"/>
        <c:scaling>
          <c:orientation val="minMax"/>
        </c:scaling>
        <c:axPos val="l"/>
        <c:majorGridlines>
          <c:spPr>
            <a:ln w="3513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35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0948992"/>
        <c:crosses val="autoZero"/>
        <c:crossBetween val="between"/>
        <c:majorUnit val="200000"/>
      </c:valAx>
      <c:spPr>
        <a:noFill/>
        <a:ln w="14052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835205992509463"/>
          <c:y val="0.93529411764705883"/>
          <c:w val="0.37578027465668007"/>
          <c:h val="5.2941176470588207E-2"/>
        </c:manualLayout>
      </c:layout>
      <c:spPr>
        <a:solidFill>
          <a:schemeClr val="bg1"/>
        </a:solidFill>
        <a:ln w="3513">
          <a:solidFill>
            <a:schemeClr val="tx1"/>
          </a:solidFill>
          <a:prstDash val="solid"/>
        </a:ln>
      </c:spPr>
      <c:txPr>
        <a:bodyPr/>
        <a:lstStyle/>
        <a:p>
          <a:pPr>
            <a:defRPr sz="121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23494860499265791"/>
          <c:y val="0.27917620137299853"/>
          <c:w val="0.70337738619676948"/>
          <c:h val="0.4370709382151036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FFFF99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6600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9900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0741295829338857E-2"/>
                  <c:y val="-0.16176399951269832"/>
                </c:manualLayout>
              </c:layout>
              <c:dLblPos val="bestFit"/>
              <c:showCatName val="1"/>
            </c:dLbl>
            <c:dLbl>
              <c:idx val="1"/>
              <c:layout>
                <c:manualLayout>
                  <c:x val="0.22424704966412301"/>
                  <c:y val="7.5310939850200501E-2"/>
                </c:manualLayout>
              </c:layout>
              <c:dLblPos val="bestFit"/>
              <c:showCatName val="1"/>
            </c:dLbl>
            <c:dLbl>
              <c:idx val="2"/>
              <c:layout>
                <c:manualLayout>
                  <c:x val="-3.5548419893867193E-2"/>
                  <c:y val="-3.9865084028675571E-2"/>
                </c:manualLayout>
              </c:layout>
              <c:dLblPos val="bestFit"/>
              <c:showCatName val="1"/>
            </c:dLbl>
            <c:dLbl>
              <c:idx val="3"/>
              <c:layout>
                <c:manualLayout>
                  <c:x val="-4.4810181530118592E-2"/>
                  <c:y val="-4.2770864501256153E-2"/>
                </c:manualLayout>
              </c:layout>
              <c:dLblPos val="bestFit"/>
              <c:showCatName val="1"/>
            </c:dLbl>
            <c:dLbl>
              <c:idx val="4"/>
              <c:layout>
                <c:manualLayout>
                  <c:x val="-5.7362984047319578E-2"/>
                  <c:y val="-0.13809937734524191"/>
                </c:manualLayout>
              </c:layout>
              <c:dLblPos val="bestFit"/>
              <c:showCatName val="1"/>
            </c:dLbl>
            <c:dLbl>
              <c:idx val="5"/>
              <c:layout>
                <c:manualLayout>
                  <c:x val="6.368139318178842E-2"/>
                  <c:y val="-0.15116853954340476"/>
                </c:manualLayout>
              </c:layout>
              <c:dLblPos val="bestFit"/>
              <c:showCatName val="1"/>
            </c:dLbl>
            <c:dLbl>
              <c:idx val="6"/>
              <c:layout>
                <c:manualLayout>
                  <c:x val="0.18927454067382229"/>
                  <c:y val="-0.10986076231573892"/>
                </c:manualLayout>
              </c:layout>
              <c:dLblPos val="bestFit"/>
              <c:showCatName val="1"/>
            </c:dLbl>
            <c:dLbl>
              <c:idx val="7"/>
              <c:layout>
                <c:manualLayout>
                  <c:xMode val="edge"/>
                  <c:yMode val="edge"/>
                  <c:x val="0.51395007342143961"/>
                  <c:y val="0.13958810068649932"/>
                </c:manualLayout>
              </c:layout>
              <c:dLblPos val="bestFit"/>
              <c:showCatName val="1"/>
            </c:dLbl>
            <c:spPr>
              <a:noFill/>
              <a:ln w="25381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CatName val="1"/>
            <c:showLeaderLines val="1"/>
          </c:dLbls>
          <c:cat>
            <c:strRef>
              <c:f>Sheet1!$B$1:$H$1</c:f>
              <c:strCache>
                <c:ptCount val="7"/>
                <c:pt idx="0">
                  <c:v>Transport i łączność</c:v>
                </c:pt>
                <c:pt idx="1">
                  <c:v>Kultura</c:v>
                </c:pt>
                <c:pt idx="2">
                  <c:v>Gospodarka mieszkaniowa</c:v>
                </c:pt>
                <c:pt idx="3">
                  <c:v>Gospodarka komunalna</c:v>
                </c:pt>
                <c:pt idx="4">
                  <c:v>Oświata i wychowanie</c:v>
                </c:pt>
                <c:pt idx="5">
                  <c:v>Kultura fizyczna i sport</c:v>
                </c:pt>
                <c:pt idx="6">
                  <c:v>Pozostałe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 formatCode="0.0%">
                  <c:v>0.33200000000000052</c:v>
                </c:pt>
                <c:pt idx="1">
                  <c:v>9.7000000000000003E-2</c:v>
                </c:pt>
                <c:pt idx="2">
                  <c:v>0.128</c:v>
                </c:pt>
                <c:pt idx="3">
                  <c:v>0.14000000000000001</c:v>
                </c:pt>
                <c:pt idx="4">
                  <c:v>0.14100000000000001</c:v>
                </c:pt>
                <c:pt idx="5">
                  <c:v>0.1080000000000001</c:v>
                </c:pt>
                <c:pt idx="6">
                  <c:v>5.3000000000000012E-2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69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381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CatName val="1"/>
            <c:showLeaderLines val="1"/>
          </c:dLbls>
          <c:cat>
            <c:strRef>
              <c:f>Sheet1!$B$1:$H$1</c:f>
              <c:strCache>
                <c:ptCount val="7"/>
                <c:pt idx="0">
                  <c:v>Transport i łączność</c:v>
                </c:pt>
                <c:pt idx="1">
                  <c:v>Kultura</c:v>
                </c:pt>
                <c:pt idx="2">
                  <c:v>Gospodarka mieszkaniowa</c:v>
                </c:pt>
                <c:pt idx="3">
                  <c:v>Gospodarka komunalna</c:v>
                </c:pt>
                <c:pt idx="4">
                  <c:v>Oświata i wychowanie</c:v>
                </c:pt>
                <c:pt idx="5">
                  <c:v>Kultura fizyczna i sport</c:v>
                </c:pt>
                <c:pt idx="6">
                  <c:v>Pozostałe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  <c:dLbls>
          <c:showCatName val="1"/>
        </c:dLbls>
      </c:pie3DChart>
      <c:spPr>
        <a:noFill/>
        <a:ln w="2538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2459016393442623"/>
          <c:y val="8.4782608695652226E-2"/>
          <c:w val="0.82786885245901864"/>
          <c:h val="0.71956521739130463"/>
        </c:manualLayout>
      </c:layout>
      <c:lineChart>
        <c:grouping val="standard"/>
        <c:ser>
          <c:idx val="3"/>
          <c:order val="0"/>
          <c:tx>
            <c:strRef>
              <c:f>Sheet1!$A$2</c:f>
              <c:strCache>
                <c:ptCount val="1"/>
                <c:pt idx="0">
                  <c:v>Dochody bieżące</c:v>
                </c:pt>
              </c:strCache>
            </c:strRef>
          </c:tx>
          <c:spPr>
            <a:ln w="46691">
              <a:solidFill>
                <a:srgbClr val="00FF00"/>
              </a:solidFill>
              <a:prstDash val="solid"/>
            </a:ln>
          </c:spPr>
          <c:marker>
            <c:symbol val="star"/>
            <c:size val="6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1550902556507393E-2"/>
                  <c:y val="-7.288618021479206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8.9829638637707002E-2"/>
                  <c:y val="-4.194397688513579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270684428623082"/>
                  <c:y val="6.3030402449693853E-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190251348003287E-2"/>
                  <c:y val="-3.855214316507540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9637761771004263E-2"/>
                  <c:y val="-8.101851851851849E-2"/>
                </c:manualLayout>
              </c:layout>
              <c:showVal val="1"/>
            </c:dLbl>
            <c:numFmt formatCode="#,##0" sourceLinked="0"/>
            <c:spPr>
              <a:noFill/>
              <a:ln w="31127">
                <a:noFill/>
              </a:ln>
            </c:spPr>
            <c:txPr>
              <a:bodyPr/>
              <a:lstStyle/>
              <a:p>
                <a:pPr>
                  <a:defRPr sz="162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Sheet1!$B$2:$D$2</c:f>
              <c:numCache>
                <c:formatCode>#,##0</c:formatCode>
                <c:ptCount val="3"/>
                <c:pt idx="0">
                  <c:v>3148735184</c:v>
                </c:pt>
                <c:pt idx="1">
                  <c:v>3250630911.4400001</c:v>
                </c:pt>
                <c:pt idx="2">
                  <c:v>3572413005.6700001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Wydatki bieżące</c:v>
                </c:pt>
              </c:strCache>
            </c:strRef>
          </c:tx>
          <c:spPr>
            <a:ln w="46691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8.9409007221811186E-3"/>
                  <c:y val="1.004882428645706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7.8624255229528539E-3"/>
                  <c:y val="3.154034640597494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2862334938935089E-2"/>
                  <c:y val="4.430854318029077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026316921773893E-2"/>
                  <c:y val="3.707312627588224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6.428016277947899E-3"/>
                  <c:y val="-4.2198503493222614E-2"/>
                </c:manualLayout>
              </c:layout>
              <c:numFmt formatCode="#,##0" sourceLinked="0"/>
              <c:spPr>
                <a:noFill/>
                <a:ln w="31127">
                  <a:noFill/>
                </a:ln>
              </c:spPr>
              <c:txPr>
                <a:bodyPr/>
                <a:lstStyle/>
                <a:p>
                  <a:pPr algn="ctr" rtl="0">
                    <a:defRPr lang="en-US" sz="1620" b="1" i="0" u="none" strike="noStrike" kern="1200" baseline="0" dirty="0">
                      <a:solidFill>
                        <a:srgbClr val="FFFF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r"/>
              <c:showVal val="1"/>
            </c:dLbl>
            <c:dLbl>
              <c:idx val="5"/>
              <c:layout>
                <c:manualLayout>
                  <c:x val="-1.4716652297651824E-2"/>
                  <c:y val="-3.0092592592592591E-2"/>
                </c:manualLayout>
              </c:layout>
              <c:dLblPos val="r"/>
              <c:showVal val="1"/>
            </c:dLbl>
            <c:dLbl>
              <c:idx val="6"/>
              <c:dLblPos val="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90819672131147544"/>
                  <c:y val="8.0434782608695632E-2"/>
                </c:manualLayout>
              </c:layout>
              <c:dLblPos val="r"/>
              <c:showVal val="1"/>
            </c:dLbl>
            <c:dLbl>
              <c:idx val="8"/>
              <c:dLblPos val="r"/>
              <c:showVal val="1"/>
            </c:dLbl>
            <c:dLbl>
              <c:idx val="9"/>
              <c:dLblPos val="r"/>
              <c:showVal val="1"/>
            </c:dLbl>
            <c:dLbl>
              <c:idx val="10"/>
              <c:dLblPos val="r"/>
              <c:showVal val="1"/>
            </c:dLbl>
            <c:numFmt formatCode="#,##0" sourceLinked="0"/>
            <c:spPr>
              <a:noFill/>
              <a:ln w="31127">
                <a:noFill/>
              </a:ln>
            </c:spPr>
            <c:txPr>
              <a:bodyPr/>
              <a:lstStyle/>
              <a:p>
                <a:pPr>
                  <a:defRPr sz="1620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Sheet1!$B$3:$D$3</c:f>
              <c:numCache>
                <c:formatCode>#,##0.00</c:formatCode>
                <c:ptCount val="3"/>
                <c:pt idx="0" formatCode="#,##0">
                  <c:v>3009120782</c:v>
                </c:pt>
                <c:pt idx="1">
                  <c:v>3052661045.98</c:v>
                </c:pt>
                <c:pt idx="2">
                  <c:v>3292434667.54</c:v>
                </c:pt>
              </c:numCache>
            </c:numRef>
          </c:val>
        </c:ser>
        <c:marker val="1"/>
        <c:axId val="141620736"/>
        <c:axId val="141622272"/>
      </c:lineChart>
      <c:catAx>
        <c:axId val="141620736"/>
        <c:scaling>
          <c:orientation val="minMax"/>
        </c:scaling>
        <c:axPos val="b"/>
        <c:numFmt formatCode="General" sourceLinked="1"/>
        <c:tickLblPos val="nextTo"/>
        <c:spPr>
          <a:ln w="38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1622272"/>
        <c:crosses val="autoZero"/>
        <c:auto val="1"/>
        <c:lblAlgn val="ctr"/>
        <c:lblOffset val="100"/>
        <c:tickLblSkip val="1"/>
        <c:tickMarkSkip val="1"/>
      </c:catAx>
      <c:valAx>
        <c:axId val="141622272"/>
        <c:scaling>
          <c:orientation val="minMax"/>
          <c:min val="2900000000"/>
        </c:scaling>
        <c:axPos val="l"/>
        <c:majorGridlines>
          <c:spPr>
            <a:ln w="3891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38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162073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7868852459016449E-2"/>
                <c:y val="0"/>
              </c:manualLayout>
            </c:layout>
            <c:spPr>
              <a:noFill/>
              <a:ln w="31127">
                <a:noFill/>
              </a:ln>
            </c:spPr>
            <c:txPr>
              <a:bodyPr rot="0" vert="horz"/>
              <a:lstStyle/>
              <a:p>
                <a:pPr algn="ctr">
                  <a:defRPr sz="980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pl-PL"/>
              </a:p>
            </c:txPr>
          </c:dispUnitsLbl>
        </c:dispUnits>
      </c:valAx>
      <c:spPr>
        <a:noFill/>
        <a:ln w="1556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2131147540983606"/>
          <c:y val="0.93478260869565222"/>
          <c:w val="0.56065573770491861"/>
          <c:h val="5.8695652173913052E-2"/>
        </c:manualLayout>
      </c:layout>
      <c:spPr>
        <a:solidFill>
          <a:schemeClr val="bg1"/>
        </a:solidFill>
        <a:ln w="3891">
          <a:solidFill>
            <a:schemeClr val="tx1"/>
          </a:solidFill>
          <a:prstDash val="solid"/>
        </a:ln>
      </c:spPr>
      <c:txPr>
        <a:bodyPr/>
        <a:lstStyle/>
        <a:p>
          <a:pPr>
            <a:defRPr sz="134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image" Target="../media/image5.emf"/><Relationship Id="rId4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0.4945</cdr:x>
      <cdr:y>0.41675</cdr:y>
    </cdr:from>
    <cdr:to>
      <cdr:x>0.50075</cdr:x>
      <cdr:y>0.4835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72800" y="2024467"/>
          <a:ext cx="47685" cy="3242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 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4A7D221-62B2-4BFD-BE68-A9799D759D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FA903BD-8D49-4691-B3F0-E508A6A186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32052-D077-44C2-8F97-43AAAF10F293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60A53D-C159-4A7E-B616-88670BF0A5F0}" type="slidenum">
              <a:rPr lang="pl-PL" sz="1200" b="0">
                <a:latin typeface="Times New Roman" pitchFamily="18" charset="0"/>
              </a:rPr>
              <a:pPr algn="r"/>
              <a:t>1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r>
              <a:rPr lang="pl-PL" b="1" smtClean="0"/>
              <a:t>Wzrost </a:t>
            </a:r>
            <a:r>
              <a:rPr lang="pl-PL" smtClean="0"/>
              <a:t>wskaźników w I półroczu 2004 r porównaniu do analogicznego</a:t>
            </a:r>
            <a:br>
              <a:rPr lang="pl-PL" smtClean="0"/>
            </a:br>
            <a:r>
              <a:rPr lang="pl-PL" smtClean="0"/>
              <a:t>okresu roku ubiegłego wynosi:</a:t>
            </a:r>
          </a:p>
          <a:p>
            <a:pPr eaLnBrk="1" hangingPunct="1"/>
            <a:r>
              <a:rPr lang="pl-PL" smtClean="0"/>
              <a:t>Dochody                 wzrost o    </a:t>
            </a:r>
            <a:r>
              <a:rPr lang="pl-PL" b="1" smtClean="0"/>
              <a:t>82.992.004 zł</a:t>
            </a:r>
          </a:p>
          <a:p>
            <a:pPr eaLnBrk="1" hangingPunct="1"/>
            <a:r>
              <a:rPr lang="pl-PL" smtClean="0"/>
              <a:t>Wydatki                  wzrost o    </a:t>
            </a:r>
            <a:r>
              <a:rPr lang="pl-PL" b="1" smtClean="0"/>
              <a:t>23.845.167 zł</a:t>
            </a:r>
          </a:p>
          <a:p>
            <a:pPr eaLnBrk="1" hangingPunct="1"/>
            <a:r>
              <a:rPr lang="pl-PL" smtClean="0"/>
              <a:t>Wynik finansowy   wzrost o    </a:t>
            </a:r>
            <a:r>
              <a:rPr lang="pl-PL" b="1" smtClean="0"/>
              <a:t>59.146.837 zł</a:t>
            </a:r>
          </a:p>
          <a:p>
            <a:pPr eaLnBrk="1" hangingPunct="1"/>
            <a:endParaRPr lang="pl-PL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5F9FD-C0FC-4F35-AE64-1AC4748B249D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028240-FF04-48F5-A58C-78091A3E5D70}" type="slidenum">
              <a:rPr lang="pl-PL" sz="1200" b="0">
                <a:latin typeface="Times New Roman" pitchFamily="18" charset="0"/>
              </a:rPr>
              <a:pPr algn="r"/>
              <a:t>10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8A79CE-CA6E-43B1-AE1B-5CB2AEF8C3CE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 lIns="92153" tIns="46077" rIns="92153" bIns="46077"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C38D7-1AE1-4F05-97F8-2D752B75898B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4D8E66-3B38-4628-A051-72D28A33DBE7}" type="slidenum">
              <a:rPr lang="pl-PL" sz="1200" b="0">
                <a:latin typeface="Times New Roman" pitchFamily="18" charset="0"/>
              </a:rPr>
              <a:pPr algn="r"/>
              <a:t>13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4800600"/>
            <a:ext cx="5281613" cy="4546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W uchwale Rady Miejskiej Wrocławia zmieniającej budżet miasta na 2006 rok proponuje się wprowadzić następujące zmiany: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zwiększyć planowane dochody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zł;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zwiększyć planowane wydatki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zł.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Jednocześnie w ramach zmian planowanych wydatków dokonuje się: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zwiększenia planowanych </a:t>
            </a:r>
            <a:r>
              <a:rPr lang="pl-PL" i="1" smtClean="0"/>
              <a:t>wydatków bieżących</a:t>
            </a:r>
            <a:r>
              <a:rPr lang="pl-PL" smtClean="0"/>
              <a:t> o kwotę </a:t>
            </a:r>
            <a:r>
              <a:rPr lang="pl-PL" b="1" smtClean="0"/>
              <a:t>31.345.542 </a:t>
            </a:r>
            <a:r>
              <a:rPr lang="pl-PL" smtClean="0"/>
              <a:t>zł;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zmniejszenia planowanych </a:t>
            </a:r>
            <a:r>
              <a:rPr lang="pl-PL" i="1" smtClean="0"/>
              <a:t>wydatków majątkowych </a:t>
            </a:r>
            <a:r>
              <a:rPr lang="pl-PL" smtClean="0"/>
              <a:t>o kwotę </a:t>
            </a:r>
            <a:r>
              <a:rPr lang="pl-PL" b="1" smtClean="0"/>
              <a:t>4.943.962 </a:t>
            </a:r>
            <a:r>
              <a:rPr lang="pl-PL" smtClean="0"/>
              <a:t>zł,</a:t>
            </a:r>
            <a:br>
              <a:rPr lang="pl-PL" smtClean="0"/>
            </a:br>
            <a:r>
              <a:rPr lang="pl-PL" smtClean="0"/>
              <a:t>            </a:t>
            </a:r>
            <a:r>
              <a:rPr lang="pl-PL" i="1" smtClean="0"/>
              <a:t>w tym</a:t>
            </a:r>
            <a:r>
              <a:rPr lang="pl-PL" smtClean="0"/>
              <a:t>: zmniejszenie </a:t>
            </a:r>
            <a:r>
              <a:rPr lang="pl-PL" i="1" smtClean="0"/>
              <a:t>wydatków inwestycyjnych</a:t>
            </a:r>
            <a:r>
              <a:rPr lang="pl-PL" smtClean="0"/>
              <a:t> o kwotę</a:t>
            </a:r>
            <a:r>
              <a:rPr lang="pl-PL" b="1" smtClean="0"/>
              <a:t> </a:t>
            </a:r>
            <a:r>
              <a:rPr lang="pl-PL" smtClean="0"/>
              <a:t>4.943.962</a:t>
            </a:r>
            <a:r>
              <a:rPr lang="pl-PL" b="1" smtClean="0"/>
              <a:t> </a:t>
            </a:r>
            <a:r>
              <a:rPr lang="pl-PL" smtClean="0"/>
              <a:t>zł.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3D30C8-09D4-4623-874F-641B2EA92234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DFC554-9AA3-4617-A22D-53364948814D}" type="slidenum">
              <a:rPr lang="pl-PL" sz="1200" b="0">
                <a:latin typeface="Times New Roman" pitchFamily="18" charset="0"/>
              </a:rPr>
              <a:pPr algn="r"/>
              <a:t>14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4800600"/>
            <a:ext cx="5281613" cy="4546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W uchwale Rady Miejskiej Wrocławia zmieniającej budżet miasta na 2006 rok proponuje się wprowadzić następujące zmiany: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zwiększyć planowane dochody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zł;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zwiększyć planowane wydatki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zł.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Jednocześnie w ramach zmian planowanych wydatków dokonuje się: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zwiększenia planowanych </a:t>
            </a:r>
            <a:r>
              <a:rPr lang="pl-PL" i="1" smtClean="0"/>
              <a:t>wydatków bieżących</a:t>
            </a:r>
            <a:r>
              <a:rPr lang="pl-PL" smtClean="0"/>
              <a:t> o kwotę </a:t>
            </a:r>
            <a:r>
              <a:rPr lang="pl-PL" b="1" smtClean="0"/>
              <a:t>31.345.542 </a:t>
            </a:r>
            <a:r>
              <a:rPr lang="pl-PL" smtClean="0"/>
              <a:t>zł;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zmniejszenia planowanych </a:t>
            </a:r>
            <a:r>
              <a:rPr lang="pl-PL" i="1" smtClean="0"/>
              <a:t>wydatków majątkowych </a:t>
            </a:r>
            <a:r>
              <a:rPr lang="pl-PL" smtClean="0"/>
              <a:t>o kwotę </a:t>
            </a:r>
            <a:r>
              <a:rPr lang="pl-PL" b="1" smtClean="0"/>
              <a:t>4.943.962 </a:t>
            </a:r>
            <a:r>
              <a:rPr lang="pl-PL" smtClean="0"/>
              <a:t>zł,</a:t>
            </a:r>
            <a:br>
              <a:rPr lang="pl-PL" smtClean="0"/>
            </a:br>
            <a:r>
              <a:rPr lang="pl-PL" smtClean="0"/>
              <a:t>            </a:t>
            </a:r>
            <a:r>
              <a:rPr lang="pl-PL" i="1" smtClean="0"/>
              <a:t>w tym</a:t>
            </a:r>
            <a:r>
              <a:rPr lang="pl-PL" smtClean="0"/>
              <a:t>: zmniejszenie </a:t>
            </a:r>
            <a:r>
              <a:rPr lang="pl-PL" i="1" smtClean="0"/>
              <a:t>wydatków inwestycyjnych</a:t>
            </a:r>
            <a:r>
              <a:rPr lang="pl-PL" smtClean="0"/>
              <a:t> o kwotę</a:t>
            </a:r>
            <a:r>
              <a:rPr lang="pl-PL" b="1" smtClean="0"/>
              <a:t> </a:t>
            </a:r>
            <a:r>
              <a:rPr lang="pl-PL" smtClean="0"/>
              <a:t>4.943.962</a:t>
            </a:r>
            <a:r>
              <a:rPr lang="pl-PL" b="1" smtClean="0"/>
              <a:t> </a:t>
            </a:r>
            <a:r>
              <a:rPr lang="pl-PL" smtClean="0"/>
              <a:t>zł.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363B7-72F5-4C6A-95E7-52B60BD00719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678390-4105-4600-8A8D-1E81BB525CC6}" type="slidenum">
              <a:rPr lang="pl-PL" sz="1200" b="0">
                <a:latin typeface="Times New Roman" pitchFamily="18" charset="0"/>
              </a:rPr>
              <a:pPr algn="r"/>
              <a:t>16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5530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4E34C5-EEEB-4EAA-AC38-B5AF8FC37F4A}" type="slidenum">
              <a:rPr lang="pl-PL" sz="1200" b="0">
                <a:latin typeface="Times New Roman" pitchFamily="18" charset="0"/>
              </a:rPr>
              <a:pPr algn="r"/>
              <a:t>16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r>
              <a:rPr lang="pl-PL" b="1" smtClean="0"/>
              <a:t>Wzrost </a:t>
            </a:r>
            <a:r>
              <a:rPr lang="pl-PL" smtClean="0"/>
              <a:t>wskaźników w I półroczu 2004 r porównaniu do analogicznego</a:t>
            </a:r>
            <a:br>
              <a:rPr lang="pl-PL" smtClean="0"/>
            </a:br>
            <a:r>
              <a:rPr lang="pl-PL" smtClean="0"/>
              <a:t>okresu roku ubiegłego wynosi:</a:t>
            </a:r>
          </a:p>
          <a:p>
            <a:pPr eaLnBrk="1" hangingPunct="1"/>
            <a:r>
              <a:rPr lang="pl-PL" smtClean="0"/>
              <a:t>Dochody                 wzrost o    </a:t>
            </a:r>
            <a:r>
              <a:rPr lang="pl-PL" b="1" smtClean="0"/>
              <a:t>82.992.004 zł</a:t>
            </a:r>
          </a:p>
          <a:p>
            <a:pPr eaLnBrk="1" hangingPunct="1"/>
            <a:r>
              <a:rPr lang="pl-PL" smtClean="0"/>
              <a:t>Wydatki                  wzrost o    </a:t>
            </a:r>
            <a:r>
              <a:rPr lang="pl-PL" b="1" smtClean="0"/>
              <a:t>23.845.167 zł</a:t>
            </a:r>
          </a:p>
          <a:p>
            <a:pPr eaLnBrk="1" hangingPunct="1"/>
            <a:r>
              <a:rPr lang="pl-PL" smtClean="0"/>
              <a:t>Wynik finansowy   wzrost o    </a:t>
            </a:r>
            <a:r>
              <a:rPr lang="pl-PL" b="1" smtClean="0"/>
              <a:t>59.146.837 zł</a:t>
            </a:r>
          </a:p>
          <a:p>
            <a:pPr eaLnBrk="1" hangingPunct="1"/>
            <a:endParaRPr lang="pl-PL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196D5-2059-484E-BD3C-4F6F5745DDBC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84F8BA-B73F-4ECD-B0E0-BA96658F4635}" type="slidenum">
              <a:rPr lang="pl-PL" sz="1200" b="0">
                <a:latin typeface="Times New Roman" pitchFamily="18" charset="0"/>
              </a:rPr>
              <a:pPr algn="r"/>
              <a:t>2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r>
              <a:rPr lang="pl-PL" b="1" smtClean="0"/>
              <a:t>Wzrost </a:t>
            </a:r>
            <a:r>
              <a:rPr lang="pl-PL" smtClean="0"/>
              <a:t>wskaźników w I półroczu 2004 r porównaniu do analogicznego</a:t>
            </a:r>
            <a:br>
              <a:rPr lang="pl-PL" smtClean="0"/>
            </a:br>
            <a:r>
              <a:rPr lang="pl-PL" smtClean="0"/>
              <a:t>okresu roku ubiegłego wynosi:</a:t>
            </a:r>
          </a:p>
          <a:p>
            <a:pPr eaLnBrk="1" hangingPunct="1"/>
            <a:r>
              <a:rPr lang="pl-PL" smtClean="0"/>
              <a:t>Dochody                 wzrost o    </a:t>
            </a:r>
            <a:r>
              <a:rPr lang="pl-PL" b="1" smtClean="0"/>
              <a:t>82.992.004 zł</a:t>
            </a:r>
          </a:p>
          <a:p>
            <a:pPr eaLnBrk="1" hangingPunct="1"/>
            <a:r>
              <a:rPr lang="pl-PL" smtClean="0"/>
              <a:t>Wydatki                  wzrost o    </a:t>
            </a:r>
            <a:r>
              <a:rPr lang="pl-PL" b="1" smtClean="0"/>
              <a:t>23.845.167 zł</a:t>
            </a:r>
          </a:p>
          <a:p>
            <a:pPr eaLnBrk="1" hangingPunct="1"/>
            <a:r>
              <a:rPr lang="pl-PL" smtClean="0"/>
              <a:t>Wynik finansowy   wzrost o    </a:t>
            </a:r>
            <a:r>
              <a:rPr lang="pl-PL" b="1" smtClean="0"/>
              <a:t>59.146.837 zł</a:t>
            </a:r>
          </a:p>
          <a:p>
            <a:pPr eaLnBrk="1" hangingPunct="1"/>
            <a:endParaRPr lang="pl-PL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BE4C2-DBA6-4492-A1E0-B73693AE07FD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65D2C1-E801-4543-A778-5C58D0FF244E}" type="slidenum">
              <a:rPr lang="pl-PL" sz="1200" b="0">
                <a:latin typeface="Times New Roman" pitchFamily="18" charset="0"/>
              </a:rPr>
              <a:pPr algn="r"/>
              <a:t>3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r>
              <a:rPr lang="pl-PL" b="1" smtClean="0"/>
              <a:t>Wzrost </a:t>
            </a:r>
            <a:r>
              <a:rPr lang="pl-PL" smtClean="0"/>
              <a:t>wskaźników w I półroczu 2004 r porównaniu do analogicznego</a:t>
            </a:r>
            <a:br>
              <a:rPr lang="pl-PL" smtClean="0"/>
            </a:br>
            <a:r>
              <a:rPr lang="pl-PL" smtClean="0"/>
              <a:t>okresu roku ubiegłego wynosi:</a:t>
            </a:r>
          </a:p>
          <a:p>
            <a:pPr eaLnBrk="1" hangingPunct="1"/>
            <a:r>
              <a:rPr lang="pl-PL" smtClean="0"/>
              <a:t>Dochody                 wzrost o    </a:t>
            </a:r>
            <a:r>
              <a:rPr lang="pl-PL" b="1" smtClean="0"/>
              <a:t>82.992.004 zł</a:t>
            </a:r>
          </a:p>
          <a:p>
            <a:pPr eaLnBrk="1" hangingPunct="1"/>
            <a:r>
              <a:rPr lang="pl-PL" smtClean="0"/>
              <a:t>Wydatki                  wzrost o    </a:t>
            </a:r>
            <a:r>
              <a:rPr lang="pl-PL" b="1" smtClean="0"/>
              <a:t>23.845.167 zł</a:t>
            </a:r>
          </a:p>
          <a:p>
            <a:pPr eaLnBrk="1" hangingPunct="1"/>
            <a:r>
              <a:rPr lang="pl-PL" smtClean="0"/>
              <a:t>Wynik finansowy   wzrost o    </a:t>
            </a:r>
            <a:r>
              <a:rPr lang="pl-PL" b="1" smtClean="0"/>
              <a:t>59.146.837 zł</a:t>
            </a:r>
          </a:p>
          <a:p>
            <a:pPr eaLnBrk="1" hangingPunct="1"/>
            <a:endParaRPr lang="pl-PL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ED022-5918-4D57-B641-DBE29ED2D498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4112" cy="3722687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514975" cy="4632325"/>
          </a:xfrm>
          <a:noFill/>
          <a:ln/>
        </p:spPr>
        <p:txBody>
          <a:bodyPr lIns="92879" tIns="46439" rIns="92879" bIns="46439"/>
          <a:lstStyle/>
          <a:p>
            <a:pPr marL="228600" indent="-228600"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A180B-BC46-4925-87C2-12EA0BEC9575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677B56-4947-4537-8531-AF8B0D02FADE}" type="slidenum">
              <a:rPr lang="pl-PL" sz="1200" b="0">
                <a:latin typeface="Times New Roman" pitchFamily="18" charset="0"/>
              </a:rPr>
              <a:pPr algn="r"/>
              <a:t>5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4198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54075" y="4800600"/>
            <a:ext cx="5281613" cy="4546600"/>
          </a:xfrm>
          <a:noFill/>
          <a:ln/>
        </p:spPr>
        <p:txBody>
          <a:bodyPr lIns="92153" tIns="46077" rIns="92153" bIns="46077"/>
          <a:lstStyle/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W uchwale Rady Miejskiej Wrocławia zmieniającej budżet miasta na 2006 rok proponuje się wprowadzić następujące zmiany: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zwiększyć planowane dochody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zł;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zwiększyć planowane wydatki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zł.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Jednocześnie w ramach zmian planowanych wydatków dokonuje się: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zwiększenia planowanych </a:t>
            </a:r>
            <a:r>
              <a:rPr lang="pl-PL" i="1" smtClean="0"/>
              <a:t>wydatków bieżących</a:t>
            </a:r>
            <a:r>
              <a:rPr lang="pl-PL" smtClean="0"/>
              <a:t> o kwotę </a:t>
            </a:r>
            <a:r>
              <a:rPr lang="pl-PL" b="1" smtClean="0"/>
              <a:t>31.345.542 </a:t>
            </a:r>
            <a:r>
              <a:rPr lang="pl-PL" smtClean="0"/>
              <a:t>zł;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zmniejszenia planowanych </a:t>
            </a:r>
            <a:r>
              <a:rPr lang="pl-PL" i="1" smtClean="0"/>
              <a:t>wydatków majątkowych </a:t>
            </a:r>
            <a:r>
              <a:rPr lang="pl-PL" smtClean="0"/>
              <a:t>o kwotę </a:t>
            </a:r>
            <a:r>
              <a:rPr lang="pl-PL" b="1" smtClean="0"/>
              <a:t>4.943.962 </a:t>
            </a:r>
            <a:r>
              <a:rPr lang="pl-PL" smtClean="0"/>
              <a:t>zł,</a:t>
            </a:r>
            <a:br>
              <a:rPr lang="pl-PL" smtClean="0"/>
            </a:br>
            <a:r>
              <a:rPr lang="pl-PL" smtClean="0"/>
              <a:t>            </a:t>
            </a:r>
            <a:r>
              <a:rPr lang="pl-PL" i="1" smtClean="0"/>
              <a:t>w tym</a:t>
            </a:r>
            <a:r>
              <a:rPr lang="pl-PL" smtClean="0"/>
              <a:t>: zmniejszenie </a:t>
            </a:r>
            <a:r>
              <a:rPr lang="pl-PL" i="1" smtClean="0"/>
              <a:t>wydatków inwestycyjnych</a:t>
            </a:r>
            <a:r>
              <a:rPr lang="pl-PL" smtClean="0"/>
              <a:t> o kwotę</a:t>
            </a:r>
            <a:r>
              <a:rPr lang="pl-PL" b="1" smtClean="0"/>
              <a:t> </a:t>
            </a:r>
            <a:r>
              <a:rPr lang="pl-PL" smtClean="0"/>
              <a:t>4.943.962</a:t>
            </a:r>
            <a:r>
              <a:rPr lang="pl-PL" b="1" smtClean="0"/>
              <a:t> </a:t>
            </a:r>
            <a:r>
              <a:rPr lang="pl-PL" smtClean="0"/>
              <a:t>zł.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2E2D4D-ED10-4A44-8595-756170BC4656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E0FACF-99EE-4D24-A195-A43F95D122A5}" type="slidenum">
              <a:rPr lang="pl-PL" sz="1200" b="0">
                <a:latin typeface="Times New Roman" pitchFamily="18" charset="0"/>
              </a:rPr>
              <a:pPr algn="r"/>
              <a:t>6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4403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54075" y="4800600"/>
            <a:ext cx="5281613" cy="4546600"/>
          </a:xfrm>
          <a:noFill/>
          <a:ln/>
        </p:spPr>
        <p:txBody>
          <a:bodyPr lIns="92153" tIns="46077" rIns="92153" bIns="46077"/>
          <a:lstStyle/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W uchwale Rady Miejskiej Wrocławia zmieniającej budżet miasta na 2006 rok proponuje się wprowadzić następujące zmiany: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zwiększyć planowane dochody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zł;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zwiększyć planowane wydatki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zł.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Jednocześnie w ramach zmian planowanych wydatków dokonuje się: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zwiększenia planowanych </a:t>
            </a:r>
            <a:r>
              <a:rPr lang="pl-PL" i="1" smtClean="0"/>
              <a:t>wydatków bieżących</a:t>
            </a:r>
            <a:r>
              <a:rPr lang="pl-PL" smtClean="0"/>
              <a:t> o kwotę </a:t>
            </a:r>
            <a:r>
              <a:rPr lang="pl-PL" b="1" smtClean="0"/>
              <a:t>31.345.542 </a:t>
            </a:r>
            <a:r>
              <a:rPr lang="pl-PL" smtClean="0"/>
              <a:t>zł;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zmniejszenia planowanych </a:t>
            </a:r>
            <a:r>
              <a:rPr lang="pl-PL" i="1" smtClean="0"/>
              <a:t>wydatków majątkowych </a:t>
            </a:r>
            <a:r>
              <a:rPr lang="pl-PL" smtClean="0"/>
              <a:t>o kwotę </a:t>
            </a:r>
            <a:r>
              <a:rPr lang="pl-PL" b="1" smtClean="0"/>
              <a:t>4.943.962 </a:t>
            </a:r>
            <a:r>
              <a:rPr lang="pl-PL" smtClean="0"/>
              <a:t>zł,</a:t>
            </a:r>
            <a:br>
              <a:rPr lang="pl-PL" smtClean="0"/>
            </a:br>
            <a:r>
              <a:rPr lang="pl-PL" smtClean="0"/>
              <a:t>            </a:t>
            </a:r>
            <a:r>
              <a:rPr lang="pl-PL" i="1" smtClean="0"/>
              <a:t>w tym</a:t>
            </a:r>
            <a:r>
              <a:rPr lang="pl-PL" smtClean="0"/>
              <a:t>: zmniejszenie </a:t>
            </a:r>
            <a:r>
              <a:rPr lang="pl-PL" i="1" smtClean="0"/>
              <a:t>wydatków inwestycyjnych</a:t>
            </a:r>
            <a:r>
              <a:rPr lang="pl-PL" smtClean="0"/>
              <a:t> o kwotę</a:t>
            </a:r>
            <a:r>
              <a:rPr lang="pl-PL" b="1" smtClean="0"/>
              <a:t> </a:t>
            </a:r>
            <a:r>
              <a:rPr lang="pl-PL" smtClean="0"/>
              <a:t>4.943.962</a:t>
            </a:r>
            <a:r>
              <a:rPr lang="pl-PL" b="1" smtClean="0"/>
              <a:t> </a:t>
            </a:r>
            <a:r>
              <a:rPr lang="pl-PL" smtClean="0"/>
              <a:t>zł.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12613-4AE2-4259-A174-B5B6878ADDD7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7E4239-C7A5-4DB1-8C9B-70A04F3D9D1A}" type="slidenum">
              <a:rPr lang="pl-PL" sz="1200" b="0">
                <a:latin typeface="Times New Roman" pitchFamily="18" charset="0"/>
              </a:rPr>
              <a:pPr algn="r"/>
              <a:t>7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4800600"/>
            <a:ext cx="5281613" cy="4546600"/>
          </a:xfrm>
          <a:noFill/>
          <a:ln/>
        </p:spPr>
        <p:txBody>
          <a:bodyPr lIns="92153" tIns="46077" rIns="92153" bIns="46077"/>
          <a:lstStyle/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W uchwale Rady Miejskiej Wrocławia zmieniającej budżet miasta na 2006 rok proponuje się wprowadzić następujące zmiany: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zwiększyć planowane dochody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zł;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zwiększyć planowane wydatki budżetu miasta o łączną kwotę </a:t>
            </a:r>
            <a:r>
              <a:rPr lang="pl-PL" b="1" smtClean="0"/>
              <a:t>26.401.580 </a:t>
            </a:r>
            <a:r>
              <a:rPr lang="pl-PL" smtClean="0"/>
              <a:t>zł.</a:t>
            </a:r>
          </a:p>
          <a:p>
            <a:pPr algn="just" eaLnBrk="1" hangingPunct="1">
              <a:lnSpc>
                <a:spcPct val="120000"/>
              </a:lnSpc>
              <a:spcBef>
                <a:spcPts val="1200"/>
              </a:spcBef>
            </a:pPr>
            <a:r>
              <a:rPr lang="pl-PL" smtClean="0"/>
              <a:t>Jednocześnie w ramach zmian planowanych wydatków dokonuje się: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1. </a:t>
            </a:r>
            <a:r>
              <a:rPr lang="pl-PL" smtClean="0"/>
              <a:t>zwiększenia planowanych </a:t>
            </a:r>
            <a:r>
              <a:rPr lang="pl-PL" i="1" smtClean="0"/>
              <a:t>wydatków bieżących</a:t>
            </a:r>
            <a:r>
              <a:rPr lang="pl-PL" smtClean="0"/>
              <a:t> o kwotę </a:t>
            </a:r>
            <a:r>
              <a:rPr lang="pl-PL" b="1" smtClean="0"/>
              <a:t>31.345.542 </a:t>
            </a:r>
            <a:r>
              <a:rPr lang="pl-PL" smtClean="0"/>
              <a:t>zł;</a:t>
            </a:r>
            <a:br>
              <a:rPr lang="pl-PL" smtClean="0"/>
            </a:br>
            <a:r>
              <a:rPr lang="pl-PL" smtClean="0">
                <a:cs typeface="Times New Roman" pitchFamily="18" charset="0"/>
              </a:rPr>
              <a:t>2. </a:t>
            </a:r>
            <a:r>
              <a:rPr lang="pl-PL" smtClean="0"/>
              <a:t>zmniejszenia planowanych </a:t>
            </a:r>
            <a:r>
              <a:rPr lang="pl-PL" i="1" smtClean="0"/>
              <a:t>wydatków majątkowych </a:t>
            </a:r>
            <a:r>
              <a:rPr lang="pl-PL" smtClean="0"/>
              <a:t>o kwotę </a:t>
            </a:r>
            <a:r>
              <a:rPr lang="pl-PL" b="1" smtClean="0"/>
              <a:t>4.943.962 </a:t>
            </a:r>
            <a:r>
              <a:rPr lang="pl-PL" smtClean="0"/>
              <a:t>zł,</a:t>
            </a:r>
            <a:br>
              <a:rPr lang="pl-PL" smtClean="0"/>
            </a:br>
            <a:r>
              <a:rPr lang="pl-PL" smtClean="0"/>
              <a:t>            </a:t>
            </a:r>
            <a:r>
              <a:rPr lang="pl-PL" i="1" smtClean="0"/>
              <a:t>w tym</a:t>
            </a:r>
            <a:r>
              <a:rPr lang="pl-PL" smtClean="0"/>
              <a:t>: zmniejszenie </a:t>
            </a:r>
            <a:r>
              <a:rPr lang="pl-PL" i="1" smtClean="0"/>
              <a:t>wydatków inwestycyjnych</a:t>
            </a:r>
            <a:r>
              <a:rPr lang="pl-PL" smtClean="0"/>
              <a:t> o kwotę</a:t>
            </a:r>
            <a:r>
              <a:rPr lang="pl-PL" b="1" smtClean="0"/>
              <a:t> </a:t>
            </a:r>
            <a:r>
              <a:rPr lang="pl-PL" smtClean="0"/>
              <a:t>4.943.962</a:t>
            </a:r>
            <a:r>
              <a:rPr lang="pl-PL" b="1" smtClean="0"/>
              <a:t> </a:t>
            </a:r>
            <a:r>
              <a:rPr lang="pl-PL" smtClean="0"/>
              <a:t>zł.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FA5F7-3442-4DB5-AF44-5AC533B5FB82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DC4BF-001B-4759-A4BA-BC4467F910F4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DD96AFD-ECEA-4753-B129-14E74618E7ED}" type="slidenum">
              <a:rPr lang="pl-PL" sz="1200" b="0">
                <a:latin typeface="Times New Roman" pitchFamily="18" charset="0"/>
              </a:rPr>
              <a:pPr algn="r"/>
              <a:t>9</a:t>
            </a:fld>
            <a:endParaRPr lang="pl-PL" sz="1200" b="0">
              <a:latin typeface="Times New Roman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153" tIns="46077" rIns="92153" bIns="46077"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250825" y="0"/>
          <a:ext cx="4592638" cy="6453188"/>
        </p:xfrm>
        <a:graphic>
          <a:graphicData uri="http://schemas.openxmlformats.org/presentationml/2006/ole">
            <p:oleObj spid="_x0000_s67586" name="CorelDRAW" r:id="rId3" imgW="2285280" imgH="3205440" progId="">
              <p:embed/>
            </p:oleObj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50825" y="0"/>
          <a:ext cx="4595813" cy="6453188"/>
        </p:xfrm>
        <a:graphic>
          <a:graphicData uri="http://schemas.openxmlformats.org/presentationml/2006/ole">
            <p:oleObj spid="_x0000_s67587" name="CorelDRAW" r:id="rId4" imgW="2154960" imgH="3021840" progId="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211638" y="5851525"/>
          <a:ext cx="4702175" cy="895350"/>
        </p:xfrm>
        <a:graphic>
          <a:graphicData uri="http://schemas.openxmlformats.org/presentationml/2006/ole">
            <p:oleObj spid="_x0000_s67588" name="CorelDRAW" r:id="rId5" imgW="5992560" imgH="1139400" progId="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236538" y="5910263"/>
          <a:ext cx="2233612" cy="625475"/>
        </p:xfrm>
        <a:graphic>
          <a:graphicData uri="http://schemas.openxmlformats.org/presentationml/2006/ole">
            <p:oleObj spid="_x0000_s67589" name="CorelDRAW" r:id="rId6" imgW="6303960" imgH="1762200" progId="">
              <p:embed/>
            </p:oleObj>
          </a:graphicData>
        </a:graphic>
      </p:graphicFrame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1989138"/>
            <a:ext cx="7772400" cy="1727200"/>
          </a:xfrm>
          <a:noFill/>
          <a:ln w="9525">
            <a:noFill/>
          </a:ln>
        </p:spPr>
        <p:txBody>
          <a:bodyPr rIns="91440" anchor="t"/>
          <a:lstStyle>
            <a:lvl1pPr algn="ctr">
              <a:defRPr sz="3200"/>
            </a:lvl1pPr>
          </a:lstStyle>
          <a:p>
            <a:r>
              <a:rPr lang="pl-PL"/>
              <a:t>Kliknij, aby edytować styl wzorca tytułu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67EC-567D-4012-BE16-36BD0683A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07175" y="538163"/>
            <a:ext cx="2238375" cy="4978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-107950" y="538163"/>
            <a:ext cx="6562725" cy="4978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1F47-1992-403F-BE50-403F4C56C4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9DC6-1366-471D-93C9-6DF163E647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CE6FE-9F9D-4406-900E-9F6DACC6FC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00113" y="1916113"/>
            <a:ext cx="3895725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48238" y="1916113"/>
            <a:ext cx="3897312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753F-CD39-4FB6-AA13-5EDD2E089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78D9A-80B5-4E3A-80AF-4048B63377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979E-666E-406C-B090-16CD907FEA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3D07-B45F-4812-8C62-4B99D43682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C869-8C27-450B-81E7-4EC33E5B14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283B1-A924-474A-9C71-0E177009D4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50825" y="0"/>
          <a:ext cx="4595813" cy="6453188"/>
        </p:xfrm>
        <a:graphic>
          <a:graphicData uri="http://schemas.openxmlformats.org/presentationml/2006/ole">
            <p:oleObj spid="_x0000_s1026" name="CorelDRAW" r:id="rId14" imgW="2154960" imgH="3021840" progId="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211638" y="5851525"/>
          <a:ext cx="4702175" cy="895350"/>
        </p:xfrm>
        <a:graphic>
          <a:graphicData uri="http://schemas.openxmlformats.org/presentationml/2006/ole">
            <p:oleObj spid="_x0000_s1027" name="CorelDRAW" r:id="rId15" imgW="5992560" imgH="1139400" progId="">
              <p:embed/>
            </p:oleObj>
          </a:graphicData>
        </a:graphic>
      </p:graphicFrame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2175" y="0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4481B1-B56B-4776-9DA4-44D6AE79E3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9399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-107950" y="538163"/>
            <a:ext cx="6119813" cy="404812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1440" tIns="45720" rIns="252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9400" name="Rectangle 8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00113" y="1916113"/>
            <a:ext cx="79454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236538" y="5910263"/>
          <a:ext cx="2233612" cy="625475"/>
        </p:xfrm>
        <a:graphic>
          <a:graphicData uri="http://schemas.openxmlformats.org/presentationml/2006/ole">
            <p:oleObj spid="_x0000_s1028" name="CorelDRAW" r:id="rId16" imgW="6303960" imgH="1762200" progId="">
              <p:embed/>
            </p:oleObj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Blip>
          <a:blip r:embed="rId17"/>
        </a:buBlip>
        <a:defRPr sz="1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4.x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861425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82E37DF3-E7AB-4D3B-AC83-78FEB337A1B8}" type="slidenum">
              <a:rPr lang="pl-PL" sz="1400" b="0">
                <a:solidFill>
                  <a:srgbClr val="000000"/>
                </a:solidFill>
              </a:rPr>
              <a:pPr algn="r"/>
              <a:t>1</a:t>
            </a:fld>
            <a:endParaRPr lang="pl-PL" sz="1400" b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09825" y="4208463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400" b="0">
              <a:latin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66800" y="2400300"/>
            <a:ext cx="7239000" cy="1238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22533" name="Picture 5" descr="z1499231G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1428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z1769945G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267200"/>
            <a:ext cx="14287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milenijny_01"/>
          <p:cNvPicPr preferRelativeResize="0"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95400"/>
            <a:ext cx="1428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 preferRelativeResize="0"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209800"/>
            <a:ext cx="14287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/>
          <p:cNvPicPr preferRelativeResize="0"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381000"/>
            <a:ext cx="1447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/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381000"/>
            <a:ext cx="13716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/>
          <p:cNvPicPr preferRelativeResize="0"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381000"/>
            <a:ext cx="129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2"/>
          <p:cNvPicPr preferRelativeResize="0"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91400" y="3886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/>
          <p:cNvPicPr preferRelativeResize="0"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91400" y="1752600"/>
            <a:ext cx="142875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4"/>
          <p:cNvPicPr preferRelativeResize="0"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52600" y="4267200"/>
            <a:ext cx="14287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5"/>
          <p:cNvPicPr preferRelativeResize="0"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43250" y="4267200"/>
            <a:ext cx="1428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6" descr="z1500944G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3600" y="3810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7"/>
          <p:cNvPicPr preferRelativeResize="0"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91400" y="381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572000" y="4267200"/>
            <a:ext cx="1371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9" descr="z1499236G"/>
          <p:cNvPicPr preferRelativeResize="0"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943600" y="4267200"/>
            <a:ext cx="14478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0" name="Rectangle 20"/>
          <p:cNvSpPr>
            <a:spLocks noChangeArrowheads="1"/>
          </p:cNvSpPr>
          <p:nvPr/>
        </p:nvSpPr>
        <p:spPr bwMode="auto">
          <a:xfrm>
            <a:off x="1752600" y="12954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pl-PL" sz="6000"/>
          </a:p>
        </p:txBody>
      </p:sp>
      <p:sp>
        <p:nvSpPr>
          <p:cNvPr id="471061" name="Rectangle 21"/>
          <p:cNvSpPr>
            <a:spLocks noChangeArrowheads="1"/>
          </p:cNvSpPr>
          <p:nvPr/>
        </p:nvSpPr>
        <p:spPr bwMode="auto">
          <a:xfrm>
            <a:off x="1714500" y="1285875"/>
            <a:ext cx="5715000" cy="312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l-PL"/>
          </a:p>
        </p:txBody>
      </p:sp>
      <p:sp>
        <p:nvSpPr>
          <p:cNvPr id="471062" name="Text Box 22"/>
          <p:cNvSpPr txBox="1">
            <a:spLocks noChangeArrowheads="1"/>
          </p:cNvSpPr>
          <p:nvPr/>
        </p:nvSpPr>
        <p:spPr bwMode="auto">
          <a:xfrm>
            <a:off x="685800" y="1752600"/>
            <a:ext cx="77612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WYKONANIE </a:t>
            </a:r>
          </a:p>
          <a:p>
            <a:pPr algn="ctr">
              <a:defRPr/>
            </a:pPr>
            <a:r>
              <a:rPr lang="pl-PL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BUDŻETU WROCŁAWIA </a:t>
            </a:r>
          </a:p>
          <a:p>
            <a:pPr algn="ctr">
              <a:defRPr/>
            </a:pPr>
            <a:r>
              <a:rPr lang="pl-PL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 </a:t>
            </a:r>
            <a:r>
              <a:rPr lang="pl-PL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 </a:t>
            </a:r>
            <a:r>
              <a:rPr lang="pl-PL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76FF68B3-4A4B-4459-9FA8-61D935F49120}" type="slidenum">
              <a:rPr lang="pl-PL" sz="1400" b="0">
                <a:solidFill>
                  <a:srgbClr val="000000"/>
                </a:solidFill>
              </a:rPr>
              <a:pPr algn="r"/>
              <a:t>10</a:t>
            </a:fld>
            <a:endParaRPr lang="pl-PL" sz="1400" b="0"/>
          </a:p>
        </p:txBody>
      </p:sp>
      <p:graphicFrame>
        <p:nvGraphicFramePr>
          <p:cNvPr id="436318" name="Group 94"/>
          <p:cNvGraphicFramePr>
            <a:graphicFrameLocks noGrp="1"/>
          </p:cNvGraphicFramePr>
          <p:nvPr/>
        </p:nvGraphicFramePr>
        <p:xfrm>
          <a:off x="357158" y="914400"/>
          <a:ext cx="8648730" cy="5067619"/>
        </p:xfrm>
        <a:graphic>
          <a:graphicData uri="http://schemas.openxmlformats.org/drawingml/2006/table">
            <a:tbl>
              <a:tblPr/>
              <a:tblGrid>
                <a:gridCol w="3189769"/>
                <a:gridCol w="1970151"/>
                <a:gridCol w="1890017"/>
                <a:gridCol w="1598793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Dział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Plan na 2016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 zmianach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 2016 rok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Wskaźnik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14. Różne rozliczenia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284 198 946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203 119 621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15. Oświata i wychowanie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1 055 122 448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1 041 373 033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16. Szkolnictwo wyższe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3 410 000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3 093 172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17. Ochrona zdrowia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31 672 069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31 035 777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18. Pomoc społeczna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492 777 800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489 400 150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19. Pozostałe zadania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– polityka społ.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75 081 657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73 788 835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20. Edukacyjna opieka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wychowawcza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89 787 465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88 411 185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21. Gospodarka komunalna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i ochrona środowiska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469 546 590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437 302 375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93,1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22. Kultura i ochrona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dziedzictwa narodowego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202 996 823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199 394 976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23. Ogrody botaniczne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i zoologiczne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59 969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24. Kultura fizyczna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102 126 529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101 040 258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2" name="Rectangle 75"/>
          <p:cNvSpPr>
            <a:spLocks noChangeArrowheads="1"/>
          </p:cNvSpPr>
          <p:nvPr/>
        </p:nvSpPr>
        <p:spPr bwMode="auto">
          <a:xfrm>
            <a:off x="1658938" y="6553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l-PL" sz="1400" b="0">
              <a:solidFill>
                <a:schemeClr val="bg1"/>
              </a:solidFill>
            </a:endParaRPr>
          </a:p>
        </p:txBody>
      </p:sp>
      <p:sp>
        <p:nvSpPr>
          <p:cNvPr id="28748" name="Rectangle 82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/>
              <a:t>Wydatki ogółem – wykonanie za </a:t>
            </a:r>
            <a:r>
              <a:rPr lang="pl-PL" sz="2000" dirty="0" smtClean="0"/>
              <a:t>2016 </a:t>
            </a:r>
            <a:r>
              <a:rPr lang="pl-PL" sz="2000" dirty="0"/>
              <a:t>rok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027"/>
          <p:cNvGraphicFramePr>
            <a:graphicFrameLocks noChangeAspect="1"/>
          </p:cNvGraphicFramePr>
          <p:nvPr/>
        </p:nvGraphicFramePr>
        <p:xfrm>
          <a:off x="0" y="711200"/>
          <a:ext cx="88138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82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 smtClean="0"/>
              <a:t>Wydatki bieżące – wybrane działy </a:t>
            </a:r>
            <a:r>
              <a:rPr lang="pl-PL" sz="2000" dirty="0" smtClean="0">
                <a:solidFill>
                  <a:schemeClr val="tx2"/>
                </a:solidFill>
              </a:rPr>
              <a:t>2015-2016 </a:t>
            </a:r>
            <a:r>
              <a:rPr lang="pl-PL" sz="2000" dirty="0" smtClean="0"/>
              <a:t>(w tys. zł)</a:t>
            </a:r>
            <a:endParaRPr lang="pl-P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7F16323C-696B-4D12-B7A6-E74082DE7D15}" type="slidenum">
              <a:rPr lang="pl-PL" sz="1400" b="0">
                <a:solidFill>
                  <a:srgbClr val="000000"/>
                </a:solidFill>
              </a:rPr>
              <a:pPr algn="r"/>
              <a:t>12</a:t>
            </a:fld>
            <a:endParaRPr lang="pl-PL" sz="1400" b="0"/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1658938" y="6553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l-PL" sz="1400" b="0">
              <a:solidFill>
                <a:schemeClr val="bg1"/>
              </a:solidFill>
            </a:endParaRPr>
          </a:p>
        </p:txBody>
      </p:sp>
      <p:graphicFrame>
        <p:nvGraphicFramePr>
          <p:cNvPr id="12" name="Object 1035"/>
          <p:cNvGraphicFramePr>
            <a:graphicFrameLocks noChangeAspect="1"/>
          </p:cNvGraphicFramePr>
          <p:nvPr/>
        </p:nvGraphicFramePr>
        <p:xfrm>
          <a:off x="1214414" y="2928934"/>
          <a:ext cx="6835775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9" name="Rectangle 5"/>
          <p:cNvSpPr>
            <a:spLocks noRot="1" noChangeArrowheads="1"/>
          </p:cNvSpPr>
          <p:nvPr/>
        </p:nvSpPr>
        <p:spPr bwMode="auto">
          <a:xfrm>
            <a:off x="152400" y="152400"/>
            <a:ext cx="8763000" cy="40011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</a:rPr>
              <a:t>Wykonanie wydatków inwestycyjnych za </a:t>
            </a:r>
            <a:r>
              <a:rPr lang="pl-PL" sz="2000" dirty="0" smtClean="0">
                <a:solidFill>
                  <a:schemeClr val="tx2"/>
                </a:solidFill>
              </a:rPr>
              <a:t>2016 </a:t>
            </a:r>
            <a:r>
              <a:rPr lang="pl-PL" sz="2000" dirty="0">
                <a:solidFill>
                  <a:schemeClr val="tx2"/>
                </a:solidFill>
              </a:rPr>
              <a:t>r. - struktura</a:t>
            </a:r>
            <a:endParaRPr lang="pl-PL" dirty="0"/>
          </a:p>
        </p:txBody>
      </p:sp>
      <p:sp>
        <p:nvSpPr>
          <p:cNvPr id="477197" name="Text Box 1037"/>
          <p:cNvSpPr txBox="1">
            <a:spLocks noChangeArrowheads="1"/>
          </p:cNvSpPr>
          <p:nvPr/>
        </p:nvSpPr>
        <p:spPr bwMode="auto">
          <a:xfrm>
            <a:off x="1714480" y="857232"/>
            <a:ext cx="3314700" cy="2160591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dirty="0"/>
              <a:t> </a:t>
            </a: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Dział</a:t>
            </a:r>
          </a:p>
          <a:p>
            <a:pPr>
              <a:defRPr/>
            </a:pP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6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Transport i </a:t>
            </a: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łączność</a:t>
            </a:r>
          </a:p>
          <a:p>
            <a:pPr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2. Oświata i wychowanie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3. Gospodarka komunalna</a:t>
            </a:r>
          </a:p>
          <a:p>
            <a:pPr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4. Gospodarka mieszkaniowa</a:t>
            </a:r>
          </a:p>
          <a:p>
            <a:pPr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5. Kultura fizyczna i sport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6. </a:t>
            </a: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Kultura i ochrona</a:t>
            </a:r>
          </a:p>
          <a:p>
            <a:pPr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dziedzictwa narodowego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7. </a:t>
            </a: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Pozostałe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7198" name="Text Box 1038"/>
          <p:cNvSpPr txBox="1">
            <a:spLocks noChangeArrowheads="1"/>
          </p:cNvSpPr>
          <p:nvPr/>
        </p:nvSpPr>
        <p:spPr bwMode="auto">
          <a:xfrm>
            <a:off x="5072066" y="857232"/>
            <a:ext cx="1143000" cy="2160591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ctr">
              <a:defRPr/>
            </a:pPr>
            <a:r>
              <a:rPr lang="pl-PL" sz="1600" dirty="0"/>
              <a:t>Struktura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33,2 </a:t>
            </a: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14,1 %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14,0 %</a:t>
            </a: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12,8%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10,8%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9,7 </a:t>
            </a: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>
              <a:lnSpc>
                <a:spcPct val="80000"/>
              </a:lnSpc>
              <a:defRPr/>
            </a:pPr>
            <a:r>
              <a:rPr lang="pl-PL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5,3%</a:t>
            </a: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lnSpc>
                <a:spcPct val="80000"/>
              </a:lnSpc>
              <a:defRPr/>
            </a:pPr>
            <a:r>
              <a:rPr lang="pl-PL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359775" y="6858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31FA461C-B85C-4A69-9E4B-ACF5BC33B31E}" type="slidenum">
              <a:rPr lang="pl-PL" sz="1400" b="0">
                <a:solidFill>
                  <a:srgbClr val="000000"/>
                </a:solidFill>
              </a:rPr>
              <a:pPr algn="r"/>
              <a:t>13</a:t>
            </a:fld>
            <a:endParaRPr lang="pl-PL" sz="1400" b="0"/>
          </a:p>
        </p:txBody>
      </p:sp>
      <p:graphicFrame>
        <p:nvGraphicFramePr>
          <p:cNvPr id="438626" name="Group 1378"/>
          <p:cNvGraphicFramePr>
            <a:graphicFrameLocks noGrp="1"/>
          </p:cNvGraphicFramePr>
          <p:nvPr/>
        </p:nvGraphicFramePr>
        <p:xfrm>
          <a:off x="214282" y="714356"/>
          <a:ext cx="8610600" cy="4873548"/>
        </p:xfrm>
        <a:graphic>
          <a:graphicData uri="http://schemas.openxmlformats.org/drawingml/2006/table">
            <a:tbl>
              <a:tblPr/>
              <a:tblGrid>
                <a:gridCol w="6477000"/>
                <a:gridCol w="21336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Wyszczególnienie</a:t>
                      </a:r>
                    </a:p>
                  </a:txBody>
                  <a:tcPr marR="25146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za 2016 r.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2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Zintegrowany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System Transportu Szynowego-etap  I-III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81 584 610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1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Budowa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i kompleksowa przebudowa szkół podstawowych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58 111 826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37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Przygotowanie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infrastruktury sportowej w związku z </a:t>
                      </a:r>
                      <a:r>
                        <a:rPr lang="pl-PL" sz="14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The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pl-PL" sz="14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World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pl-PL" sz="1400" b="1" i="0" u="none" strike="noStrike" dirty="0" err="1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Games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wraz z renowacją Stadionu Olimpijskiego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45 740 463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poprawy stanu technicznego infrastruktury drogowej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25 787 379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rowerowy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21 054 908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Centrum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Historii ZAJEZDNIA we Wrocławiu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20 970 282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41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Rewitalizacja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Bulwaru Xawerego Dunikowskiego we Wrocławiu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20 751 922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46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Rewitalizacja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miasta Wrocławia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18 573 769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51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Prace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przygotowawcze i zadania towarzyszące inwestycjom drogowym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15 662 352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0" name="Rectangle 5"/>
          <p:cNvSpPr>
            <a:spLocks noRot="1" noChangeArrowheads="1"/>
          </p:cNvSpPr>
          <p:nvPr/>
        </p:nvSpPr>
        <p:spPr bwMode="auto">
          <a:xfrm>
            <a:off x="1524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/>
              <a:t>Programy inwestycyjne w </a:t>
            </a:r>
            <a:r>
              <a:rPr lang="pl-PL" sz="2000" dirty="0" smtClean="0"/>
              <a:t>2016 </a:t>
            </a:r>
            <a:r>
              <a:rPr lang="pl-PL" sz="2000" dirty="0"/>
              <a:t>roku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359775" y="6858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787125E7-0007-484A-B0F8-C1108B622F30}" type="slidenum">
              <a:rPr lang="pl-PL" sz="1400" b="0">
                <a:solidFill>
                  <a:srgbClr val="000000"/>
                </a:solidFill>
              </a:rPr>
              <a:pPr algn="r"/>
              <a:t>14</a:t>
            </a:fld>
            <a:endParaRPr lang="pl-PL" sz="1400" b="0"/>
          </a:p>
        </p:txBody>
      </p:sp>
      <p:graphicFrame>
        <p:nvGraphicFramePr>
          <p:cNvPr id="438626" name="Group 1378"/>
          <p:cNvGraphicFramePr>
            <a:graphicFrameLocks noGrp="1"/>
          </p:cNvGraphicFramePr>
          <p:nvPr/>
        </p:nvGraphicFramePr>
        <p:xfrm>
          <a:off x="214282" y="642918"/>
          <a:ext cx="8610600" cy="5031422"/>
        </p:xfrm>
        <a:graphic>
          <a:graphicData uri="http://schemas.openxmlformats.org/drawingml/2006/table">
            <a:tbl>
              <a:tblPr/>
              <a:tblGrid>
                <a:gridCol w="6477000"/>
                <a:gridCol w="21336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Wyszczególnienie</a:t>
                      </a:r>
                    </a:p>
                  </a:txBody>
                  <a:tcPr marR="25146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za 2016 r.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poprawy jakości wody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15 003 561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Rozbudowa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infrastruktury sieciowej i drogowej w północnych osiedlach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14 063 767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przebudowy gminnego zasobu mieszkaniowego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12 933 694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8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likwidacji niskiej emisji na terenie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Wrocławia 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11 547 531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8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Drogi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publiczne w miastach na prawach powiatu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11 129 567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46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Drogi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publiczne gminne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10 553 976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Zadania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inwestycyjne wykonywane w obiektach zabytkowych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8 899 226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Ruchu Pieszego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6 972 846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43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zagospodarowania wnętrz międzyblokowych i placów zabaw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5 968 655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Program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rozwoju terenów pod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mieszkalnictwo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5 756 530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02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Przebudowa </a:t>
                      </a:r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z adaptacją skrzydła Pałacu Królewskiego na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potrzeby</a:t>
                      </a:r>
                    </a:p>
                    <a:p>
                      <a:pPr algn="l" rtl="0" fontAlgn="ctr"/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</a:t>
                      </a:r>
                      <a:r>
                        <a:rPr lang="pl-PL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</a:rPr>
                        <a:t>Muzeum Teatru we Wrocławiu</a:t>
                      </a:r>
                      <a:endParaRPr lang="pl-PL" sz="1400" b="1" i="0" u="none" strike="noStrike" dirty="0">
                        <a:solidFill>
                          <a:srgbClr val="FFFFFF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4 829 269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8" name="Rectangle 5"/>
          <p:cNvSpPr>
            <a:spLocks noRot="1" noChangeArrowheads="1"/>
          </p:cNvSpPr>
          <p:nvPr/>
        </p:nvSpPr>
        <p:spPr bwMode="auto">
          <a:xfrm>
            <a:off x="1524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/>
              <a:t>Programy inwestycyjne w </a:t>
            </a:r>
            <a:r>
              <a:rPr lang="pl-PL" sz="2000" dirty="0" smtClean="0"/>
              <a:t>2016 </a:t>
            </a:r>
            <a:r>
              <a:rPr lang="pl-PL" sz="2000" dirty="0"/>
              <a:t>roku – c.d.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85720" y="863600"/>
          <a:ext cx="862968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70" name="Rectangle 5"/>
          <p:cNvSpPr>
            <a:spLocks noRot="1" noChangeArrowheads="1"/>
          </p:cNvSpPr>
          <p:nvPr/>
        </p:nvSpPr>
        <p:spPr bwMode="auto">
          <a:xfrm>
            <a:off x="152400" y="152400"/>
            <a:ext cx="8763000" cy="646113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/>
            <a:r>
              <a:rPr lang="pl-PL" dirty="0"/>
              <a:t>Dochody bieżące i wydatki bieżące - porównanie w latach </a:t>
            </a:r>
            <a:r>
              <a:rPr lang="pl-PL" dirty="0" smtClean="0"/>
              <a:t>2014-2016</a:t>
            </a:r>
            <a:endParaRPr lang="pl-PL" dirty="0"/>
          </a:p>
          <a:p>
            <a:pPr algn="ctr"/>
            <a:r>
              <a:rPr lang="pl-PL" dirty="0"/>
              <a:t>Zrównoważony budżet bieżący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D646EE9B-1D3C-4052-847C-5757C814923E}" type="slidenum">
              <a:rPr lang="pl-PL" sz="1400" b="0">
                <a:solidFill>
                  <a:srgbClr val="000000"/>
                </a:solidFill>
              </a:rPr>
              <a:pPr algn="r"/>
              <a:t>16</a:t>
            </a:fld>
            <a:endParaRPr lang="pl-PL" sz="1400" b="0"/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2409825" y="4208463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400" b="0">
              <a:latin typeface="Times New Roman" pitchFamily="18" charset="0"/>
            </a:endParaRPr>
          </a:p>
        </p:txBody>
      </p:sp>
      <p:sp>
        <p:nvSpPr>
          <p:cNvPr id="33796" name="Rectangle 1028"/>
          <p:cNvSpPr>
            <a:spLocks noRot="1" noChangeArrowheads="1"/>
          </p:cNvSpPr>
          <p:nvPr/>
        </p:nvSpPr>
        <p:spPr bwMode="auto">
          <a:xfrm>
            <a:off x="381000" y="152400"/>
            <a:ext cx="84582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 smtClean="0"/>
              <a:t>Limit Zadłużenia</a:t>
            </a:r>
            <a:endParaRPr lang="pl-PL" sz="2000" dirty="0"/>
          </a:p>
        </p:txBody>
      </p:sp>
      <p:graphicFrame>
        <p:nvGraphicFramePr>
          <p:cNvPr id="458841" name="Group 1113"/>
          <p:cNvGraphicFramePr>
            <a:graphicFrameLocks noGrp="1"/>
          </p:cNvGraphicFramePr>
          <p:nvPr/>
        </p:nvGraphicFramePr>
        <p:xfrm>
          <a:off x="571500" y="1285875"/>
          <a:ext cx="7858152" cy="3286147"/>
        </p:xfrm>
        <a:graphic>
          <a:graphicData uri="http://schemas.openxmlformats.org/drawingml/2006/table">
            <a:tbl>
              <a:tblPr/>
              <a:tblGrid>
                <a:gridCol w="6072202"/>
                <a:gridCol w="1785950"/>
              </a:tblGrid>
              <a:tr h="862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R="25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</a:t>
                      </a:r>
                    </a:p>
                  </a:txBody>
                  <a:tcPr marR="90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Relacja obsługi zadłużenia do dochodów ogółem –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zgodnie z art. 243</a:t>
                      </a:r>
                    </a:p>
                  </a:txBody>
                  <a:tcPr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7,79%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9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Dopuszczalny limit długu</a:t>
                      </a:r>
                    </a:p>
                  </a:txBody>
                  <a:tcPr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11,38%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861425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D8FA68F5-4A73-4A44-A7D6-802DEF9AD500}" type="slidenum">
              <a:rPr lang="pl-PL" sz="1400" b="0">
                <a:solidFill>
                  <a:srgbClr val="000000"/>
                </a:solidFill>
              </a:rPr>
              <a:pPr algn="r"/>
              <a:t>2</a:t>
            </a:fld>
            <a:endParaRPr lang="pl-PL" sz="1400" b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409825" y="4208463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400" b="0">
              <a:latin typeface="Times New Roman" pitchFamily="18" charset="0"/>
            </a:endParaRPr>
          </a:p>
        </p:txBody>
      </p:sp>
      <p:graphicFrame>
        <p:nvGraphicFramePr>
          <p:cNvPr id="468105" name="Group 137"/>
          <p:cNvGraphicFramePr>
            <a:graphicFrameLocks noGrp="1"/>
          </p:cNvGraphicFramePr>
          <p:nvPr/>
        </p:nvGraphicFramePr>
        <p:xfrm>
          <a:off x="323528" y="1268760"/>
          <a:ext cx="8572560" cy="3096344"/>
        </p:xfrm>
        <a:graphic>
          <a:graphicData uri="http://schemas.openxmlformats.org/drawingml/2006/table">
            <a:tbl>
              <a:tblPr/>
              <a:tblGrid>
                <a:gridCol w="1857389"/>
                <a:gridCol w="2214578"/>
                <a:gridCol w="2200378"/>
                <a:gridCol w="2300215"/>
              </a:tblGrid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za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2015 r.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Plan na 2016r.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za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2016 r.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Dochody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3 613 996 217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4 082 231 155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4 039 095 718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Wydatki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3 887 757 299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4 142 231 155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3 953 577 738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Deficyt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-273 761 082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-60 000 </a:t>
                      </a:r>
                      <a:r>
                        <a:rPr kumimoji="0" lang="pl-P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000</a:t>
                      </a: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85 517 979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8015" name="Rectangle 47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Wykonanie budżetu za </a:t>
            </a:r>
            <a:r>
              <a:rPr lang="pl-PL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 </a:t>
            </a:r>
            <a:r>
              <a:rPr lang="pl-PL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861425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3E5077EF-234D-4F98-BAB9-C75D36BBD122}" type="slidenum">
              <a:rPr lang="pl-PL" sz="1400" b="0">
                <a:solidFill>
                  <a:srgbClr val="000000"/>
                </a:solidFill>
              </a:rPr>
              <a:pPr algn="r"/>
              <a:t>3</a:t>
            </a:fld>
            <a:endParaRPr lang="pl-PL" sz="1400" b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09825" y="4208463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l-PL" sz="1400" b="0">
              <a:latin typeface="Times New Roman" pitchFamily="18" charset="0"/>
            </a:endParaRPr>
          </a:p>
        </p:txBody>
      </p:sp>
      <p:graphicFrame>
        <p:nvGraphicFramePr>
          <p:cNvPr id="422013" name="Group 125"/>
          <p:cNvGraphicFramePr>
            <a:graphicFrameLocks noGrp="1"/>
          </p:cNvGraphicFramePr>
          <p:nvPr/>
        </p:nvGraphicFramePr>
        <p:xfrm>
          <a:off x="357158" y="928670"/>
          <a:ext cx="8634442" cy="3850577"/>
        </p:xfrm>
        <a:graphic>
          <a:graphicData uri="http://schemas.openxmlformats.org/drawingml/2006/table">
            <a:tbl>
              <a:tblPr/>
              <a:tblGrid>
                <a:gridCol w="3181110"/>
                <a:gridCol w="1999555"/>
                <a:gridCol w="1999555"/>
                <a:gridCol w="1454222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Wyszczególnienie</a:t>
                      </a:r>
                    </a:p>
                  </a:txBody>
                  <a:tcPr marR="25146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 2015 r.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 2016 r.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Dynamika 2016/2015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Dochody ogółem,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w tym:</a:t>
                      </a:r>
                    </a:p>
                  </a:txBody>
                  <a:tcPr marR="2514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3 613 996 217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4 039 095 718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111,8%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Dochody bieżące</a:t>
                      </a:r>
                    </a:p>
                  </a:txBody>
                  <a:tcPr marR="2514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3 250 630 911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3 572 413 006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109,9%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Dochody majątkowe</a:t>
                      </a:r>
                    </a:p>
                  </a:txBody>
                  <a:tcPr marR="2514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363 365 305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466 682 712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128,4%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Wydatki ogółem,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 tym:</a:t>
                      </a:r>
                    </a:p>
                  </a:txBody>
                  <a:tcPr marR="2514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3 887 757 299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3 953 577 739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101,7%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Wydatki bieżące</a:t>
                      </a:r>
                    </a:p>
                  </a:txBody>
                  <a:tcPr marR="2514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3 052 661 046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3 292 434 668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107,9%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Wydatki majątkowe</a:t>
                      </a:r>
                    </a:p>
                  </a:txBody>
                  <a:tcPr marR="25146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835 096 253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661 143 071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79,2%</a:t>
                      </a:r>
                    </a:p>
                  </a:txBody>
                  <a:tcPr marR="25146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1940" name="Rectangle 52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Wykonanie budżetu za </a:t>
            </a:r>
            <a:r>
              <a:rPr lang="pl-PL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 </a:t>
            </a:r>
            <a:r>
              <a:rPr lang="pl-PL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861425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90EC6269-E46E-4458-83E2-03AA6A770D33}" type="slidenum">
              <a:rPr lang="pl-PL" sz="1400" b="0">
                <a:solidFill>
                  <a:srgbClr val="000000"/>
                </a:solidFill>
              </a:rPr>
              <a:pPr algn="r"/>
              <a:t>4</a:t>
            </a:fld>
            <a:endParaRPr lang="pl-PL" sz="1400" b="0"/>
          </a:p>
        </p:txBody>
      </p:sp>
      <p:graphicFrame>
        <p:nvGraphicFramePr>
          <p:cNvPr id="348307" name="Group 147"/>
          <p:cNvGraphicFramePr>
            <a:graphicFrameLocks noGrp="1"/>
          </p:cNvGraphicFramePr>
          <p:nvPr/>
        </p:nvGraphicFramePr>
        <p:xfrm>
          <a:off x="285720" y="685801"/>
          <a:ext cx="8723343" cy="5439933"/>
        </p:xfrm>
        <a:graphic>
          <a:graphicData uri="http://schemas.openxmlformats.org/drawingml/2006/table">
            <a:tbl>
              <a:tblPr/>
              <a:tblGrid>
                <a:gridCol w="3856242"/>
                <a:gridCol w="1724175"/>
                <a:gridCol w="1724176"/>
                <a:gridCol w="1418750"/>
              </a:tblGrid>
              <a:tr h="44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Wyszczególnienie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 2015 r.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za 2016 r.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Dynamika 2016/2015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8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A. Dochody własne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- wpływy z podatków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- wpływy z opłat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- dochody z majątku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- dochody z usług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- pozostałe dochody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- udział w podatkach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2 672 400 995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490 696 536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278 922 063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397 841 294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287 559 863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156 750 589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1 060 630 650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2 813 975 088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507 655 282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280 547 801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475 395 287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294 031 784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112 505 614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1 143 839 320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105,3%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103,5%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100,6%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119,5%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102,3%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71,8%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107,8%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B. Subwencja ogólna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531 440 301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567 029 115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106,7%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C. Dotacje celowe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z budżetu państwa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185 061 389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389 523 665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210,5%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D. Dotacje celowe realizowane  na podst. porozumień  między j.s.t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18 758 015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18 880 035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100,7%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E. Środki pozyskane z innych źródeł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9 888 073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8 707 346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88,1%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F. Dotacje i środki na finansowanie wydatków związanych z realizacją zadań współfinansowanych ze środków  europejskich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175 120 396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212 819 287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121,5%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G. Dotacje i środki z funduszy celowych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21 327 047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28 161 182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132,0%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4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Dochody ogółem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3 613 996 217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4 039 095 718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111,8%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26" name="Rectangle 66"/>
          <p:cNvSpPr>
            <a:spLocks noChangeArrowheads="1"/>
          </p:cNvSpPr>
          <p:nvPr/>
        </p:nvSpPr>
        <p:spPr bwMode="auto">
          <a:xfrm>
            <a:off x="228600" y="762000"/>
            <a:ext cx="1447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l-PL"/>
          </a:p>
        </p:txBody>
      </p:sp>
      <p:sp>
        <p:nvSpPr>
          <p:cNvPr id="348227" name="Rectangle 67"/>
          <p:cNvSpPr>
            <a:spLocks noChangeArrowheads="1"/>
          </p:cNvSpPr>
          <p:nvPr/>
        </p:nvSpPr>
        <p:spPr bwMode="auto">
          <a:xfrm>
            <a:off x="228600" y="762000"/>
            <a:ext cx="1447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l-PL"/>
          </a:p>
        </p:txBody>
      </p:sp>
      <p:sp>
        <p:nvSpPr>
          <p:cNvPr id="348243" name="Rectangle 83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2000" dirty="0">
                <a:solidFill>
                  <a:schemeClr val="tx2"/>
                </a:solidFill>
              </a:rPr>
              <a:t>Dochody ogółem </a:t>
            </a:r>
            <a:r>
              <a:rPr lang="pl-PL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 </a:t>
            </a:r>
            <a:r>
              <a:rPr lang="pl-PL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 </a:t>
            </a:r>
            <a:r>
              <a:rPr lang="pl-PL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458200" y="685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4B482BA6-1BC5-4A71-A2D5-72F23AD9C14A}" type="slidenum">
              <a:rPr lang="pl-PL" sz="1400" b="0">
                <a:solidFill>
                  <a:srgbClr val="000000"/>
                </a:solidFill>
              </a:rPr>
              <a:pPr algn="r"/>
              <a:t>5</a:t>
            </a:fld>
            <a:endParaRPr lang="pl-PL" sz="1400" b="0"/>
          </a:p>
        </p:txBody>
      </p:sp>
      <p:sp>
        <p:nvSpPr>
          <p:cNvPr id="4100" name="Rectangle 5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 smtClean="0"/>
              <a:t>Wybrane dochody </a:t>
            </a:r>
            <a:r>
              <a:rPr lang="pl-PL" sz="2000" dirty="0"/>
              <a:t>własne </a:t>
            </a:r>
            <a:r>
              <a:rPr lang="pl-PL" sz="2000" dirty="0" smtClean="0">
                <a:solidFill>
                  <a:schemeClr val="tx2"/>
                </a:solidFill>
              </a:rPr>
              <a:t>2015-2016 </a:t>
            </a:r>
            <a:r>
              <a:rPr lang="pl-PL" sz="2000" dirty="0"/>
              <a:t>(w tys. zł)</a:t>
            </a:r>
          </a:p>
        </p:txBody>
      </p:sp>
      <p:graphicFrame>
        <p:nvGraphicFramePr>
          <p:cNvPr id="5" name="Object 3072"/>
          <p:cNvGraphicFramePr>
            <a:graphicFrameLocks noChangeAspect="1"/>
          </p:cNvGraphicFramePr>
          <p:nvPr/>
        </p:nvGraphicFramePr>
        <p:xfrm>
          <a:off x="203200" y="685800"/>
          <a:ext cx="8636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8458200" y="685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E0CF8042-96EE-491B-B921-DF40D4D9B744}" type="slidenum">
              <a:rPr lang="pl-PL" sz="1400" b="0">
                <a:solidFill>
                  <a:srgbClr val="000000"/>
                </a:solidFill>
              </a:rPr>
              <a:pPr algn="r"/>
              <a:t>6</a:t>
            </a:fld>
            <a:endParaRPr lang="pl-PL" sz="1400" b="0"/>
          </a:p>
        </p:txBody>
      </p:sp>
      <p:sp>
        <p:nvSpPr>
          <p:cNvPr id="6148" name="Rectangle 3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/>
              <a:t>Subwencje i dotacje </a:t>
            </a:r>
            <a:r>
              <a:rPr lang="pl-PL" sz="2000" dirty="0" smtClean="0">
                <a:solidFill>
                  <a:schemeClr val="tx2"/>
                </a:solidFill>
              </a:rPr>
              <a:t>2015-2016 </a:t>
            </a:r>
            <a:r>
              <a:rPr lang="pl-PL" sz="2000" dirty="0"/>
              <a:t>(w tys. zł)</a:t>
            </a:r>
          </a:p>
        </p:txBody>
      </p:sp>
      <p:graphicFrame>
        <p:nvGraphicFramePr>
          <p:cNvPr id="5" name="Object 3072"/>
          <p:cNvGraphicFramePr>
            <a:graphicFrameLocks noChangeAspect="1"/>
          </p:cNvGraphicFramePr>
          <p:nvPr/>
        </p:nvGraphicFramePr>
        <p:xfrm>
          <a:off x="203200" y="685800"/>
          <a:ext cx="8636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8458200" y="6858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D6E760D0-5125-478B-AD60-517BA103120A}" type="slidenum">
              <a:rPr lang="pl-PL" sz="1400" b="0">
                <a:solidFill>
                  <a:srgbClr val="000000"/>
                </a:solidFill>
              </a:rPr>
              <a:pPr algn="r"/>
              <a:t>7</a:t>
            </a:fld>
            <a:endParaRPr lang="pl-PL" sz="1400" b="0"/>
          </a:p>
        </p:txBody>
      </p:sp>
      <p:graphicFrame>
        <p:nvGraphicFramePr>
          <p:cNvPr id="6" name="Object 1132"/>
          <p:cNvGraphicFramePr>
            <a:graphicFrameLocks noChangeAspect="1"/>
          </p:cNvGraphicFramePr>
          <p:nvPr/>
        </p:nvGraphicFramePr>
        <p:xfrm>
          <a:off x="190500" y="825500"/>
          <a:ext cx="8902700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5"/>
          <p:cNvSpPr>
            <a:spLocks noRot="1" noChangeArrowheads="1"/>
          </p:cNvSpPr>
          <p:nvPr/>
        </p:nvSpPr>
        <p:spPr bwMode="auto">
          <a:xfrm>
            <a:off x="304800" y="152400"/>
            <a:ext cx="8686800" cy="40011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 smtClean="0">
                <a:solidFill>
                  <a:schemeClr val="tx2"/>
                </a:solidFill>
              </a:rPr>
              <a:t>Udział w PIT i CIT </a:t>
            </a:r>
            <a:r>
              <a:rPr lang="pl-PL" sz="2000" dirty="0" smtClean="0"/>
              <a:t>w latach 2014-2016</a:t>
            </a:r>
            <a:endParaRPr lang="pl-P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362200" y="762001"/>
            <a:ext cx="3314700" cy="2416046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600" dirty="0"/>
              <a:t>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Dział</a:t>
            </a:r>
          </a:p>
          <a:p>
            <a:pPr>
              <a:defRPr/>
            </a:pP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500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Oświata i wychowanie</a:t>
            </a:r>
          </a:p>
          <a:p>
            <a:pPr>
              <a:lnSpc>
                <a:spcPct val="80000"/>
              </a:lnSpc>
              <a:defRPr/>
            </a:pP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2. Transport i łączność </a:t>
            </a:r>
            <a:endParaRPr lang="pl-PL" sz="15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3. Pomoc społeczna</a:t>
            </a: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Gospodarka </a:t>
            </a: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komunalna</a:t>
            </a:r>
          </a:p>
          <a:p>
            <a:pPr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5. Gospodarka mieszkaniowa</a:t>
            </a:r>
          </a:p>
          <a:p>
            <a:pPr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6. Administracja publiczna</a:t>
            </a: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7. Różne rozliczenia</a:t>
            </a: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8. </a:t>
            </a: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Kultura</a:t>
            </a: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9. Pozostałe</a:t>
            </a:r>
          </a:p>
          <a:p>
            <a:pPr>
              <a:lnSpc>
                <a:spcPct val="80000"/>
              </a:lnSpc>
              <a:defRPr/>
            </a:pP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5715000" y="762000"/>
            <a:ext cx="1371600" cy="24003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Struktura</a:t>
            </a:r>
          </a:p>
          <a:p>
            <a:pPr algn="r">
              <a:defRPr/>
            </a:pP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28,6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15,4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14,2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11,1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6,9 %</a:t>
            </a: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6,5 %</a:t>
            </a: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5,1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5,0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 fontAlgn="b">
              <a:lnSpc>
                <a:spcPct val="80000"/>
              </a:lnSpc>
              <a:defRPr/>
            </a:pPr>
            <a:r>
              <a:rPr lang="pl-PL" sz="15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7,2 </a:t>
            </a:r>
            <a:r>
              <a:rPr lang="pl-PL" sz="15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algn="r">
              <a:lnSpc>
                <a:spcPct val="80000"/>
              </a:lnSpc>
              <a:defRPr/>
            </a:pPr>
            <a:endParaRPr lang="pl-PL" sz="15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8861425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60DF3EE9-7C8E-4903-BA78-9BEA5ADA8D4A}" type="slidenum">
              <a:rPr lang="pl-PL" sz="1400" b="0">
                <a:solidFill>
                  <a:srgbClr val="000000"/>
                </a:solidFill>
              </a:rPr>
              <a:pPr algn="r"/>
              <a:t>8</a:t>
            </a:fld>
            <a:endParaRPr lang="pl-PL" sz="1400" b="0"/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1619250" y="6553200"/>
            <a:ext cx="22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0">
                <a:solidFill>
                  <a:schemeClr val="bg1"/>
                </a:solidFill>
              </a:rPr>
              <a:t>i</a:t>
            </a:r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/>
        </p:nvGraphicFramePr>
        <p:xfrm>
          <a:off x="1755775" y="2735263"/>
          <a:ext cx="7358063" cy="3862387"/>
        </p:xfrm>
        <a:graphic>
          <a:graphicData uri="http://schemas.openxmlformats.org/presentationml/2006/ole">
            <p:oleObj spid="_x0000_s141314" name="Wykres" r:id="rId4" imgW="7562912" imgH="3971970" progId="MSGraph.Chart.8">
              <p:embed followColorScheme="full"/>
            </p:oleObj>
          </a:graphicData>
        </a:graphic>
      </p:graphicFrame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1000100" y="2643182"/>
          <a:ext cx="8483629" cy="3949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205" name="Rectangle 18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/>
              <a:t>Wykonanie wydatków ogółem za </a:t>
            </a:r>
            <a:r>
              <a:rPr lang="pl-PL" sz="2000" dirty="0" smtClean="0"/>
              <a:t>2016 </a:t>
            </a:r>
            <a:r>
              <a:rPr lang="pl-PL" sz="2000" dirty="0"/>
              <a:t>r. - struktura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fld id="{553B023D-0135-48FC-8C2A-2B9CC90A720E}" type="slidenum">
              <a:rPr lang="pl-PL" sz="1400" b="0">
                <a:solidFill>
                  <a:srgbClr val="000000"/>
                </a:solidFill>
              </a:rPr>
              <a:pPr algn="r"/>
              <a:t>9</a:t>
            </a:fld>
            <a:endParaRPr lang="pl-PL" sz="1400" b="0"/>
          </a:p>
        </p:txBody>
      </p:sp>
      <p:graphicFrame>
        <p:nvGraphicFramePr>
          <p:cNvPr id="428159" name="Group 127"/>
          <p:cNvGraphicFramePr>
            <a:graphicFrameLocks noGrp="1"/>
          </p:cNvGraphicFramePr>
          <p:nvPr/>
        </p:nvGraphicFramePr>
        <p:xfrm>
          <a:off x="285720" y="714356"/>
          <a:ext cx="8634442" cy="5275081"/>
        </p:xfrm>
        <a:graphic>
          <a:graphicData uri="http://schemas.openxmlformats.org/drawingml/2006/table">
            <a:tbl>
              <a:tblPr/>
              <a:tblGrid>
                <a:gridCol w="3435208"/>
                <a:gridCol w="1764026"/>
                <a:gridCol w="2042556"/>
                <a:gridCol w="1392652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Dział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Plan na 2016 r.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 zmianach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 2016 rok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Wskaźnik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wykonania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1. Rolnictwo i łowiectwo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732 531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666 821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2. Leśnictwo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321 500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283 264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3. Transport i łączność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613 373 980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607 046 307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4. Turystyka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970 000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969 997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5. Gospodarka mieszkaniowa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278 902 660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271 739 050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6. Działalność usługowa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30 749 476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29 197 408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7. Informatyka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7 480 215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7 480 183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8. Administracja publiczna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267 666 161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257 728 573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9. Urzędy naczelnych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organów władzy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413 642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410 602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10. Obrona narodowa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3 800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11. Bezpieczeństwo publiczne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62 606 938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62 118 727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99,2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12. Wymiar sprawiedliwości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1 819 606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1 630 848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89,6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13. Obsługa długu publicznego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70 410 319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46 282 807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kumimoji="0" lang="pl-PL" sz="1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+mn-ea"/>
                          <a:cs typeface="+mn-cs"/>
                        </a:rPr>
                        <a:t>65,7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23" name="Rectangle 70"/>
          <p:cNvSpPr>
            <a:spLocks noChangeArrowheads="1"/>
          </p:cNvSpPr>
          <p:nvPr/>
        </p:nvSpPr>
        <p:spPr bwMode="auto">
          <a:xfrm>
            <a:off x="1619250" y="6553200"/>
            <a:ext cx="22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10" name="Rectangle 18"/>
          <p:cNvSpPr>
            <a:spLocks noRot="1" noChangeArrowheads="1"/>
          </p:cNvSpPr>
          <p:nvPr/>
        </p:nvSpPr>
        <p:spPr bwMode="auto">
          <a:xfrm>
            <a:off x="228600" y="152400"/>
            <a:ext cx="8763000" cy="400050"/>
          </a:xfrm>
          <a:prstGeom prst="rect">
            <a:avLst/>
          </a:prstGeom>
          <a:solidFill>
            <a:srgbClr val="000066"/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rIns="252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dirty="0" smtClean="0"/>
              <a:t>Wydatki ogółem – wykonanie za 2016 rok</a:t>
            </a:r>
            <a:endParaRPr lang="pl-P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arstwy szkła - TZ">
  <a:themeElements>
    <a:clrScheme name="1_Warstwy szkła - TZ 6">
      <a:dk1>
        <a:srgbClr val="48486A"/>
      </a:dk1>
      <a:lt1>
        <a:srgbClr val="FFFFFF"/>
      </a:lt1>
      <a:dk2>
        <a:srgbClr val="000099"/>
      </a:dk2>
      <a:lt2>
        <a:srgbClr val="F8F8F8"/>
      </a:lt2>
      <a:accent1>
        <a:srgbClr val="6699FF"/>
      </a:accent1>
      <a:accent2>
        <a:srgbClr val="0000FF"/>
      </a:accent2>
      <a:accent3>
        <a:srgbClr val="AAAACA"/>
      </a:accent3>
      <a:accent4>
        <a:srgbClr val="DADADA"/>
      </a:accent4>
      <a:accent5>
        <a:srgbClr val="B8CAFF"/>
      </a:accent5>
      <a:accent6>
        <a:srgbClr val="0000E7"/>
      </a:accent6>
      <a:hlink>
        <a:srgbClr val="3DCCFF"/>
      </a:hlink>
      <a:folHlink>
        <a:srgbClr val="CCECFF"/>
      </a:folHlink>
    </a:clrScheme>
    <a:fontScheme name="1_Warstwy szkła - 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381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25200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38100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25200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arstwy szkła - TZ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rstwy szkła - TZ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rstwy szkła - TZ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rstwy szkła - TZ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rstwy szkła - TZ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arstwy szkła - TZ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rstwy szkła - TZ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arstwy szkła - TZ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fundusze_strukturalne-tz</Template>
  <TotalTime>18190</TotalTime>
  <Words>1621</Words>
  <Application>Microsoft Office PowerPoint</Application>
  <PresentationFormat>Pokaz na ekranie (4:3)</PresentationFormat>
  <Paragraphs>479</Paragraphs>
  <Slides>16</Slides>
  <Notes>14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1_Warstwy szkła - TZ</vt:lpstr>
      <vt:lpstr>CorelDRAW</vt:lpstr>
      <vt:lpstr>Wykres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MOI</dc:creator>
  <cp:lastModifiedBy>umkaur01</cp:lastModifiedBy>
  <cp:revision>1649</cp:revision>
  <dcterms:created xsi:type="dcterms:W3CDTF">2004-03-11T15:25:39Z</dcterms:created>
  <dcterms:modified xsi:type="dcterms:W3CDTF">2017-04-26T10:32:08Z</dcterms:modified>
</cp:coreProperties>
</file>